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sldIdLst>
    <p:sldId id="265" r:id="rId5"/>
    <p:sldId id="266" r:id="rId6"/>
    <p:sldId id="267" r:id="rId7"/>
    <p:sldId id="268" r:id="rId8"/>
    <p:sldId id="269" r:id="rId9"/>
    <p:sldId id="270" r:id="rId10"/>
    <p:sldId id="271"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არ არის სტილი, ცხრილის ბად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საშუალო სტილი 2 - აქცენტი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3116" autoAdjust="0"/>
    <p:restoredTop sz="96925" autoAdjust="0"/>
  </p:normalViewPr>
  <p:slideViewPr>
    <p:cSldViewPr>
      <p:cViewPr>
        <p:scale>
          <a:sx n="100" d="100"/>
          <a:sy n="100" d="100"/>
        </p:scale>
        <p:origin x="-648" y="378"/>
      </p:cViewPr>
      <p:guideLst>
        <p:guide orient="horz" pos="216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439C691-7BBC-45B9-B724-01409A7C7505}" type="datetimeFigureOut">
              <a:rPr lang="en-US"/>
              <a:pPr>
                <a:defRPr/>
              </a:pPr>
              <a:t>3/9/2012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F48F776-B1DA-4F20-A1EB-FF26557B4721}" type="slidenum">
              <a:rPr lang="en-US"/>
              <a:pPr>
                <a:defRPr/>
              </a:pPr>
              <a:t>‹#›</a:t>
            </a:fld>
            <a:endParaRPr lang="en-US"/>
          </a:p>
        </p:txBody>
      </p:sp>
    </p:spTree>
    <p:extLst>
      <p:ext uri="{BB962C8B-B14F-4D97-AF65-F5344CB8AC3E}">
        <p14:creationId xmlns:p14="http://schemas.microsoft.com/office/powerpoint/2010/main" val="17965247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a:p>
            <a:pPr eaLnBrk="1" hangingPunct="1">
              <a:spcBef>
                <a:spcPct val="0"/>
              </a:spcBef>
            </a:pPr>
            <a:endParaRPr lang="en-US" smtClean="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C43D1F-AF0C-4785-BC52-E5E63AEA2FA8}" type="slidenum">
              <a:rPr lang="en-US" smtClean="0">
                <a:cs typeface="Arial" pitchFamily="34" charset="0"/>
              </a:rPr>
              <a:pPr fontAlgn="base">
                <a:spcBef>
                  <a:spcPct val="0"/>
                </a:spcBef>
                <a:spcAft>
                  <a:spcPct val="0"/>
                </a:spcAft>
                <a:defRPr/>
              </a:pPr>
              <a:t>3</a:t>
            </a:fld>
            <a:endParaRPr lang="en-US" smtClean="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C5D165-FFB9-43BE-A213-DEF24663EC78}" type="slidenum">
              <a:rPr lang="en-US" smtClean="0">
                <a:cs typeface="Arial" pitchFamily="34" charset="0"/>
              </a:rPr>
              <a:pPr fontAlgn="base">
                <a:spcBef>
                  <a:spcPct val="0"/>
                </a:spcBef>
                <a:spcAft>
                  <a:spcPct val="0"/>
                </a:spcAft>
                <a:defRPr/>
              </a:pPr>
              <a:t>5</a:t>
            </a:fld>
            <a:endParaRPr lang="en-US"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DC70FF0-CAD9-4C2D-AA54-2AFC6985592E}" type="datetimeFigureOut">
              <a:rPr lang="en-US"/>
              <a:pPr>
                <a:defRPr/>
              </a:pPr>
              <a:t>3/9/2012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64C2A3-1528-4CAC-BFA3-C60D07AA43FC}" type="slidenum">
              <a:rPr lang="en-US"/>
              <a:pPr>
                <a:defRPr/>
              </a:pPr>
              <a:t>‹#›</a:t>
            </a:fld>
            <a:endParaRPr lang="en-US"/>
          </a:p>
        </p:txBody>
      </p:sp>
    </p:spTree>
    <p:extLst>
      <p:ext uri="{BB962C8B-B14F-4D97-AF65-F5344CB8AC3E}">
        <p14:creationId xmlns:p14="http://schemas.microsoft.com/office/powerpoint/2010/main" val="998700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2D8BA9-7285-4E0E-8062-307C962C9369}" type="datetimeFigureOut">
              <a:rPr lang="en-US"/>
              <a:pPr>
                <a:defRPr/>
              </a:pPr>
              <a:t>3/9/2012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E5E4386-CA6E-454E-A3F5-AB69C101AA49}" type="slidenum">
              <a:rPr lang="en-US"/>
              <a:pPr>
                <a:defRPr/>
              </a:pPr>
              <a:t>‹#›</a:t>
            </a:fld>
            <a:endParaRPr lang="en-US"/>
          </a:p>
        </p:txBody>
      </p:sp>
    </p:spTree>
    <p:extLst>
      <p:ext uri="{BB962C8B-B14F-4D97-AF65-F5344CB8AC3E}">
        <p14:creationId xmlns:p14="http://schemas.microsoft.com/office/powerpoint/2010/main" val="3296997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D1B5571-FB30-4B43-9453-71DB89FDAD4A}" type="datetimeFigureOut">
              <a:rPr lang="en-US"/>
              <a:pPr>
                <a:defRPr/>
              </a:pPr>
              <a:t>3/9/2012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0FA7D1-52A2-432E-B2DF-C27125FF185D}" type="slidenum">
              <a:rPr lang="en-US"/>
              <a:pPr>
                <a:defRPr/>
              </a:pPr>
              <a:t>‹#›</a:t>
            </a:fld>
            <a:endParaRPr lang="en-US"/>
          </a:p>
        </p:txBody>
      </p:sp>
    </p:spTree>
    <p:extLst>
      <p:ext uri="{BB962C8B-B14F-4D97-AF65-F5344CB8AC3E}">
        <p14:creationId xmlns:p14="http://schemas.microsoft.com/office/powerpoint/2010/main" val="8086976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2563" y="798513"/>
            <a:ext cx="7653337" cy="588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rot="16200000">
            <a:off x="3590925" y="1879601"/>
            <a:ext cx="1404937" cy="8177212"/>
          </a:xfrm>
          <a:prstGeom prst="rect">
            <a:avLst/>
          </a:prstGeom>
          <a:gradFill flip="none" rotWithShape="1">
            <a:gsLst>
              <a:gs pos="1000">
                <a:srgbClr val="ABD9E9"/>
              </a:gs>
              <a:gs pos="100000">
                <a:prstClr val="white"/>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ea typeface="ＭＳ Ｐゴシック" charset="-128"/>
            </a:endParaRPr>
          </a:p>
        </p:txBody>
      </p:sp>
      <p:pic>
        <p:nvPicPr>
          <p:cNvPr id="7" name="Picture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26375" y="5500688"/>
            <a:ext cx="11557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457200" y="595282"/>
            <a:ext cx="8229600" cy="503237"/>
          </a:xfrm>
          <a:prstGeom prst="rect">
            <a:avLst/>
          </a:prstGeom>
        </p:spPr>
        <p:txBody>
          <a:bodyPr rtlCol="0" anchor="b">
            <a:noAutofit/>
          </a:bodyPr>
          <a:lstStyle>
            <a:lvl1pPr>
              <a:defRPr lang="en-US" sz="4000" dirty="0"/>
            </a:lvl1pPr>
          </a:lstStyle>
          <a:p>
            <a:pPr lvl="0"/>
            <a:r>
              <a:rPr lang="en-US" dirty="0" smtClean="0"/>
              <a:t>Click to edit Master title style</a:t>
            </a:r>
            <a:endParaRPr lang="en-US" dirty="0"/>
          </a:p>
        </p:txBody>
      </p:sp>
      <p:sp>
        <p:nvSpPr>
          <p:cNvPr id="6" name="Content Placeholder 2"/>
          <p:cNvSpPr>
            <a:spLocks noGrp="1"/>
          </p:cNvSpPr>
          <p:nvPr>
            <p:ph idx="1"/>
          </p:nvPr>
        </p:nvSpPr>
        <p:spPr>
          <a:xfrm>
            <a:off x="457200" y="1158244"/>
            <a:ext cx="8229600" cy="5287963"/>
          </a:xfrm>
          <a:prstGeom prst="rect">
            <a:avLst/>
          </a:prstGeom>
        </p:spPr>
        <p:txBody>
          <a:bodyPr/>
          <a:lstStyle>
            <a:lvl1pPr marL="342900" indent="-342900">
              <a:defRPr lang="en-US" sz="3200" kern="1200" baseline="0" dirty="0" smtClean="0">
                <a:solidFill>
                  <a:schemeClr val="accent6"/>
                </a:solidFill>
                <a:latin typeface="+mn-lt"/>
                <a:ea typeface="+mn-ea"/>
                <a:cs typeface="+mn-cs"/>
              </a:defRPr>
            </a:lvl1pPr>
            <a:lvl2pPr marL="742950" indent="-285750">
              <a:buFont typeface="Arial"/>
              <a:buChar char="•"/>
              <a:defRPr lang="en-US" sz="2800" kern="1200" baseline="0" dirty="0" smtClean="0">
                <a:solidFill>
                  <a:schemeClr val="accent6"/>
                </a:solidFill>
                <a:latin typeface="+mn-lt"/>
                <a:ea typeface="+mn-ea"/>
                <a:cs typeface="+mn-cs"/>
              </a:defRPr>
            </a:lvl2pPr>
            <a:lvl3pPr marL="1143000" indent="-228600">
              <a:defRPr lang="en-US" sz="2400" kern="1200" baseline="0" dirty="0" smtClean="0">
                <a:solidFill>
                  <a:schemeClr val="accent6"/>
                </a:solidFill>
                <a:latin typeface="+mn-lt"/>
                <a:ea typeface="+mn-ea"/>
                <a:cs typeface="+mn-cs"/>
              </a:defRPr>
            </a:lvl3pPr>
            <a:lvl4pPr marL="1600200" indent="-228600">
              <a:defRPr lang="en-US" sz="2000" kern="1200" baseline="0" dirty="0" smtClean="0">
                <a:solidFill>
                  <a:schemeClr val="accent6"/>
                </a:solidFill>
                <a:latin typeface="+mn-lt"/>
                <a:ea typeface="+mn-ea"/>
                <a:cs typeface="+mn-cs"/>
              </a:defRPr>
            </a:lvl4pPr>
            <a:lvl5pPr marL="2057400" indent="-228600">
              <a:defRPr lang="en-US" sz="2000" kern="1200" baseline="0" dirty="0" smtClean="0">
                <a:solidFill>
                  <a:schemeClr val="accent6"/>
                </a:solidFill>
                <a:latin typeface="+mn-lt"/>
                <a:ea typeface="+mn-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30839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0B3C68-25B8-4D42-AC99-EA393DF3BE40}" type="datetimeFigureOut">
              <a:rPr lang="en-US"/>
              <a:pPr>
                <a:defRPr/>
              </a:pPr>
              <a:t>3/9/2012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17EABB0-EDE5-4C1C-933B-3F8DACF5828A}" type="slidenum">
              <a:rPr lang="en-US"/>
              <a:pPr>
                <a:defRPr/>
              </a:pPr>
              <a:t>‹#›</a:t>
            </a:fld>
            <a:endParaRPr lang="en-US"/>
          </a:p>
        </p:txBody>
      </p:sp>
    </p:spTree>
    <p:extLst>
      <p:ext uri="{BB962C8B-B14F-4D97-AF65-F5344CB8AC3E}">
        <p14:creationId xmlns:p14="http://schemas.microsoft.com/office/powerpoint/2010/main" val="2501300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D8D961A-6DF3-4572-A639-402A98C295C3}" type="datetimeFigureOut">
              <a:rPr lang="en-US"/>
              <a:pPr>
                <a:defRPr/>
              </a:pPr>
              <a:t>3/9/2012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D2C5B20-71B7-4BF3-BA89-81689EE146B8}" type="slidenum">
              <a:rPr lang="en-US"/>
              <a:pPr>
                <a:defRPr/>
              </a:pPr>
              <a:t>‹#›</a:t>
            </a:fld>
            <a:endParaRPr lang="en-US"/>
          </a:p>
        </p:txBody>
      </p:sp>
    </p:spTree>
    <p:extLst>
      <p:ext uri="{BB962C8B-B14F-4D97-AF65-F5344CB8AC3E}">
        <p14:creationId xmlns:p14="http://schemas.microsoft.com/office/powerpoint/2010/main" val="36927930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CD75E15-5B9C-44BE-8FDF-67965011D9D2}" type="datetimeFigureOut">
              <a:rPr lang="en-US"/>
              <a:pPr>
                <a:defRPr/>
              </a:pPr>
              <a:t>3/9/2012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28C0497-7FA0-4E7D-BF13-EAD3BE31CBB6}" type="slidenum">
              <a:rPr lang="en-US"/>
              <a:pPr>
                <a:defRPr/>
              </a:pPr>
              <a:t>‹#›</a:t>
            </a:fld>
            <a:endParaRPr lang="en-US"/>
          </a:p>
        </p:txBody>
      </p:sp>
    </p:spTree>
    <p:extLst>
      <p:ext uri="{BB962C8B-B14F-4D97-AF65-F5344CB8AC3E}">
        <p14:creationId xmlns:p14="http://schemas.microsoft.com/office/powerpoint/2010/main" val="3501256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CBA6D05-856B-4EE6-9D4D-20E9F56E8ECC}" type="datetimeFigureOut">
              <a:rPr lang="en-US"/>
              <a:pPr>
                <a:defRPr/>
              </a:pPr>
              <a:t>3/9/2012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A76510B-6F1C-448E-991B-372D1A5EE985}" type="slidenum">
              <a:rPr lang="en-US"/>
              <a:pPr>
                <a:defRPr/>
              </a:pPr>
              <a:t>‹#›</a:t>
            </a:fld>
            <a:endParaRPr lang="en-US"/>
          </a:p>
        </p:txBody>
      </p:sp>
    </p:spTree>
    <p:extLst>
      <p:ext uri="{BB962C8B-B14F-4D97-AF65-F5344CB8AC3E}">
        <p14:creationId xmlns:p14="http://schemas.microsoft.com/office/powerpoint/2010/main" val="12755566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1623618-49F8-447B-B3EE-C6EFCBCC83F6}" type="datetimeFigureOut">
              <a:rPr lang="en-US"/>
              <a:pPr>
                <a:defRPr/>
              </a:pPr>
              <a:t>3/9/2012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FA8F987-48B6-4B8A-B9C2-F15AAEF65864}" type="slidenum">
              <a:rPr lang="en-US"/>
              <a:pPr>
                <a:defRPr/>
              </a:pPr>
              <a:t>‹#›</a:t>
            </a:fld>
            <a:endParaRPr lang="en-US"/>
          </a:p>
        </p:txBody>
      </p:sp>
    </p:spTree>
    <p:extLst>
      <p:ext uri="{BB962C8B-B14F-4D97-AF65-F5344CB8AC3E}">
        <p14:creationId xmlns:p14="http://schemas.microsoft.com/office/powerpoint/2010/main" val="3202505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75A839-1213-4CC0-8AA2-B0F631F6B87D}" type="datetimeFigureOut">
              <a:rPr lang="en-US"/>
              <a:pPr>
                <a:defRPr/>
              </a:pPr>
              <a:t>3/9/2012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40E7CA1-E235-42F3-976B-91EE6E6FDEF9}" type="slidenum">
              <a:rPr lang="en-US"/>
              <a:pPr>
                <a:defRPr/>
              </a:pPr>
              <a:t>‹#›</a:t>
            </a:fld>
            <a:endParaRPr lang="en-US"/>
          </a:p>
        </p:txBody>
      </p:sp>
    </p:spTree>
    <p:extLst>
      <p:ext uri="{BB962C8B-B14F-4D97-AF65-F5344CB8AC3E}">
        <p14:creationId xmlns:p14="http://schemas.microsoft.com/office/powerpoint/2010/main" val="12388740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6B6524A-6EFA-4FF1-9979-055CE13339E1}" type="datetimeFigureOut">
              <a:rPr lang="en-US"/>
              <a:pPr>
                <a:defRPr/>
              </a:pPr>
              <a:t>3/9/2012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8610DE-4144-4D59-8527-914417389AEF}" type="slidenum">
              <a:rPr lang="en-US"/>
              <a:pPr>
                <a:defRPr/>
              </a:pPr>
              <a:t>‹#›</a:t>
            </a:fld>
            <a:endParaRPr lang="en-US"/>
          </a:p>
        </p:txBody>
      </p:sp>
    </p:spTree>
    <p:extLst>
      <p:ext uri="{BB962C8B-B14F-4D97-AF65-F5344CB8AC3E}">
        <p14:creationId xmlns:p14="http://schemas.microsoft.com/office/powerpoint/2010/main" val="2208006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43376B3-93D6-4C94-8A81-E07849901CEA}" type="datetimeFigureOut">
              <a:rPr lang="en-US"/>
              <a:pPr>
                <a:defRPr/>
              </a:pPr>
              <a:t>3/9/2012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705736F-E5CE-40E2-B4B3-A208B6BA7DBE}" type="slidenum">
              <a:rPr lang="en-US"/>
              <a:pPr>
                <a:defRPr/>
              </a:pPr>
              <a:t>‹#›</a:t>
            </a:fld>
            <a:endParaRPr lang="en-US"/>
          </a:p>
        </p:txBody>
      </p:sp>
    </p:spTree>
    <p:extLst>
      <p:ext uri="{BB962C8B-B14F-4D97-AF65-F5344CB8AC3E}">
        <p14:creationId xmlns:p14="http://schemas.microsoft.com/office/powerpoint/2010/main" val="3680274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B4B5CD4-978F-4B51-AC99-C1C72F7A86AD}" type="datetimeFigureOut">
              <a:rPr lang="en-US"/>
              <a:pPr>
                <a:defRPr/>
              </a:pPr>
              <a:t>3/9/2012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CA2E96E-26A1-43CF-A49A-618127F3786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image" Target="../media/image8.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7.wmf"/><Relationship Id="rId4" Type="http://schemas.openxmlformats.org/officeDocument/2006/relationships/oleObject" Target="../embeddings/oleObject1.bin"/><Relationship Id="rId9" Type="http://schemas.openxmlformats.org/officeDocument/2006/relationships/image" Target="../media/image9.wmf"/></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SXV7ZeSvqKU&amp;feature=youtu.be" TargetMode="External"/><Relationship Id="rId7" Type="http://schemas.openxmlformats.org/officeDocument/2006/relationships/image" Target="../media/image10.jpeg"/><Relationship Id="rId2" Type="http://schemas.openxmlformats.org/officeDocument/2006/relationships/hyperlink" Target="http://www.youtube.com/watch?v=SdpQN_fz97o&amp;feature=youtu.be" TargetMode="External"/><Relationship Id="rId1" Type="http://schemas.openxmlformats.org/officeDocument/2006/relationships/slideLayout" Target="../slideLayouts/slideLayout12.xml"/><Relationship Id="rId6" Type="http://schemas.openxmlformats.org/officeDocument/2006/relationships/hyperlink" Target="http://www.youtube.com/watch?v=KRwjjyXQaRQ" TargetMode="External"/><Relationship Id="rId5" Type="http://schemas.openxmlformats.org/officeDocument/2006/relationships/hyperlink" Target="http://www.youtube.com/watch?v=JmxwIFM-Kfo" TargetMode="External"/><Relationship Id="rId4" Type="http://schemas.openxmlformats.org/officeDocument/2006/relationships/hyperlink" Target="http://www.youtube.com/watch?v=efSRFmIYmy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kids.internet.ge/zooparki"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s://skydrive.live.com/"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685800" y="2971800"/>
            <a:ext cx="7772400" cy="1470025"/>
          </a:xfrm>
          <a:prstGeom prst="rect">
            <a:avLst/>
          </a:prstGeom>
        </p:spPr>
        <p:txBody>
          <a:bodyPr anchor="b">
            <a:normAutofit fontScale="67500" lnSpcReduction="20000"/>
          </a:bodyPr>
          <a:lstStyle>
            <a:lvl1pPr algn="ctr" defTabSz="914400" rtl="0" eaLnBrk="1" latinLnBrk="0" hangingPunct="1">
              <a:spcBef>
                <a:spcPct val="0"/>
              </a:spcBef>
              <a:buNone/>
              <a:defRPr lang="en-US" sz="4000" kern="1200" dirty="0">
                <a:solidFill>
                  <a:schemeClr val="tx1"/>
                </a:solidFill>
                <a:latin typeface="+mj-lt"/>
                <a:ea typeface="+mj-ea"/>
                <a:cs typeface="+mj-cs"/>
              </a:defRPr>
            </a:lvl1pPr>
          </a:lstStyle>
          <a:p>
            <a:pPr fontAlgn="auto">
              <a:spcAft>
                <a:spcPts val="0"/>
              </a:spcAft>
              <a:defRPr/>
            </a:pPr>
            <a:r>
              <a:rPr lang="ka-GE" smtClean="0"/>
              <a:t>ვირტუალური </a:t>
            </a:r>
            <a:r>
              <a:rPr err="1" smtClean="0"/>
              <a:t>საკლასო</a:t>
            </a:r>
            <a:r>
              <a:rPr smtClean="0"/>
              <a:t> </a:t>
            </a:r>
            <a:r>
              <a:rPr err="1" smtClean="0"/>
              <a:t>ტური</a:t>
            </a:r>
            <a:r>
              <a:rPr smtClean="0"/>
              <a:t/>
            </a:r>
            <a:br>
              <a:rPr smtClean="0"/>
            </a:br>
            <a:endParaRPr smtClean="0"/>
          </a:p>
          <a:p>
            <a:pPr fontAlgn="auto">
              <a:spcAft>
                <a:spcPts val="0"/>
              </a:spcAft>
              <a:defRPr/>
            </a:pPr>
            <a:r>
              <a:rPr smtClean="0"/>
              <a:t>პ</a:t>
            </a:r>
            <a:r>
              <a:rPr lang="ka-GE" err="1" smtClean="0"/>
              <a:t>არტნიორები</a:t>
            </a:r>
            <a:r>
              <a:rPr lang="ka-GE" smtClean="0"/>
              <a:t> განათლებაში</a:t>
            </a:r>
          </a:p>
          <a:p>
            <a:pPr fontAlgn="auto">
              <a:spcAft>
                <a:spcPts val="0"/>
              </a:spcAft>
              <a:defRPr/>
            </a:pPr>
            <a:r>
              <a:rPr lang="ka-GE" smtClean="0"/>
              <a:t>საქართველოს ფორუმი </a:t>
            </a:r>
            <a:r>
              <a:rPr smtClean="0"/>
              <a:t>2012</a:t>
            </a:r>
            <a:endParaRPr/>
          </a:p>
        </p:txBody>
      </p:sp>
      <p:sp>
        <p:nvSpPr>
          <p:cNvPr id="9" name="Subtitle 2"/>
          <p:cNvSpPr txBox="1">
            <a:spLocks/>
          </p:cNvSpPr>
          <p:nvPr/>
        </p:nvSpPr>
        <p:spPr>
          <a:xfrm>
            <a:off x="1371600" y="3886200"/>
            <a:ext cx="6400800" cy="17526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lang="en-US" sz="3200" kern="1200" baseline="0" dirty="0" smtClean="0">
                <a:solidFill>
                  <a:schemeClr val="accent6"/>
                </a:solidFill>
                <a:latin typeface="+mn-lt"/>
                <a:ea typeface="+mn-ea"/>
                <a:cs typeface="+mn-cs"/>
              </a:defRPr>
            </a:lvl1pPr>
            <a:lvl2pPr marL="742950" indent="-285750" algn="l" defTabSz="914400" rtl="0" eaLnBrk="1" latinLnBrk="0" hangingPunct="1">
              <a:spcBef>
                <a:spcPct val="20000"/>
              </a:spcBef>
              <a:buFont typeface="Arial"/>
              <a:buChar char="•"/>
              <a:defRPr lang="en-US" sz="2800" kern="1200" baseline="0" dirty="0" smtClean="0">
                <a:solidFill>
                  <a:schemeClr val="accent6"/>
                </a:solidFill>
                <a:latin typeface="+mn-lt"/>
                <a:ea typeface="+mn-ea"/>
                <a:cs typeface="+mn-cs"/>
              </a:defRPr>
            </a:lvl2pPr>
            <a:lvl3pPr marL="1143000" indent="-228600" algn="l" defTabSz="914400" rtl="0" eaLnBrk="1" latinLnBrk="0" hangingPunct="1">
              <a:spcBef>
                <a:spcPct val="20000"/>
              </a:spcBef>
              <a:buFont typeface="Arial" pitchFamily="34" charset="0"/>
              <a:buChar char="•"/>
              <a:defRPr lang="en-US" sz="2400" kern="1200" baseline="0" dirty="0" smtClean="0">
                <a:solidFill>
                  <a:schemeClr val="accent6"/>
                </a:solidFill>
                <a:latin typeface="+mn-lt"/>
                <a:ea typeface="+mn-ea"/>
                <a:cs typeface="+mn-cs"/>
              </a:defRPr>
            </a:lvl3pPr>
            <a:lvl4pPr marL="1600200" indent="-228600" algn="l" defTabSz="914400" rtl="0" eaLnBrk="1" latinLnBrk="0" hangingPunct="1">
              <a:spcBef>
                <a:spcPct val="20000"/>
              </a:spcBef>
              <a:buFont typeface="Arial" pitchFamily="34" charset="0"/>
              <a:buChar char="–"/>
              <a:defRPr lang="en-US" sz="2000" kern="1200" baseline="0" dirty="0" smtClean="0">
                <a:solidFill>
                  <a:schemeClr val="accent6"/>
                </a:solidFill>
                <a:latin typeface="+mn-lt"/>
                <a:ea typeface="+mn-ea"/>
                <a:cs typeface="+mn-cs"/>
              </a:defRPr>
            </a:lvl4pPr>
            <a:lvl5pPr marL="2057400" indent="-228600" algn="l" defTabSz="914400" rtl="0" eaLnBrk="1" latinLnBrk="0" hangingPunct="1">
              <a:spcBef>
                <a:spcPct val="20000"/>
              </a:spcBef>
              <a:buFont typeface="Arial" pitchFamily="34" charset="0"/>
              <a:buChar char="»"/>
              <a:defRPr lang="en-US" sz="2000" kern="1200" baseline="0" dirty="0" smtClean="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Arial" pitchFamily="34" charset="0"/>
              <a:buNone/>
              <a:defRPr/>
            </a:pPr>
            <a:endParaRPr lang="da-DK">
              <a:solidFill>
                <a:schemeClr val="tx1">
                  <a:tint val="75000"/>
                </a:schemeClr>
              </a:solidFill>
            </a:endParaRPr>
          </a:p>
        </p:txBody>
      </p:sp>
      <p:pic>
        <p:nvPicPr>
          <p:cNvPr id="41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 y="714375"/>
            <a:ext cx="2535238"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762000"/>
            <a:ext cx="144462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674688"/>
            <a:ext cx="107632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908050"/>
            <a:ext cx="9080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txBox="1">
            <a:spLocks/>
          </p:cNvSpPr>
          <p:nvPr/>
        </p:nvSpPr>
        <p:spPr bwMode="auto">
          <a:xfrm>
            <a:off x="395288" y="333375"/>
            <a:ext cx="6913562"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da-DK" sz="2400">
                <a:latin typeface="Calibri" pitchFamily="34" charset="0"/>
              </a:rPr>
              <a:t>პროექტის სახელ</a:t>
            </a:r>
            <a:r>
              <a:rPr lang="ka-GE" sz="2400">
                <a:latin typeface="Sylfaen" pitchFamily="18" charset="0"/>
              </a:rPr>
              <a:t>წოდება</a:t>
            </a:r>
            <a:r>
              <a:rPr lang="da-DK" sz="2400">
                <a:latin typeface="Calibri" pitchFamily="34" charset="0"/>
              </a:rPr>
              <a:t>: </a:t>
            </a:r>
            <a:r>
              <a:rPr lang="ka-GE" sz="2400">
                <a:latin typeface="Sylfaen" pitchFamily="18" charset="0"/>
              </a:rPr>
              <a:t>  </a:t>
            </a:r>
            <a:r>
              <a:rPr lang="en-US" sz="2400">
                <a:latin typeface="Sylfaen" pitchFamily="18" charset="0"/>
              </a:rPr>
              <a:t>,,</a:t>
            </a:r>
            <a:r>
              <a:rPr lang="en-US" sz="2400">
                <a:latin typeface="AcadNusx" pitchFamily="2" charset="0"/>
              </a:rPr>
              <a:t>Zala erTobaSia”</a:t>
            </a:r>
            <a:r>
              <a:rPr lang="ka-GE" sz="2400">
                <a:latin typeface="Sylfaen" pitchFamily="18" charset="0"/>
              </a:rPr>
              <a:t>                           </a:t>
            </a:r>
            <a:endParaRPr lang="en-US" sz="2400">
              <a:latin typeface="Calibri" pitchFamily="34" charset="0"/>
            </a:endParaRPr>
          </a:p>
        </p:txBody>
      </p:sp>
      <p:graphicFrame>
        <p:nvGraphicFramePr>
          <p:cNvPr id="16414" name="Group 30"/>
          <p:cNvGraphicFramePr>
            <a:graphicFrameLocks noGrp="1"/>
          </p:cNvGraphicFramePr>
          <p:nvPr/>
        </p:nvGraphicFramePr>
        <p:xfrm>
          <a:off x="468313" y="1844675"/>
          <a:ext cx="8207375" cy="4479925"/>
        </p:xfrm>
        <a:graphic>
          <a:graphicData uri="http://schemas.openxmlformats.org/drawingml/2006/table">
            <a:tbl>
              <a:tblPr/>
              <a:tblGrid>
                <a:gridCol w="1727200"/>
                <a:gridCol w="6480175"/>
              </a:tblGrid>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a-GE" sz="1400" b="0" i="0" u="none" strike="noStrike" cap="none" normalizeH="0" baseline="0" dirty="0" smtClean="0">
                          <a:ln>
                            <a:noFill/>
                          </a:ln>
                          <a:solidFill>
                            <a:schemeClr val="tx1"/>
                          </a:solidFill>
                          <a:effectLst/>
                          <a:latin typeface="Sylfaen" pitchFamily="18" charset="0"/>
                          <a:cs typeface="Arial" pitchFamily="34" charset="0"/>
                        </a:rPr>
                        <a:t>ავტორი/ავტორები</a:t>
                      </a:r>
                      <a:endParaRPr kumimoji="0" lang="en-US" sz="1400" b="0" i="0" u="none" strike="noStrike" cap="none" normalizeH="0" baseline="0" dirty="0" smtClean="0">
                        <a:ln>
                          <a:noFill/>
                        </a:ln>
                        <a:solidFill>
                          <a:schemeClr val="tx1"/>
                        </a:solidFill>
                        <a:effectLst/>
                        <a:latin typeface="Calibri" pitchFamily="34" charset="0"/>
                        <a:cs typeface="Arial" pitchFamily="34" charset="0"/>
                      </a:endParaRPr>
                    </a:p>
                  </a:txBody>
                  <a:tcPr marL="91443" marR="91443"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cadNusx" pitchFamily="2" charset="0"/>
                          <a:cs typeface="Arial" pitchFamily="34" charset="0"/>
                        </a:rPr>
                        <a:t>naTia</a:t>
                      </a:r>
                      <a:r>
                        <a:rPr kumimoji="0" lang="en-US" sz="1400" b="0" i="0" u="none" strike="noStrike" cap="none" normalizeH="0" baseline="0" dirty="0" smtClean="0">
                          <a:ln>
                            <a:noFill/>
                          </a:ln>
                          <a:solidFill>
                            <a:schemeClr val="tx1"/>
                          </a:solidFill>
                          <a:effectLst/>
                          <a:latin typeface="AcadNusx" pitchFamily="2" charset="0"/>
                          <a:cs typeface="Arial" pitchFamily="34" charset="0"/>
                        </a:rPr>
                        <a:t> </a:t>
                      </a:r>
                      <a:r>
                        <a:rPr kumimoji="0" lang="en-US" sz="1400" b="0" i="0" u="none" strike="noStrike" cap="none" normalizeH="0" baseline="0" dirty="0" err="1" smtClean="0">
                          <a:ln>
                            <a:noFill/>
                          </a:ln>
                          <a:solidFill>
                            <a:schemeClr val="tx1"/>
                          </a:solidFill>
                          <a:effectLst/>
                          <a:latin typeface="AcadNusx" pitchFamily="2" charset="0"/>
                          <a:cs typeface="Arial" pitchFamily="34" charset="0"/>
                        </a:rPr>
                        <a:t>xaCiuri</a:t>
                      </a:r>
                      <a:endParaRPr kumimoji="0" lang="ru-RU" sz="1400" b="0" i="0" u="none" strike="noStrike" cap="none" normalizeH="0" baseline="0" dirty="0" smtClean="0">
                        <a:ln>
                          <a:noFill/>
                        </a:ln>
                        <a:solidFill>
                          <a:schemeClr val="tx1"/>
                        </a:solidFill>
                        <a:effectLst/>
                        <a:latin typeface="AcadNusx" pitchFamily="2" charset="0"/>
                        <a:cs typeface="Arial" pitchFamily="34" charset="0"/>
                      </a:endParaRPr>
                    </a:p>
                  </a:txBody>
                  <a:tcPr marL="91443" marR="91443"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9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cs typeface="Arial" pitchFamily="34" charset="0"/>
                        </a:rPr>
                        <a:t>სკოლა</a:t>
                      </a: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smtClean="0">
                          <a:ln>
                            <a:noFill/>
                          </a:ln>
                          <a:solidFill>
                            <a:schemeClr val="tx1"/>
                          </a:solidFill>
                          <a:effectLst/>
                          <a:latin typeface="Calibri" pitchFamily="34" charset="0"/>
                          <a:cs typeface="Arial" pitchFamily="34" charset="0"/>
                        </a:rPr>
                        <a:t>სკოლ</a:t>
                      </a:r>
                      <a:r>
                        <a:rPr kumimoji="0" lang="ka-GE" sz="1200" b="0" i="0" u="none" strike="noStrike" cap="none" normalizeH="0" baseline="0" smtClean="0">
                          <a:ln>
                            <a:noFill/>
                          </a:ln>
                          <a:solidFill>
                            <a:schemeClr val="tx1"/>
                          </a:solidFill>
                          <a:effectLst/>
                          <a:latin typeface="Sylfaen" pitchFamily="18" charset="0"/>
                          <a:cs typeface="Arial" pitchFamily="34" charset="0"/>
                        </a:rPr>
                        <a:t>ის პროფილის მოკლე </a:t>
                      </a:r>
                      <a:r>
                        <a:rPr kumimoji="0" lang="en-GB" sz="1200" b="0" i="0" u="none" strike="noStrike" cap="none" normalizeH="0" baseline="0" smtClean="0">
                          <a:ln>
                            <a:noFill/>
                          </a:ln>
                          <a:solidFill>
                            <a:schemeClr val="tx1"/>
                          </a:solidFill>
                          <a:effectLst/>
                          <a:latin typeface="Calibri" pitchFamily="34" charset="0"/>
                          <a:cs typeface="Arial" pitchFamily="34" charset="0"/>
                        </a:rPr>
                        <a:t>აღწერა</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smtClean="0">
                        <a:ln>
                          <a:noFill/>
                        </a:ln>
                        <a:solidFill>
                          <a:schemeClr val="tx1"/>
                        </a:solidFill>
                        <a:effectLst/>
                        <a:latin typeface="Calibri" pitchFamily="34" charset="0"/>
                        <a:cs typeface="Arial" pitchFamily="34" charset="0"/>
                      </a:endParaRPr>
                    </a:p>
                  </a:txBody>
                  <a:tcPr marL="91443" marR="91443"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cadNusx" pitchFamily="2" charset="0"/>
                          <a:cs typeface="Arial" pitchFamily="34" charset="0"/>
                        </a:rPr>
                        <a:t>ssip</a:t>
                      </a:r>
                      <a:r>
                        <a:rPr kumimoji="0" lang="en-US" sz="1400" b="0" i="0" u="none" strike="noStrike" cap="none" normalizeH="0" baseline="0" dirty="0" smtClean="0">
                          <a:ln>
                            <a:noFill/>
                          </a:ln>
                          <a:solidFill>
                            <a:schemeClr val="tx1"/>
                          </a:solidFill>
                          <a:effectLst/>
                          <a:latin typeface="AcadNusx" pitchFamily="2" charset="0"/>
                          <a:cs typeface="Arial" pitchFamily="34" charset="0"/>
                        </a:rPr>
                        <a:t> #32 </a:t>
                      </a:r>
                      <a:r>
                        <a:rPr kumimoji="0" lang="en-US" sz="1400" b="0" i="0" u="none" strike="noStrike" cap="none" normalizeH="0" baseline="0" dirty="0" err="1" smtClean="0">
                          <a:ln>
                            <a:noFill/>
                          </a:ln>
                          <a:solidFill>
                            <a:schemeClr val="tx1"/>
                          </a:solidFill>
                          <a:effectLst/>
                          <a:latin typeface="AcadNusx" pitchFamily="2" charset="0"/>
                          <a:cs typeface="Arial" pitchFamily="34" charset="0"/>
                        </a:rPr>
                        <a:t>sajaro</a:t>
                      </a:r>
                      <a:r>
                        <a:rPr kumimoji="0" lang="en-US" sz="1400" b="0" i="0" u="none" strike="noStrike" cap="none" normalizeH="0" baseline="0" dirty="0" smtClean="0">
                          <a:ln>
                            <a:noFill/>
                          </a:ln>
                          <a:solidFill>
                            <a:schemeClr val="tx1"/>
                          </a:solidFill>
                          <a:effectLst/>
                          <a:latin typeface="AcadNusx" pitchFamily="2" charset="0"/>
                          <a:cs typeface="Arial" pitchFamily="34" charset="0"/>
                        </a:rPr>
                        <a:t> </a:t>
                      </a:r>
                      <a:r>
                        <a:rPr kumimoji="0" lang="en-US" sz="1400" b="0" i="0" u="none" strike="noStrike" cap="none" normalizeH="0" baseline="0" dirty="0" err="1" smtClean="0">
                          <a:ln>
                            <a:noFill/>
                          </a:ln>
                          <a:solidFill>
                            <a:schemeClr val="tx1"/>
                          </a:solidFill>
                          <a:effectLst/>
                          <a:latin typeface="AcadNusx" pitchFamily="2" charset="0"/>
                          <a:cs typeface="Arial" pitchFamily="34" charset="0"/>
                        </a:rPr>
                        <a:t>skola</a:t>
                      </a:r>
                      <a:r>
                        <a:rPr kumimoji="0" lang="en-US" sz="1400" b="0" i="0" u="none" strike="noStrike" cap="none" normalizeH="0" baseline="0" dirty="0" smtClean="0">
                          <a:ln>
                            <a:noFill/>
                          </a:ln>
                          <a:solidFill>
                            <a:schemeClr val="tx1"/>
                          </a:solidFill>
                          <a:effectLst/>
                          <a:latin typeface="AcadNusx" pitchFamily="2"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cadNusx" pitchFamily="2" charset="0"/>
                          <a:cs typeface="Arial" pitchFamily="34" charset="0"/>
                        </a:rPr>
                        <a:t>skola</a:t>
                      </a:r>
                      <a:r>
                        <a:rPr kumimoji="0" lang="en-US" sz="1400" b="0" i="0" u="none" strike="noStrike" cap="none" normalizeH="0" baseline="0" dirty="0" smtClean="0">
                          <a:ln>
                            <a:noFill/>
                          </a:ln>
                          <a:solidFill>
                            <a:schemeClr val="tx1"/>
                          </a:solidFill>
                          <a:effectLst/>
                          <a:latin typeface="AcadNusx" pitchFamily="2" charset="0"/>
                          <a:cs typeface="Arial" pitchFamily="34" charset="0"/>
                        </a:rPr>
                        <a:t> </a:t>
                      </a:r>
                      <a:r>
                        <a:rPr kumimoji="0" lang="en-US" sz="1400" b="0" i="0" u="none" strike="noStrike" cap="none" normalizeH="0" baseline="0" dirty="0" err="1" smtClean="0">
                          <a:ln>
                            <a:noFill/>
                          </a:ln>
                          <a:solidFill>
                            <a:schemeClr val="tx1"/>
                          </a:solidFill>
                          <a:effectLst/>
                          <a:latin typeface="AcadNusx" pitchFamily="2" charset="0"/>
                          <a:cs typeface="Arial" pitchFamily="34" charset="0"/>
                        </a:rPr>
                        <a:t>aris</a:t>
                      </a:r>
                      <a:r>
                        <a:rPr kumimoji="0" lang="en-US" sz="1400" b="0" i="0" u="none" strike="noStrike" cap="none" normalizeH="0" baseline="0" dirty="0" smtClean="0">
                          <a:ln>
                            <a:noFill/>
                          </a:ln>
                          <a:solidFill>
                            <a:schemeClr val="tx1"/>
                          </a:solidFill>
                          <a:effectLst/>
                          <a:latin typeface="AcadNusx" pitchFamily="2" charset="0"/>
                          <a:cs typeface="Arial" pitchFamily="34" charset="0"/>
                        </a:rPr>
                        <a:t> </a:t>
                      </a:r>
                      <a:r>
                        <a:rPr kumimoji="0" lang="en-US" sz="1400" b="0" i="0" u="none" strike="noStrike" cap="none" normalizeH="0" baseline="0" dirty="0" err="1" smtClean="0">
                          <a:ln>
                            <a:noFill/>
                          </a:ln>
                          <a:solidFill>
                            <a:schemeClr val="tx1"/>
                          </a:solidFill>
                          <a:effectLst/>
                          <a:latin typeface="AcadNusx" pitchFamily="2" charset="0"/>
                          <a:cs typeface="Arial" pitchFamily="34" charset="0"/>
                        </a:rPr>
                        <a:t>dawyebiTi</a:t>
                      </a:r>
                      <a:r>
                        <a:rPr kumimoji="0" lang="en-US" sz="1400" b="0" i="0" u="none" strike="noStrike" cap="none" normalizeH="0" baseline="0" dirty="0" smtClean="0">
                          <a:ln>
                            <a:noFill/>
                          </a:ln>
                          <a:solidFill>
                            <a:schemeClr val="tx1"/>
                          </a:solidFill>
                          <a:effectLst/>
                          <a:latin typeface="AcadNusx" pitchFamily="2" charset="0"/>
                          <a:cs typeface="Arial" pitchFamily="34" charset="0"/>
                        </a:rPr>
                        <a:t>, </a:t>
                      </a:r>
                      <a:r>
                        <a:rPr kumimoji="0" lang="en-US" sz="1400" b="0" i="0" u="none" strike="noStrike" cap="none" normalizeH="0" baseline="0" dirty="0" err="1" smtClean="0">
                          <a:ln>
                            <a:noFill/>
                          </a:ln>
                          <a:solidFill>
                            <a:schemeClr val="tx1"/>
                          </a:solidFill>
                          <a:effectLst/>
                          <a:latin typeface="AcadNusx" pitchFamily="2" charset="0"/>
                          <a:cs typeface="Arial" pitchFamily="34" charset="0"/>
                        </a:rPr>
                        <a:t>sabazo</a:t>
                      </a:r>
                      <a:r>
                        <a:rPr kumimoji="0" lang="en-US" sz="1400" b="0" i="0" u="none" strike="noStrike" cap="none" normalizeH="0" baseline="0" dirty="0" smtClean="0">
                          <a:ln>
                            <a:noFill/>
                          </a:ln>
                          <a:solidFill>
                            <a:schemeClr val="tx1"/>
                          </a:solidFill>
                          <a:effectLst/>
                          <a:latin typeface="AcadNusx" pitchFamily="2" charset="0"/>
                          <a:cs typeface="Arial" pitchFamily="34" charset="0"/>
                        </a:rPr>
                        <a:t> </a:t>
                      </a:r>
                      <a:r>
                        <a:rPr kumimoji="0" lang="en-US" sz="1400" b="0" i="0" u="none" strike="noStrike" cap="none" normalizeH="0" baseline="0" dirty="0" err="1" smtClean="0">
                          <a:ln>
                            <a:noFill/>
                          </a:ln>
                          <a:solidFill>
                            <a:schemeClr val="tx1"/>
                          </a:solidFill>
                          <a:effectLst/>
                          <a:latin typeface="AcadNusx" pitchFamily="2" charset="0"/>
                          <a:cs typeface="Arial" pitchFamily="34" charset="0"/>
                        </a:rPr>
                        <a:t>da</a:t>
                      </a:r>
                      <a:r>
                        <a:rPr kumimoji="0" lang="en-US" sz="1400" b="0" i="0" u="none" strike="noStrike" cap="none" normalizeH="0" baseline="0" dirty="0" smtClean="0">
                          <a:ln>
                            <a:noFill/>
                          </a:ln>
                          <a:solidFill>
                            <a:schemeClr val="tx1"/>
                          </a:solidFill>
                          <a:effectLst/>
                          <a:latin typeface="AcadNusx" pitchFamily="2" charset="0"/>
                          <a:cs typeface="Arial" pitchFamily="34" charset="0"/>
                        </a:rPr>
                        <a:t> </a:t>
                      </a:r>
                      <a:r>
                        <a:rPr kumimoji="0" lang="en-US" sz="1400" b="0" i="0" u="none" strike="noStrike" cap="none" normalizeH="0" baseline="0" dirty="0" err="1" smtClean="0">
                          <a:ln>
                            <a:noFill/>
                          </a:ln>
                          <a:solidFill>
                            <a:schemeClr val="tx1"/>
                          </a:solidFill>
                          <a:effectLst/>
                          <a:latin typeface="AcadNusx" pitchFamily="2" charset="0"/>
                          <a:cs typeface="Arial" pitchFamily="34" charset="0"/>
                        </a:rPr>
                        <a:t>saSualo</a:t>
                      </a:r>
                      <a:r>
                        <a:rPr kumimoji="0" lang="en-US" sz="1400" b="0" i="0" u="none" strike="noStrike" cap="none" normalizeH="0" baseline="0" dirty="0" smtClean="0">
                          <a:ln>
                            <a:noFill/>
                          </a:ln>
                          <a:solidFill>
                            <a:schemeClr val="tx1"/>
                          </a:solidFill>
                          <a:effectLst/>
                          <a:latin typeface="AcadNusx" pitchFamily="2" charset="0"/>
                          <a:cs typeface="Arial" pitchFamily="34" charset="0"/>
                        </a:rPr>
                        <a:t> </a:t>
                      </a:r>
                      <a:r>
                        <a:rPr kumimoji="0" lang="en-US" sz="1400" b="0" i="0" u="none" strike="noStrike" cap="none" normalizeH="0" baseline="0" dirty="0" err="1" smtClean="0">
                          <a:ln>
                            <a:noFill/>
                          </a:ln>
                          <a:solidFill>
                            <a:schemeClr val="tx1"/>
                          </a:solidFill>
                          <a:effectLst/>
                          <a:latin typeface="AcadNusx" pitchFamily="2" charset="0"/>
                          <a:cs typeface="Arial" pitchFamily="34" charset="0"/>
                        </a:rPr>
                        <a:t>profilis</a:t>
                      </a:r>
                      <a:r>
                        <a:rPr kumimoji="0" lang="en-US" sz="1600" b="0" i="0" u="none" strike="noStrike" cap="none" normalizeH="0" baseline="0" dirty="0" smtClean="0">
                          <a:ln>
                            <a:noFill/>
                          </a:ln>
                          <a:solidFill>
                            <a:schemeClr val="tx1"/>
                          </a:solidFill>
                          <a:effectLst/>
                          <a:latin typeface="AcadNusx" pitchFamily="2" charset="0"/>
                          <a:cs typeface="Arial" pitchFamily="34" charset="0"/>
                        </a:rPr>
                        <a:t>.</a:t>
                      </a:r>
                      <a:endParaRPr kumimoji="0" lang="ru-RU" sz="1600" b="0" i="0" u="none" strike="noStrike" cap="none" normalizeH="0" baseline="0" dirty="0" smtClean="0">
                        <a:ln>
                          <a:noFill/>
                        </a:ln>
                        <a:solidFill>
                          <a:schemeClr val="tx1"/>
                        </a:solidFill>
                        <a:effectLst/>
                        <a:latin typeface="AcadNusx" pitchFamily="2" charset="0"/>
                        <a:cs typeface="Arial" pitchFamily="34" charset="0"/>
                      </a:endParaRPr>
                    </a:p>
                  </a:txBody>
                  <a:tcPr marL="91443" marR="91443"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93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cs typeface="Arial" pitchFamily="34" charset="0"/>
                        </a:rPr>
                        <a:t>სკოლის ვებგვერდი</a:t>
                      </a:r>
                      <a:endParaRPr kumimoji="0" lang="en-US" sz="1400" b="1" i="0" u="none" strike="noStrike" cap="none" normalizeH="0" baseline="0" smtClean="0">
                        <a:ln>
                          <a:noFill/>
                        </a:ln>
                        <a:solidFill>
                          <a:schemeClr val="tx1"/>
                        </a:solidFill>
                        <a:effectLst/>
                        <a:latin typeface="Calibri" pitchFamily="34" charset="0"/>
                        <a:cs typeface="Arial" pitchFamily="34" charset="0"/>
                      </a:endParaRPr>
                    </a:p>
                  </a:txBody>
                  <a:tcPr marL="91443" marR="91443" marT="45713" marB="4571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sz="1400" kern="1200" dirty="0" smtClean="0">
                          <a:solidFill>
                            <a:schemeClr val="tx1"/>
                          </a:solidFill>
                          <a:latin typeface="+mn-lt"/>
                          <a:ea typeface="+mn-ea"/>
                          <a:cs typeface="Calibri" pitchFamily="34" charset="0"/>
                        </a:rPr>
                        <a:t>32.skola.dlf.ge</a:t>
                      </a:r>
                      <a:endParaRPr lang="en-US" sz="1400" kern="1200" dirty="0">
                        <a:solidFill>
                          <a:schemeClr val="tx1"/>
                        </a:solidFill>
                        <a:latin typeface="+mn-lt"/>
                        <a:ea typeface="+mn-ea"/>
                        <a:cs typeface="Calibri" pitchFamily="34" charset="0"/>
                      </a:endParaRPr>
                    </a:p>
                  </a:txBody>
                  <a:tcPr marL="91443" marR="91443"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46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ka-GE" sz="1400" b="0" i="0" u="none" strike="noStrike" cap="none" normalizeH="0" baseline="0" smtClean="0">
                          <a:ln>
                            <a:noFill/>
                          </a:ln>
                          <a:solidFill>
                            <a:schemeClr val="tx1"/>
                          </a:solidFill>
                          <a:effectLst/>
                          <a:latin typeface="Sylfaen" pitchFamily="18" charset="0"/>
                          <a:cs typeface="Arial" pitchFamily="34" charset="0"/>
                        </a:rPr>
                        <a:t>საგანი/საგნები</a:t>
                      </a:r>
                      <a:endParaRPr kumimoji="0" lang="en-US" sz="1400" b="1" i="0" u="none" strike="noStrike" cap="none" normalizeH="0" baseline="0" smtClean="0">
                        <a:ln>
                          <a:noFill/>
                        </a:ln>
                        <a:solidFill>
                          <a:schemeClr val="tx1"/>
                        </a:solidFill>
                        <a:effectLst/>
                        <a:latin typeface="Calibri" pitchFamily="34" charset="0"/>
                        <a:cs typeface="Arial" pitchFamily="34" charset="0"/>
                      </a:endParaRPr>
                    </a:p>
                  </a:txBody>
                  <a:tcPr marL="91443" marR="91443"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cadNusx" pitchFamily="2" charset="0"/>
                          <a:cs typeface="Arial" pitchFamily="34" charset="0"/>
                        </a:rPr>
                        <a:t>qarTuli</a:t>
                      </a:r>
                      <a:r>
                        <a:rPr kumimoji="0" lang="en-US" sz="1400" b="0" i="0" u="none" strike="noStrike" cap="none" normalizeH="0" baseline="0" dirty="0" smtClean="0">
                          <a:ln>
                            <a:noFill/>
                          </a:ln>
                          <a:solidFill>
                            <a:schemeClr val="tx1"/>
                          </a:solidFill>
                          <a:effectLst/>
                          <a:latin typeface="AcadNusx" pitchFamily="2" charset="0"/>
                          <a:cs typeface="Arial" pitchFamily="34" charset="0"/>
                        </a:rPr>
                        <a:t> </a:t>
                      </a:r>
                      <a:r>
                        <a:rPr kumimoji="0" lang="en-US" sz="1400" b="0" i="0" u="none" strike="noStrike" cap="none" normalizeH="0" baseline="0" dirty="0" err="1" smtClean="0">
                          <a:ln>
                            <a:noFill/>
                          </a:ln>
                          <a:solidFill>
                            <a:schemeClr val="tx1"/>
                          </a:solidFill>
                          <a:effectLst/>
                          <a:latin typeface="AcadNusx" pitchFamily="2" charset="0"/>
                          <a:cs typeface="Arial" pitchFamily="34" charset="0"/>
                        </a:rPr>
                        <a:t>ena</a:t>
                      </a:r>
                      <a:r>
                        <a:rPr kumimoji="0" lang="en-US" sz="1400" b="0" i="0" u="none" strike="noStrike" cap="none" normalizeH="0" baseline="0" dirty="0" smtClean="0">
                          <a:ln>
                            <a:noFill/>
                          </a:ln>
                          <a:solidFill>
                            <a:schemeClr val="tx1"/>
                          </a:solidFill>
                          <a:effectLst/>
                          <a:latin typeface="AcadNusx" pitchFamily="2" charset="0"/>
                          <a:cs typeface="Arial" pitchFamily="34" charset="0"/>
                        </a:rPr>
                        <a:t>, </a:t>
                      </a:r>
                      <a:r>
                        <a:rPr kumimoji="0" lang="en-US" sz="1400" b="0" i="0" u="none" strike="noStrike" cap="none" normalizeH="0" baseline="0" dirty="0" err="1" smtClean="0">
                          <a:ln>
                            <a:noFill/>
                          </a:ln>
                          <a:solidFill>
                            <a:schemeClr val="tx1"/>
                          </a:solidFill>
                          <a:effectLst/>
                          <a:latin typeface="AcadNusx" pitchFamily="2" charset="0"/>
                          <a:cs typeface="Arial" pitchFamily="34" charset="0"/>
                        </a:rPr>
                        <a:t>saxviTi</a:t>
                      </a:r>
                      <a:r>
                        <a:rPr kumimoji="0" lang="en-US" sz="1400" b="0" i="0" u="none" strike="noStrike" cap="none" normalizeH="0" baseline="0" dirty="0" smtClean="0">
                          <a:ln>
                            <a:noFill/>
                          </a:ln>
                          <a:solidFill>
                            <a:schemeClr val="tx1"/>
                          </a:solidFill>
                          <a:effectLst/>
                          <a:latin typeface="AcadNusx" pitchFamily="2" charset="0"/>
                          <a:cs typeface="Arial" pitchFamily="34" charset="0"/>
                        </a:rPr>
                        <a:t> </a:t>
                      </a:r>
                      <a:r>
                        <a:rPr kumimoji="0" lang="en-US" sz="1400" b="0" i="0" u="none" strike="noStrike" cap="none" normalizeH="0" baseline="0" dirty="0" err="1" smtClean="0">
                          <a:ln>
                            <a:noFill/>
                          </a:ln>
                          <a:solidFill>
                            <a:schemeClr val="tx1"/>
                          </a:solidFill>
                          <a:effectLst/>
                          <a:latin typeface="AcadNusx" pitchFamily="2" charset="0"/>
                          <a:cs typeface="Arial" pitchFamily="34" charset="0"/>
                        </a:rPr>
                        <a:t>da</a:t>
                      </a:r>
                      <a:r>
                        <a:rPr kumimoji="0" lang="en-US" sz="1400" b="0" i="0" u="none" strike="noStrike" cap="none" normalizeH="0" baseline="0" dirty="0" smtClean="0">
                          <a:ln>
                            <a:noFill/>
                          </a:ln>
                          <a:solidFill>
                            <a:schemeClr val="tx1"/>
                          </a:solidFill>
                          <a:effectLst/>
                          <a:latin typeface="AcadNusx" pitchFamily="2" charset="0"/>
                          <a:cs typeface="Arial" pitchFamily="34" charset="0"/>
                        </a:rPr>
                        <a:t> </a:t>
                      </a:r>
                      <a:r>
                        <a:rPr kumimoji="0" lang="en-US" sz="1400" b="0" i="0" u="none" strike="noStrike" cap="none" normalizeH="0" baseline="0" dirty="0" err="1" smtClean="0">
                          <a:ln>
                            <a:noFill/>
                          </a:ln>
                          <a:solidFill>
                            <a:schemeClr val="tx1"/>
                          </a:solidFill>
                          <a:effectLst/>
                          <a:latin typeface="AcadNusx" pitchFamily="2" charset="0"/>
                          <a:cs typeface="Arial" pitchFamily="34" charset="0"/>
                        </a:rPr>
                        <a:t>gamoyenebiTi</a:t>
                      </a:r>
                      <a:r>
                        <a:rPr kumimoji="0" lang="en-US" sz="1400" b="0" i="0" u="none" strike="noStrike" cap="none" normalizeH="0" baseline="0" dirty="0" smtClean="0">
                          <a:ln>
                            <a:noFill/>
                          </a:ln>
                          <a:solidFill>
                            <a:schemeClr val="tx1"/>
                          </a:solidFill>
                          <a:effectLst/>
                          <a:latin typeface="AcadNusx" pitchFamily="2" charset="0"/>
                          <a:cs typeface="Arial" pitchFamily="34" charset="0"/>
                        </a:rPr>
                        <a:t> </a:t>
                      </a:r>
                      <a:r>
                        <a:rPr kumimoji="0" lang="en-US" sz="1400" b="0" i="0" u="none" strike="noStrike" cap="none" normalizeH="0" baseline="0" dirty="0" err="1" smtClean="0">
                          <a:ln>
                            <a:noFill/>
                          </a:ln>
                          <a:solidFill>
                            <a:schemeClr val="tx1"/>
                          </a:solidFill>
                          <a:effectLst/>
                          <a:latin typeface="AcadNusx" pitchFamily="2" charset="0"/>
                          <a:cs typeface="Arial" pitchFamily="34" charset="0"/>
                        </a:rPr>
                        <a:t>xelovneba</a:t>
                      </a:r>
                      <a:r>
                        <a:rPr kumimoji="0" lang="en-US" sz="1400" b="0" i="0" u="none" strike="noStrike" cap="none" normalizeH="0" baseline="0" dirty="0" smtClean="0">
                          <a:ln>
                            <a:noFill/>
                          </a:ln>
                          <a:solidFill>
                            <a:schemeClr val="tx1"/>
                          </a:solidFill>
                          <a:effectLst/>
                          <a:latin typeface="AcadNusx" pitchFamily="2" charset="0"/>
                          <a:cs typeface="Arial" pitchFamily="34" charset="0"/>
                        </a:rPr>
                        <a:t>, </a:t>
                      </a:r>
                      <a:r>
                        <a:rPr kumimoji="0" lang="en-US" sz="1400" b="0" i="0" u="none" strike="noStrike" cap="none" normalizeH="0" baseline="0" dirty="0" err="1" smtClean="0">
                          <a:ln>
                            <a:noFill/>
                          </a:ln>
                          <a:solidFill>
                            <a:schemeClr val="tx1"/>
                          </a:solidFill>
                          <a:effectLst/>
                          <a:latin typeface="AcadNusx" pitchFamily="2" charset="0"/>
                          <a:cs typeface="Arial" pitchFamily="34" charset="0"/>
                        </a:rPr>
                        <a:t>ist</a:t>
                      </a:r>
                      <a:r>
                        <a:rPr kumimoji="0" lang="en-US" sz="1600" b="0" i="0" u="none" strike="noStrike" cap="none" normalizeH="0" baseline="0" dirty="0" smtClean="0">
                          <a:ln>
                            <a:noFill/>
                          </a:ln>
                          <a:solidFill>
                            <a:schemeClr val="tx1"/>
                          </a:solidFill>
                          <a:effectLst/>
                          <a:latin typeface="AcadNusx" pitchFamily="2" charset="0"/>
                          <a:cs typeface="Arial" pitchFamily="34" charset="0"/>
                        </a:rPr>
                        <a:t>.</a:t>
                      </a:r>
                      <a:endParaRPr kumimoji="0" lang="ru-RU" sz="1600" b="0" i="0" u="none" strike="noStrike" cap="none" normalizeH="0" baseline="0" dirty="0" smtClean="0">
                        <a:ln>
                          <a:noFill/>
                        </a:ln>
                        <a:solidFill>
                          <a:schemeClr val="tx1"/>
                        </a:solidFill>
                        <a:effectLst/>
                        <a:latin typeface="AcadNusx" pitchFamily="2" charset="0"/>
                        <a:cs typeface="Arial" pitchFamily="34" charset="0"/>
                      </a:endParaRPr>
                    </a:p>
                  </a:txBody>
                  <a:tcPr marL="91443" marR="91443"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62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cs typeface="Arial" pitchFamily="34" charset="0"/>
                        </a:rPr>
                        <a:t>კლასი</a:t>
                      </a:r>
                      <a:endParaRPr kumimoji="0" lang="en-US" sz="1400" b="1" i="0" u="none" strike="noStrike" cap="none" normalizeH="0" baseline="0" smtClean="0">
                        <a:ln>
                          <a:noFill/>
                        </a:ln>
                        <a:solidFill>
                          <a:schemeClr val="tx1"/>
                        </a:solidFill>
                        <a:effectLst/>
                        <a:latin typeface="Calibri" pitchFamily="34" charset="0"/>
                        <a:cs typeface="Arial" pitchFamily="34" charset="0"/>
                      </a:endParaRPr>
                    </a:p>
                  </a:txBody>
                  <a:tcPr marL="91443" marR="91443"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cadNusx" pitchFamily="2" charset="0"/>
                        </a:rPr>
                        <a:t>I </a:t>
                      </a:r>
                      <a:r>
                        <a:rPr kumimoji="0" lang="en-US" sz="1400" b="0" i="0" u="none" strike="noStrike" cap="none" normalizeH="0" baseline="0" dirty="0" err="1" smtClean="0">
                          <a:ln>
                            <a:noFill/>
                          </a:ln>
                          <a:solidFill>
                            <a:schemeClr val="tx1"/>
                          </a:solidFill>
                          <a:effectLst/>
                          <a:latin typeface="AcadNusx" pitchFamily="2" charset="0"/>
                        </a:rPr>
                        <a:t>klasi</a:t>
                      </a:r>
                      <a:endParaRPr kumimoji="0" lang="ru-RU" sz="1400" b="1" i="1" u="none" strike="noStrike" cap="none" normalizeH="0" baseline="0" dirty="0" smtClean="0">
                        <a:ln>
                          <a:noFill/>
                        </a:ln>
                        <a:solidFill>
                          <a:srgbClr val="7F7F7F"/>
                        </a:solidFill>
                        <a:effectLst/>
                        <a:latin typeface="+mj-lt"/>
                        <a:cs typeface="Arial" pitchFamily="34" charset="0"/>
                      </a:endParaRPr>
                    </a:p>
                  </a:txBody>
                  <a:tcPr marL="91443" marR="91443"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5321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smtClean="0">
                          <a:ln>
                            <a:noFill/>
                          </a:ln>
                          <a:solidFill>
                            <a:schemeClr val="tx1"/>
                          </a:solidFill>
                          <a:effectLst/>
                          <a:latin typeface="Calibri" pitchFamily="34" charset="0"/>
                          <a:cs typeface="Arial" pitchFamily="34" charset="0"/>
                        </a:rPr>
                        <a:t>პროექტის მიზნები</a:t>
                      </a:r>
                      <a:endParaRPr kumimoji="0" lang="en-US" sz="1400" b="1" i="0" u="none" strike="noStrike" cap="none" normalizeH="0" baseline="0" smtClean="0">
                        <a:ln>
                          <a:noFill/>
                        </a:ln>
                        <a:solidFill>
                          <a:schemeClr val="tx1"/>
                        </a:solidFill>
                        <a:effectLst/>
                        <a:latin typeface="Calibri" pitchFamily="34" charset="0"/>
                        <a:cs typeface="Arial" pitchFamily="34" charset="0"/>
                      </a:endParaRPr>
                    </a:p>
                  </a:txBody>
                  <a:tcPr marL="91443" marR="91443"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smtClean="0">
                          <a:ln>
                            <a:noFill/>
                          </a:ln>
                          <a:solidFill>
                            <a:schemeClr val="tx1"/>
                          </a:solidFill>
                          <a:effectLst/>
                          <a:latin typeface="AcadNusx" pitchFamily="2" charset="0"/>
                        </a:rPr>
                        <a:t>moswavleTa</a:t>
                      </a:r>
                      <a:r>
                        <a:rPr kumimoji="0" lang="en-US" sz="1400" b="0" i="0" u="none" strike="noStrike" cap="none" normalizeH="0" baseline="0" dirty="0" smtClean="0">
                          <a:ln>
                            <a:noFill/>
                          </a:ln>
                          <a:solidFill>
                            <a:schemeClr val="tx1"/>
                          </a:solidFill>
                          <a:effectLst/>
                          <a:latin typeface="AcadNusx" pitchFamily="2" charset="0"/>
                        </a:rPr>
                        <a:t> </a:t>
                      </a:r>
                      <a:r>
                        <a:rPr kumimoji="0" lang="en-US" sz="1400" b="0" i="0" u="none" strike="noStrike" cap="none" normalizeH="0" baseline="0" dirty="0" err="1" smtClean="0">
                          <a:ln>
                            <a:noFill/>
                          </a:ln>
                          <a:solidFill>
                            <a:schemeClr val="tx1"/>
                          </a:solidFill>
                          <a:effectLst/>
                          <a:latin typeface="AcadNusx" pitchFamily="2" charset="0"/>
                        </a:rPr>
                        <a:t>kritikuli</a:t>
                      </a:r>
                      <a:r>
                        <a:rPr kumimoji="0" lang="en-US" sz="1400" b="0" i="0" u="none" strike="noStrike" cap="none" normalizeH="0" baseline="0" dirty="0" smtClean="0">
                          <a:ln>
                            <a:noFill/>
                          </a:ln>
                          <a:solidFill>
                            <a:schemeClr val="tx1"/>
                          </a:solidFill>
                          <a:effectLst/>
                          <a:latin typeface="AcadNusx" pitchFamily="2" charset="0"/>
                        </a:rPr>
                        <a:t> </a:t>
                      </a:r>
                      <a:r>
                        <a:rPr kumimoji="0" lang="en-US" sz="1400" b="0" i="0" u="none" strike="noStrike" cap="none" normalizeH="0" baseline="0" dirty="0" err="1" smtClean="0">
                          <a:ln>
                            <a:noFill/>
                          </a:ln>
                          <a:solidFill>
                            <a:schemeClr val="tx1"/>
                          </a:solidFill>
                          <a:effectLst/>
                          <a:latin typeface="AcadNusx" pitchFamily="2" charset="0"/>
                        </a:rPr>
                        <a:t>azrovnebisa</a:t>
                      </a:r>
                      <a:r>
                        <a:rPr kumimoji="0" lang="en-US" sz="1400" b="0" i="0" u="none" strike="noStrike" cap="none" normalizeH="0" baseline="0" dirty="0" smtClean="0">
                          <a:ln>
                            <a:noFill/>
                          </a:ln>
                          <a:solidFill>
                            <a:schemeClr val="tx1"/>
                          </a:solidFill>
                          <a:effectLst/>
                          <a:latin typeface="AcadNusx" pitchFamily="2" charset="0"/>
                        </a:rPr>
                        <a:t> </a:t>
                      </a:r>
                      <a:r>
                        <a:rPr kumimoji="0" lang="en-US" sz="1400" b="0" i="0" u="none" strike="noStrike" cap="none" normalizeH="0" baseline="0" dirty="0" err="1" smtClean="0">
                          <a:ln>
                            <a:noFill/>
                          </a:ln>
                          <a:solidFill>
                            <a:schemeClr val="tx1"/>
                          </a:solidFill>
                          <a:effectLst/>
                          <a:latin typeface="AcadNusx" pitchFamily="2" charset="0"/>
                        </a:rPr>
                        <a:t>da</a:t>
                      </a:r>
                      <a:r>
                        <a:rPr kumimoji="0" lang="en-US" sz="1400" b="0" i="0" u="none" strike="noStrike" cap="none" normalizeH="0" baseline="0" dirty="0" smtClean="0">
                          <a:ln>
                            <a:noFill/>
                          </a:ln>
                          <a:solidFill>
                            <a:schemeClr val="tx1"/>
                          </a:solidFill>
                          <a:effectLst/>
                          <a:latin typeface="AcadNusx" pitchFamily="2" charset="0"/>
                        </a:rPr>
                        <a:t> </a:t>
                      </a:r>
                      <a:r>
                        <a:rPr kumimoji="0" lang="en-US" sz="1400" b="0" i="0" u="none" strike="noStrike" cap="none" normalizeH="0" baseline="0" dirty="0" err="1" smtClean="0">
                          <a:ln>
                            <a:noFill/>
                          </a:ln>
                          <a:solidFill>
                            <a:schemeClr val="tx1"/>
                          </a:solidFill>
                          <a:effectLst/>
                          <a:latin typeface="AcadNusx" pitchFamily="2" charset="0"/>
                        </a:rPr>
                        <a:t>argumentirebuli</a:t>
                      </a:r>
                      <a:r>
                        <a:rPr kumimoji="0" lang="en-US" sz="1400" b="0" i="0" u="none" strike="noStrike" cap="none" normalizeH="0" baseline="0" dirty="0" smtClean="0">
                          <a:ln>
                            <a:noFill/>
                          </a:ln>
                          <a:solidFill>
                            <a:schemeClr val="tx1"/>
                          </a:solidFill>
                          <a:effectLst/>
                          <a:latin typeface="AcadNusx" pitchFamily="2" charset="0"/>
                        </a:rPr>
                        <a:t> </a:t>
                      </a:r>
                      <a:r>
                        <a:rPr kumimoji="0" lang="en-US" sz="1400" b="0" i="0" u="none" strike="noStrike" cap="none" normalizeH="0" baseline="0" dirty="0" err="1" smtClean="0">
                          <a:ln>
                            <a:noFill/>
                          </a:ln>
                          <a:solidFill>
                            <a:schemeClr val="tx1"/>
                          </a:solidFill>
                          <a:effectLst/>
                          <a:latin typeface="AcadNusx" pitchFamily="2" charset="0"/>
                        </a:rPr>
                        <a:t>msjelobis</a:t>
                      </a:r>
                      <a:r>
                        <a:rPr kumimoji="0" lang="en-US" sz="1400" b="0" i="0" u="none" strike="noStrike" cap="none" normalizeH="0" baseline="0" dirty="0" smtClean="0">
                          <a:ln>
                            <a:noFill/>
                          </a:ln>
                          <a:solidFill>
                            <a:schemeClr val="tx1"/>
                          </a:solidFill>
                          <a:effectLst/>
                          <a:latin typeface="AcadNusx" pitchFamily="2" charset="0"/>
                        </a:rPr>
                        <a:t>, </a:t>
                      </a:r>
                      <a:r>
                        <a:rPr kumimoji="0" lang="en-US" sz="1400" b="0" i="0" u="none" strike="noStrike" cap="none" normalizeH="0" baseline="0" dirty="0" err="1" smtClean="0">
                          <a:ln>
                            <a:noFill/>
                          </a:ln>
                          <a:solidFill>
                            <a:schemeClr val="tx1"/>
                          </a:solidFill>
                          <a:effectLst/>
                          <a:latin typeface="AcadNusx" pitchFamily="2" charset="0"/>
                        </a:rPr>
                        <a:t>SemoqmedebiTobis</a:t>
                      </a:r>
                      <a:r>
                        <a:rPr kumimoji="0" lang="en-US" sz="1400" b="0" i="0" u="none" strike="noStrike" cap="none" normalizeH="0" baseline="0" dirty="0" smtClean="0">
                          <a:ln>
                            <a:noFill/>
                          </a:ln>
                          <a:solidFill>
                            <a:schemeClr val="tx1"/>
                          </a:solidFill>
                          <a:effectLst/>
                          <a:latin typeface="AcadNusx" pitchFamily="2" charset="0"/>
                        </a:rPr>
                        <a:t>, </a:t>
                      </a:r>
                      <a:r>
                        <a:rPr kumimoji="0" lang="en-US" sz="1400" b="0" i="0" u="none" strike="noStrike" cap="none" normalizeH="0" baseline="0" dirty="0" err="1" smtClean="0">
                          <a:ln>
                            <a:noFill/>
                          </a:ln>
                          <a:solidFill>
                            <a:schemeClr val="tx1"/>
                          </a:solidFill>
                          <a:effectLst/>
                          <a:latin typeface="AcadNusx" pitchFamily="2" charset="0"/>
                        </a:rPr>
                        <a:t>fantaziis</a:t>
                      </a:r>
                      <a:r>
                        <a:rPr kumimoji="0" lang="en-US" sz="1400" b="0" i="0" u="none" strike="noStrike" cap="none" normalizeH="0" baseline="0" dirty="0" smtClean="0">
                          <a:ln>
                            <a:noFill/>
                          </a:ln>
                          <a:solidFill>
                            <a:schemeClr val="tx1"/>
                          </a:solidFill>
                          <a:effectLst/>
                          <a:latin typeface="AcadNusx" pitchFamily="2" charset="0"/>
                        </a:rPr>
                        <a:t>, </a:t>
                      </a:r>
                      <a:r>
                        <a:rPr kumimoji="0" lang="en-US" sz="1400" b="0" i="0" u="none" strike="noStrike" cap="none" normalizeH="0" baseline="0" dirty="0" err="1" smtClean="0">
                          <a:ln>
                            <a:noFill/>
                          </a:ln>
                          <a:solidFill>
                            <a:schemeClr val="tx1"/>
                          </a:solidFill>
                          <a:effectLst/>
                          <a:latin typeface="AcadNusx" pitchFamily="2" charset="0"/>
                        </a:rPr>
                        <a:t>praqtikuli</a:t>
                      </a:r>
                      <a:r>
                        <a:rPr kumimoji="0" lang="en-US" sz="1400" b="0" i="0" u="none" strike="noStrike" cap="none" normalizeH="0" baseline="0" dirty="0" smtClean="0">
                          <a:ln>
                            <a:noFill/>
                          </a:ln>
                          <a:solidFill>
                            <a:schemeClr val="tx1"/>
                          </a:solidFill>
                          <a:effectLst/>
                          <a:latin typeface="AcadNusx" pitchFamily="2" charset="0"/>
                        </a:rPr>
                        <a:t> </a:t>
                      </a:r>
                      <a:r>
                        <a:rPr kumimoji="0" lang="en-US" sz="1400" b="0" i="0" u="none" strike="noStrike" cap="none" normalizeH="0" baseline="0" dirty="0" err="1" smtClean="0">
                          <a:ln>
                            <a:noFill/>
                          </a:ln>
                          <a:solidFill>
                            <a:schemeClr val="tx1"/>
                          </a:solidFill>
                          <a:effectLst/>
                          <a:latin typeface="AcadNusx" pitchFamily="2" charset="0"/>
                        </a:rPr>
                        <a:t>da</a:t>
                      </a:r>
                      <a:r>
                        <a:rPr kumimoji="0" lang="en-US" sz="1400" b="0" i="0" u="none" strike="noStrike" cap="none" normalizeH="0" baseline="0" dirty="0" smtClean="0">
                          <a:ln>
                            <a:noFill/>
                          </a:ln>
                          <a:solidFill>
                            <a:schemeClr val="tx1"/>
                          </a:solidFill>
                          <a:effectLst/>
                          <a:latin typeface="AcadNusx" pitchFamily="2" charset="0"/>
                        </a:rPr>
                        <a:t> </a:t>
                      </a:r>
                      <a:r>
                        <a:rPr kumimoji="0" lang="en-US" sz="1400" b="0" i="0" u="none" strike="noStrike" cap="none" normalizeH="0" baseline="0" dirty="0" err="1" smtClean="0">
                          <a:ln>
                            <a:noFill/>
                          </a:ln>
                          <a:solidFill>
                            <a:schemeClr val="tx1"/>
                          </a:solidFill>
                          <a:effectLst/>
                          <a:latin typeface="AcadNusx" pitchFamily="2" charset="0"/>
                        </a:rPr>
                        <a:t>sakomunikacio</a:t>
                      </a:r>
                      <a:r>
                        <a:rPr kumimoji="0" lang="en-US" sz="1400" b="0" i="0" u="none" strike="noStrike" cap="none" normalizeH="0" baseline="0" dirty="0" smtClean="0">
                          <a:ln>
                            <a:noFill/>
                          </a:ln>
                          <a:solidFill>
                            <a:schemeClr val="tx1"/>
                          </a:solidFill>
                          <a:effectLst/>
                          <a:latin typeface="AcadNusx" pitchFamily="2" charset="0"/>
                        </a:rPr>
                        <a:t> </a:t>
                      </a:r>
                      <a:r>
                        <a:rPr kumimoji="0" lang="en-US" sz="1400" b="0" i="0" u="none" strike="noStrike" cap="none" normalizeH="0" baseline="0" dirty="0" err="1" smtClean="0">
                          <a:ln>
                            <a:noFill/>
                          </a:ln>
                          <a:solidFill>
                            <a:schemeClr val="tx1"/>
                          </a:solidFill>
                          <a:effectLst/>
                          <a:latin typeface="AcadNusx" pitchFamily="2" charset="0"/>
                        </a:rPr>
                        <a:t>unaris</a:t>
                      </a:r>
                      <a:r>
                        <a:rPr kumimoji="0" lang="en-US" sz="1400" b="0" i="0" u="none" strike="noStrike" cap="none" normalizeH="0" baseline="0" dirty="0" smtClean="0">
                          <a:ln>
                            <a:noFill/>
                          </a:ln>
                          <a:solidFill>
                            <a:schemeClr val="tx1"/>
                          </a:solidFill>
                          <a:effectLst/>
                          <a:latin typeface="AcadNusx" pitchFamily="2" charset="0"/>
                        </a:rPr>
                        <a:t> </a:t>
                      </a:r>
                      <a:r>
                        <a:rPr kumimoji="0" lang="en-US" sz="1400" b="0" i="0" u="none" strike="noStrike" cap="none" normalizeH="0" baseline="0" dirty="0" err="1" smtClean="0">
                          <a:ln>
                            <a:noFill/>
                          </a:ln>
                          <a:solidFill>
                            <a:schemeClr val="tx1"/>
                          </a:solidFill>
                          <a:effectLst/>
                          <a:latin typeface="AcadNusx" pitchFamily="2" charset="0"/>
                        </a:rPr>
                        <a:t>ganviTareba</a:t>
                      </a:r>
                      <a:r>
                        <a:rPr kumimoji="0" lang="en-US" sz="1400" b="0" i="0" u="none" strike="noStrike" cap="none" normalizeH="0" baseline="0" dirty="0" smtClean="0">
                          <a:ln>
                            <a:noFill/>
                          </a:ln>
                          <a:solidFill>
                            <a:schemeClr val="tx1"/>
                          </a:solidFill>
                          <a:effectLst/>
                          <a:latin typeface="AcadNusx" pitchFamily="2" charset="0"/>
                        </a:rPr>
                        <a:t>.  </a:t>
                      </a:r>
                      <a:r>
                        <a:rPr kumimoji="0" lang="en-US" sz="1400" b="0" i="0" u="none" strike="noStrike" cap="none" normalizeH="0" baseline="0" dirty="0" err="1" smtClean="0">
                          <a:ln>
                            <a:noFill/>
                          </a:ln>
                          <a:solidFill>
                            <a:schemeClr val="tx1"/>
                          </a:solidFill>
                          <a:effectLst/>
                          <a:latin typeface="AcadNusx" pitchFamily="2" charset="0"/>
                        </a:rPr>
                        <a:t>kolaboracia</a:t>
                      </a:r>
                      <a:r>
                        <a:rPr kumimoji="0" lang="en-US" sz="1400" b="0" i="0" u="none" strike="noStrike" cap="none" normalizeH="0" baseline="0" dirty="0" smtClean="0">
                          <a:ln>
                            <a:noFill/>
                          </a:ln>
                          <a:solidFill>
                            <a:schemeClr val="tx1"/>
                          </a:solidFill>
                          <a:effectLst/>
                          <a:latin typeface="AcadNusx" pitchFamily="2" charset="0"/>
                        </a:rPr>
                        <a:t> </a:t>
                      </a:r>
                      <a:r>
                        <a:rPr kumimoji="0" lang="en-US" sz="1400" b="0" i="0" u="none" strike="noStrike" cap="none" normalizeH="0" baseline="0" dirty="0" err="1" smtClean="0">
                          <a:ln>
                            <a:noFill/>
                          </a:ln>
                          <a:solidFill>
                            <a:schemeClr val="tx1"/>
                          </a:solidFill>
                          <a:effectLst/>
                          <a:latin typeface="AcadNusx" pitchFamily="2" charset="0"/>
                        </a:rPr>
                        <a:t>erTmaneTTan</a:t>
                      </a:r>
                      <a:r>
                        <a:rPr kumimoji="0" lang="en-US" sz="1400" b="0" i="0" u="none" strike="noStrike" cap="none" normalizeH="0" baseline="0" dirty="0" smtClean="0">
                          <a:ln>
                            <a:noFill/>
                          </a:ln>
                          <a:solidFill>
                            <a:schemeClr val="tx1"/>
                          </a:solidFill>
                          <a:effectLst/>
                          <a:latin typeface="AcadNusx" pitchFamily="2" charset="0"/>
                        </a:rPr>
                        <a:t> </a:t>
                      </a:r>
                      <a:r>
                        <a:rPr kumimoji="0" lang="en-US" sz="1400" b="0" i="0" u="none" strike="noStrike" cap="none" normalizeH="0" baseline="0" dirty="0" err="1" smtClean="0">
                          <a:ln>
                            <a:noFill/>
                          </a:ln>
                          <a:solidFill>
                            <a:schemeClr val="tx1"/>
                          </a:solidFill>
                          <a:effectLst/>
                          <a:latin typeface="AcadNusx" pitchFamily="2" charset="0"/>
                        </a:rPr>
                        <a:t>da</a:t>
                      </a:r>
                      <a:r>
                        <a:rPr kumimoji="0" lang="en-US" sz="1400" b="0" i="0" u="none" strike="noStrike" cap="none" normalizeH="0" baseline="0" dirty="0" smtClean="0">
                          <a:ln>
                            <a:noFill/>
                          </a:ln>
                          <a:solidFill>
                            <a:schemeClr val="tx1"/>
                          </a:solidFill>
                          <a:effectLst/>
                          <a:latin typeface="AcadNusx" pitchFamily="2" charset="0"/>
                        </a:rPr>
                        <a:t> </a:t>
                      </a:r>
                      <a:r>
                        <a:rPr kumimoji="0" lang="en-US" sz="1400" b="0" i="0" u="none" strike="noStrike" cap="none" normalizeH="0" baseline="0" dirty="0" err="1" smtClean="0">
                          <a:ln>
                            <a:noFill/>
                          </a:ln>
                          <a:solidFill>
                            <a:schemeClr val="tx1"/>
                          </a:solidFill>
                          <a:effectLst/>
                          <a:latin typeface="AcadNusx" pitchFamily="2" charset="0"/>
                        </a:rPr>
                        <a:t>mSoblebTan</a:t>
                      </a:r>
                      <a:r>
                        <a:rPr kumimoji="0" lang="en-US" sz="1400" b="0" i="0" u="none" strike="noStrike" cap="none" normalizeH="0" baseline="0" dirty="0" smtClean="0">
                          <a:ln>
                            <a:noFill/>
                          </a:ln>
                          <a:solidFill>
                            <a:schemeClr val="tx1"/>
                          </a:solidFill>
                          <a:effectLst/>
                          <a:latin typeface="AcadNusx" pitchFamily="2" charset="0"/>
                        </a:rPr>
                        <a:t>, </a:t>
                      </a:r>
                      <a:r>
                        <a:rPr kumimoji="0" lang="en-US" sz="1400" b="0" i="0" u="none" strike="noStrike" cap="none" normalizeH="0" baseline="0" dirty="0" err="1" smtClean="0">
                          <a:ln>
                            <a:noFill/>
                          </a:ln>
                          <a:solidFill>
                            <a:schemeClr val="tx1"/>
                          </a:solidFill>
                          <a:effectLst/>
                          <a:latin typeface="AcadNusx" pitchFamily="2" charset="0"/>
                        </a:rPr>
                        <a:t>problemis</a:t>
                      </a:r>
                      <a:r>
                        <a:rPr kumimoji="0" lang="en-US" sz="1400" b="0" i="0" u="none" strike="noStrike" cap="none" normalizeH="0" baseline="0" dirty="0" smtClean="0">
                          <a:ln>
                            <a:noFill/>
                          </a:ln>
                          <a:solidFill>
                            <a:schemeClr val="tx1"/>
                          </a:solidFill>
                          <a:effectLst/>
                          <a:latin typeface="AcadNusx" pitchFamily="2" charset="0"/>
                        </a:rPr>
                        <a:t> </a:t>
                      </a:r>
                      <a:r>
                        <a:rPr kumimoji="0" lang="en-US" sz="1400" b="0" i="0" u="none" strike="noStrike" cap="none" normalizeH="0" baseline="0" dirty="0" err="1" smtClean="0">
                          <a:ln>
                            <a:noFill/>
                          </a:ln>
                          <a:solidFill>
                            <a:schemeClr val="tx1"/>
                          </a:solidFill>
                          <a:effectLst/>
                          <a:latin typeface="AcadNusx" pitchFamily="2" charset="0"/>
                        </a:rPr>
                        <a:t>gadaWris</a:t>
                      </a:r>
                      <a:r>
                        <a:rPr kumimoji="0" lang="en-US" sz="1400" b="0" i="0" u="none" strike="noStrike" cap="none" normalizeH="0" baseline="0" dirty="0" smtClean="0">
                          <a:ln>
                            <a:noFill/>
                          </a:ln>
                          <a:solidFill>
                            <a:schemeClr val="tx1"/>
                          </a:solidFill>
                          <a:effectLst/>
                          <a:latin typeface="AcadNusx" pitchFamily="2" charset="0"/>
                        </a:rPr>
                        <a:t> </a:t>
                      </a:r>
                      <a:r>
                        <a:rPr kumimoji="0" lang="en-US" sz="1400" b="0" i="0" u="none" strike="noStrike" cap="none" normalizeH="0" baseline="0" dirty="0" err="1" smtClean="0">
                          <a:ln>
                            <a:noFill/>
                          </a:ln>
                          <a:solidFill>
                            <a:schemeClr val="tx1"/>
                          </a:solidFill>
                          <a:effectLst/>
                          <a:latin typeface="AcadNusx" pitchFamily="2" charset="0"/>
                        </a:rPr>
                        <a:t>gzebis</a:t>
                      </a:r>
                      <a:r>
                        <a:rPr kumimoji="0" lang="en-US" sz="1400" b="0" i="0" u="none" strike="noStrike" cap="none" normalizeH="0" baseline="0" dirty="0" smtClean="0">
                          <a:ln>
                            <a:noFill/>
                          </a:ln>
                          <a:solidFill>
                            <a:schemeClr val="tx1"/>
                          </a:solidFill>
                          <a:effectLst/>
                          <a:latin typeface="AcadNusx" pitchFamily="2" charset="0"/>
                        </a:rPr>
                        <a:t> </a:t>
                      </a:r>
                      <a:r>
                        <a:rPr kumimoji="0" lang="en-US" sz="1400" b="0" i="0" u="none" strike="noStrike" cap="none" normalizeH="0" baseline="0" dirty="0" err="1" smtClean="0">
                          <a:ln>
                            <a:noFill/>
                          </a:ln>
                          <a:solidFill>
                            <a:schemeClr val="tx1"/>
                          </a:solidFill>
                          <a:effectLst/>
                          <a:latin typeface="AcadNusx" pitchFamily="2" charset="0"/>
                        </a:rPr>
                        <a:t>gamonaxvis</a:t>
                      </a:r>
                      <a:r>
                        <a:rPr kumimoji="0" lang="en-US" sz="1400" b="0" i="0" u="none" strike="noStrike" cap="none" normalizeH="0" baseline="0" dirty="0" smtClean="0">
                          <a:ln>
                            <a:noFill/>
                          </a:ln>
                          <a:solidFill>
                            <a:schemeClr val="tx1"/>
                          </a:solidFill>
                          <a:effectLst/>
                          <a:latin typeface="AcadNusx" pitchFamily="2" charset="0"/>
                        </a:rPr>
                        <a:t> </a:t>
                      </a:r>
                      <a:r>
                        <a:rPr kumimoji="0" lang="en-US" sz="1400" b="0" i="0" u="none" strike="noStrike" cap="none" normalizeH="0" baseline="0" dirty="0" err="1" smtClean="0">
                          <a:ln>
                            <a:noFill/>
                          </a:ln>
                          <a:solidFill>
                            <a:schemeClr val="tx1"/>
                          </a:solidFill>
                          <a:effectLst/>
                          <a:latin typeface="AcadNusx" pitchFamily="2" charset="0"/>
                        </a:rPr>
                        <a:t>unaris</a:t>
                      </a:r>
                      <a:r>
                        <a:rPr kumimoji="0" lang="en-US" sz="1400" b="0" i="0" u="none" strike="noStrike" cap="none" normalizeH="0" baseline="0" dirty="0" smtClean="0">
                          <a:ln>
                            <a:noFill/>
                          </a:ln>
                          <a:solidFill>
                            <a:schemeClr val="tx1"/>
                          </a:solidFill>
                          <a:effectLst/>
                          <a:latin typeface="AcadNusx" pitchFamily="2" charset="0"/>
                        </a:rPr>
                        <a:t> </a:t>
                      </a:r>
                      <a:r>
                        <a:rPr kumimoji="0" lang="en-US" sz="1400" b="0" i="0" u="none" strike="noStrike" cap="none" normalizeH="0" baseline="0" dirty="0" err="1" smtClean="0">
                          <a:ln>
                            <a:noFill/>
                          </a:ln>
                          <a:solidFill>
                            <a:schemeClr val="tx1"/>
                          </a:solidFill>
                          <a:effectLst/>
                          <a:latin typeface="AcadNusx" pitchFamily="2" charset="0"/>
                        </a:rPr>
                        <a:t>ganviTareba</a:t>
                      </a:r>
                      <a:r>
                        <a:rPr kumimoji="0" lang="en-US" sz="1400" b="0" i="0" u="none" strike="noStrike" cap="none" normalizeH="0" baseline="0" dirty="0" smtClean="0">
                          <a:ln>
                            <a:noFill/>
                          </a:ln>
                          <a:solidFill>
                            <a:schemeClr val="tx1"/>
                          </a:solidFill>
                          <a:effectLst/>
                          <a:latin typeface="AcadNusx" pitchFamily="2" charset="0"/>
                        </a:rPr>
                        <a:t> </a:t>
                      </a:r>
                      <a:r>
                        <a:rPr kumimoji="0" lang="en-US" sz="1400" b="0" i="0" u="none" strike="noStrike" cap="none" normalizeH="0" baseline="0" dirty="0" err="1" smtClean="0">
                          <a:ln>
                            <a:noFill/>
                          </a:ln>
                          <a:solidFill>
                            <a:schemeClr val="tx1"/>
                          </a:solidFill>
                          <a:effectLst/>
                          <a:latin typeface="AcadNusx" pitchFamily="2" charset="0"/>
                        </a:rPr>
                        <a:t>da</a:t>
                      </a:r>
                      <a:r>
                        <a:rPr kumimoji="0" lang="en-US" sz="1400" b="0" i="0" u="none" strike="noStrike" cap="none" normalizeH="0" baseline="0" dirty="0" smtClean="0">
                          <a:ln>
                            <a:noFill/>
                          </a:ln>
                          <a:solidFill>
                            <a:schemeClr val="tx1"/>
                          </a:solidFill>
                          <a:effectLst/>
                          <a:latin typeface="AcadNusx" pitchFamily="2" charset="0"/>
                        </a:rPr>
                        <a:t> </a:t>
                      </a:r>
                      <a:r>
                        <a:rPr kumimoji="0" lang="en-US" sz="1400" b="0" i="0" u="none" strike="noStrike" cap="none" normalizeH="0" baseline="0" dirty="0" err="1" smtClean="0">
                          <a:ln>
                            <a:noFill/>
                          </a:ln>
                          <a:solidFill>
                            <a:schemeClr val="tx1"/>
                          </a:solidFill>
                          <a:effectLst/>
                          <a:latin typeface="AcadNusx" pitchFamily="2" charset="0"/>
                        </a:rPr>
                        <a:t>urTierTdaxmareba</a:t>
                      </a:r>
                      <a:r>
                        <a:rPr kumimoji="0" lang="en-US" sz="1600" b="0" i="0" u="none" strike="noStrike" cap="none" normalizeH="0" baseline="0" dirty="0" smtClean="0">
                          <a:ln>
                            <a:noFill/>
                          </a:ln>
                          <a:solidFill>
                            <a:schemeClr val="tx1"/>
                          </a:solidFill>
                          <a:effectLst/>
                          <a:latin typeface="AcadNusx" pitchFamily="2" charset="0"/>
                        </a:rPr>
                        <a:t>.</a:t>
                      </a:r>
                      <a:endParaRPr kumimoji="0" lang="ru-RU" sz="1600" b="0" i="0" u="none" strike="noStrike" cap="none" normalizeH="0" baseline="0" dirty="0" smtClean="0">
                        <a:ln>
                          <a:noFill/>
                        </a:ln>
                        <a:solidFill>
                          <a:schemeClr val="tx1"/>
                        </a:solidFill>
                        <a:effectLst/>
                        <a:latin typeface="AcadNusx" pitchFamily="2" charset="0"/>
                      </a:endParaRPr>
                    </a:p>
                  </a:txBody>
                  <a:tcPr marL="91443" marR="91443"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8" name="Group 10"/>
          <p:cNvGraphicFramePr>
            <a:graphicFrameLocks noGrp="1"/>
          </p:cNvGraphicFramePr>
          <p:nvPr/>
        </p:nvGraphicFramePr>
        <p:xfrm>
          <a:off x="250825" y="115888"/>
          <a:ext cx="8664575" cy="6858000"/>
        </p:xfrm>
        <a:graphic>
          <a:graphicData uri="http://schemas.openxmlformats.org/drawingml/2006/table">
            <a:tbl>
              <a:tblPr/>
              <a:tblGrid>
                <a:gridCol w="2142703"/>
                <a:gridCol w="6521872"/>
              </a:tblGrid>
              <a:tr h="68580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8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1" i="0" u="none" strike="noStrike" cap="none" normalizeH="0" baseline="0" dirty="0" err="1" smtClean="0">
                          <a:ln>
                            <a:noFill/>
                          </a:ln>
                          <a:solidFill>
                            <a:schemeClr val="tx1"/>
                          </a:solidFill>
                          <a:effectLst/>
                          <a:latin typeface="Calibri" pitchFamily="34" charset="0"/>
                          <a:cs typeface="Arial" pitchFamily="34" charset="0"/>
                        </a:rPr>
                        <a:t>პროექტის</a:t>
                      </a:r>
                      <a:r>
                        <a:rPr kumimoji="0" lang="en-GB" sz="1000" b="1" i="0" u="none" strike="noStrike" cap="none" normalizeH="0" baseline="0" dirty="0" smtClean="0">
                          <a:ln>
                            <a:noFill/>
                          </a:ln>
                          <a:solidFill>
                            <a:schemeClr val="tx1"/>
                          </a:solidFill>
                          <a:effectLst/>
                          <a:latin typeface="Calibri" pitchFamily="34" charset="0"/>
                          <a:cs typeface="Arial" pitchFamily="34" charset="0"/>
                        </a:rPr>
                        <a:t> </a:t>
                      </a:r>
                      <a:r>
                        <a:rPr kumimoji="0" lang="en-GB" sz="1000" b="1" i="0" u="none" strike="noStrike" cap="none" normalizeH="0" baseline="0" dirty="0" err="1" smtClean="0">
                          <a:ln>
                            <a:noFill/>
                          </a:ln>
                          <a:solidFill>
                            <a:schemeClr val="tx1"/>
                          </a:solidFill>
                          <a:effectLst/>
                          <a:latin typeface="Calibri" pitchFamily="34" charset="0"/>
                          <a:cs typeface="Arial" pitchFamily="34" charset="0"/>
                        </a:rPr>
                        <a:t>აღწერა</a:t>
                      </a:r>
                      <a:endParaRPr kumimoji="0" lang="en-GB" sz="1000" b="1"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1" u="none" strike="noStrike" cap="none" normalizeH="0" baseline="0" dirty="0" err="1" smtClean="0">
                          <a:ln>
                            <a:noFill/>
                          </a:ln>
                          <a:solidFill>
                            <a:schemeClr val="tx1"/>
                          </a:solidFill>
                          <a:effectLst/>
                          <a:latin typeface="Calibri" pitchFamily="34" charset="0"/>
                          <a:cs typeface="Arial" pitchFamily="34" charset="0"/>
                        </a:rPr>
                        <a:t>პროექტის</a:t>
                      </a:r>
                      <a:r>
                        <a:rPr kumimoji="0" lang="en-GB" sz="900" b="0" i="1" u="none" strike="noStrike" cap="none" normalizeH="0" baseline="0" dirty="0" smtClean="0">
                          <a:ln>
                            <a:noFill/>
                          </a:ln>
                          <a:solidFill>
                            <a:schemeClr val="tx1"/>
                          </a:solidFill>
                          <a:effectLst/>
                          <a:latin typeface="Calibri" pitchFamily="34" charset="0"/>
                          <a:cs typeface="Arial" pitchFamily="34" charset="0"/>
                        </a:rPr>
                        <a:t> </a:t>
                      </a:r>
                      <a:r>
                        <a:rPr kumimoji="0" lang="ka-GE" sz="900" b="0" i="1" u="none" strike="noStrike" cap="none" normalizeH="0" baseline="0" dirty="0" smtClean="0">
                          <a:ln>
                            <a:noFill/>
                          </a:ln>
                          <a:solidFill>
                            <a:schemeClr val="tx1"/>
                          </a:solidFill>
                          <a:effectLst/>
                          <a:latin typeface="Sylfaen" pitchFamily="18" charset="0"/>
                          <a:cs typeface="Arial" pitchFamily="34" charset="0"/>
                        </a:rPr>
                        <a:t>მოკლე </a:t>
                      </a:r>
                      <a:r>
                        <a:rPr kumimoji="0" lang="en-GB" sz="900" b="0" i="1" u="none" strike="noStrike" cap="none" normalizeH="0" baseline="0" dirty="0" err="1" smtClean="0">
                          <a:ln>
                            <a:noFill/>
                          </a:ln>
                          <a:solidFill>
                            <a:schemeClr val="tx1"/>
                          </a:solidFill>
                          <a:effectLst/>
                          <a:latin typeface="Calibri" pitchFamily="34" charset="0"/>
                          <a:cs typeface="Arial" pitchFamily="34" charset="0"/>
                        </a:rPr>
                        <a:t>აღწერა</a:t>
                      </a:r>
                      <a:r>
                        <a:rPr kumimoji="0" lang="en-GB" sz="900" b="0" i="1" u="none" strike="noStrike" cap="none" normalizeH="0" baseline="0" dirty="0" smtClean="0">
                          <a:ln>
                            <a:noFill/>
                          </a:ln>
                          <a:solidFill>
                            <a:schemeClr val="tx1"/>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a-GE" sz="900" b="0" i="0" u="none" strike="noStrike" cap="none" normalizeH="0" baseline="0" dirty="0" smtClean="0">
                          <a:ln>
                            <a:noFill/>
                          </a:ln>
                          <a:solidFill>
                            <a:schemeClr val="tx1"/>
                          </a:solidFill>
                          <a:effectLst/>
                          <a:latin typeface="Sylfaen" pitchFamily="18" charset="0"/>
                          <a:cs typeface="Arial" pitchFamily="34" charset="0"/>
                        </a:rPr>
                        <a:t>რა ამოცანები და სწავლის შედეგებია მოცემული? არის თუ არა სასწავლო აქტივობა გრძელვადიანი? მოითხოვს თუ არა დაგეგმილი აქტივობა მოსწავლეებისგან  მათი  სამუშაოს დაგეგმვისა და შეფასების ხანგრძლივ პროცესს? </a:t>
                      </a:r>
                      <a:endParaRPr kumimoji="0" lang="en-IE"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err="1" smtClean="0">
                          <a:ln>
                            <a:noFill/>
                          </a:ln>
                          <a:solidFill>
                            <a:schemeClr val="accent2"/>
                          </a:solidFill>
                          <a:effectLst/>
                          <a:latin typeface="Calibri" pitchFamily="34" charset="0"/>
                          <a:cs typeface="Arial" pitchFamily="34" charset="0"/>
                        </a:rPr>
                        <a:t>გთხოვთ</a:t>
                      </a:r>
                      <a:r>
                        <a:rPr kumimoji="0" lang="en-GB" sz="900" b="0" i="0" u="none" strike="noStrike" cap="none" normalizeH="0" baseline="0" dirty="0" smtClean="0">
                          <a:ln>
                            <a:noFill/>
                          </a:ln>
                          <a:solidFill>
                            <a:schemeClr val="accent2"/>
                          </a:solidFill>
                          <a:effectLst/>
                          <a:latin typeface="Calibri" pitchFamily="34" charset="0"/>
                          <a:cs typeface="Arial" pitchFamily="34" charset="0"/>
                        </a:rPr>
                        <a:t>, </a:t>
                      </a:r>
                      <a:r>
                        <a:rPr kumimoji="0" lang="en-GB" sz="900" b="0" i="0" u="none" strike="noStrike" cap="none" normalizeH="0" baseline="0" dirty="0" err="1" smtClean="0">
                          <a:ln>
                            <a:noFill/>
                          </a:ln>
                          <a:solidFill>
                            <a:schemeClr val="accent2"/>
                          </a:solidFill>
                          <a:effectLst/>
                          <a:latin typeface="Calibri" pitchFamily="34" charset="0"/>
                          <a:cs typeface="Arial" pitchFamily="34" charset="0"/>
                        </a:rPr>
                        <a:t>საჭიროებისამებრ</a:t>
                      </a:r>
                      <a:r>
                        <a:rPr kumimoji="0" lang="en-GB" sz="900" b="0" i="0" u="none" strike="noStrike" cap="none" normalizeH="0" baseline="0" dirty="0" smtClean="0">
                          <a:ln>
                            <a:noFill/>
                          </a:ln>
                          <a:solidFill>
                            <a:schemeClr val="accent2"/>
                          </a:solidFill>
                          <a:effectLst/>
                          <a:latin typeface="Calibri" pitchFamily="34" charset="0"/>
                          <a:cs typeface="Arial" pitchFamily="34" charset="0"/>
                        </a:rPr>
                        <a:t> </a:t>
                      </a:r>
                      <a:r>
                        <a:rPr kumimoji="0" lang="en-GB" sz="900" b="0" i="0" u="none" strike="noStrike" cap="none" normalizeH="0" baseline="0" dirty="0" err="1" smtClean="0">
                          <a:ln>
                            <a:noFill/>
                          </a:ln>
                          <a:solidFill>
                            <a:schemeClr val="accent2"/>
                          </a:solidFill>
                          <a:effectLst/>
                          <a:latin typeface="Calibri" pitchFamily="34" charset="0"/>
                          <a:cs typeface="Arial" pitchFamily="34" charset="0"/>
                        </a:rPr>
                        <a:t>დაურთოთ</a:t>
                      </a:r>
                      <a:r>
                        <a:rPr kumimoji="0" lang="en-GB" sz="900" b="0" i="0" u="none" strike="noStrike" cap="none" normalizeH="0" baseline="0" dirty="0" smtClean="0">
                          <a:ln>
                            <a:noFill/>
                          </a:ln>
                          <a:solidFill>
                            <a:schemeClr val="accent2"/>
                          </a:solidFill>
                          <a:effectLst/>
                          <a:latin typeface="Calibri" pitchFamily="34" charset="0"/>
                          <a:cs typeface="Arial" pitchFamily="34" charset="0"/>
                        </a:rPr>
                        <a:t> </a:t>
                      </a:r>
                      <a:r>
                        <a:rPr kumimoji="0" lang="ka-GE" sz="900" b="0" i="0" u="none" strike="noStrike" cap="none" normalizeH="0" baseline="0" dirty="0" smtClean="0">
                          <a:ln>
                            <a:noFill/>
                          </a:ln>
                          <a:solidFill>
                            <a:schemeClr val="accent2"/>
                          </a:solidFill>
                          <a:effectLst/>
                          <a:latin typeface="Sylfaen" pitchFamily="18" charset="0"/>
                          <a:cs typeface="Arial" pitchFamily="34" charset="0"/>
                        </a:rPr>
                        <a:t>შესაბამისი </a:t>
                      </a:r>
                      <a:r>
                        <a:rPr kumimoji="0" lang="en-GB" sz="900" b="0" i="0" u="none" strike="noStrike" cap="none" normalizeH="0" baseline="0" dirty="0" err="1" smtClean="0">
                          <a:ln>
                            <a:noFill/>
                          </a:ln>
                          <a:solidFill>
                            <a:schemeClr val="accent2"/>
                          </a:solidFill>
                          <a:effectLst/>
                          <a:latin typeface="Calibri" pitchFamily="34" charset="0"/>
                          <a:cs typeface="Arial" pitchFamily="34" charset="0"/>
                        </a:rPr>
                        <a:t>ფაილები</a:t>
                      </a:r>
                      <a:r>
                        <a:rPr kumimoji="0" lang="ka-GE" sz="900" b="0" i="0" u="none" strike="noStrike" cap="none" normalizeH="0" baseline="0" dirty="0" smtClean="0">
                          <a:ln>
                            <a:noFill/>
                          </a:ln>
                          <a:solidFill>
                            <a:schemeClr val="accent2"/>
                          </a:solidFill>
                          <a:effectLst/>
                          <a:latin typeface="Sylfaen" pitchFamily="18" charset="0"/>
                          <a:cs typeface="Arial" pitchFamily="34" charset="0"/>
                        </a:rPr>
                        <a:t> - </a:t>
                      </a:r>
                      <a:r>
                        <a:rPr kumimoji="0" lang="ka-GE" sz="900" b="1" i="0" u="none" strike="noStrike" cap="none" normalizeH="0" baseline="0" dirty="0" smtClean="0">
                          <a:ln>
                            <a:noFill/>
                          </a:ln>
                          <a:solidFill>
                            <a:schemeClr val="accent2"/>
                          </a:solidFill>
                          <a:effectLst/>
                          <a:latin typeface="Sylfaen" pitchFamily="18" charset="0"/>
                          <a:cs typeface="Arial" pitchFamily="34" charset="0"/>
                        </a:rPr>
                        <a:t>გაკვეთილის გეგმა</a:t>
                      </a:r>
                      <a:r>
                        <a:rPr kumimoji="0" lang="en-GB" sz="900" b="1" i="0" u="none" strike="noStrike" cap="none" normalizeH="0" baseline="0" dirty="0" smtClean="0">
                          <a:ln>
                            <a:noFill/>
                          </a:ln>
                          <a:solidFill>
                            <a:schemeClr val="accent2"/>
                          </a:solidFill>
                          <a:effectLst/>
                          <a:latin typeface="Calibri" pitchFamily="34" charset="0"/>
                          <a:cs typeface="Arial" pitchFamily="34" charset="0"/>
                        </a:rPr>
                        <a:t> </a:t>
                      </a:r>
                      <a:r>
                        <a:rPr kumimoji="0" lang="ka-GE" sz="900" b="1" i="0" u="none" strike="noStrike" cap="none" normalizeH="0" baseline="0" dirty="0" smtClean="0">
                          <a:ln>
                            <a:noFill/>
                          </a:ln>
                          <a:solidFill>
                            <a:schemeClr val="accent2"/>
                          </a:solidFill>
                          <a:effectLst/>
                          <a:latin typeface="Sylfaen" pitchFamily="18" charset="0"/>
                          <a:cs typeface="Arial" pitchFamily="34" charset="0"/>
                        </a:rPr>
                        <a:t> </a:t>
                      </a:r>
                      <a:r>
                        <a:rPr kumimoji="0" lang="ka-GE" sz="900" b="0" i="0" u="none" strike="noStrike" cap="none" normalizeH="0" baseline="0" dirty="0" smtClean="0">
                          <a:ln>
                            <a:noFill/>
                          </a:ln>
                          <a:solidFill>
                            <a:schemeClr val="accent2"/>
                          </a:solidFill>
                          <a:effectLst/>
                          <a:latin typeface="Sylfaen" pitchFamily="18" charset="0"/>
                          <a:cs typeface="Arial" pitchFamily="34" charset="0"/>
                        </a:rPr>
                        <a:t>და სხვა.</a:t>
                      </a:r>
                      <a:endParaRPr kumimoji="0" lang="en-GB" sz="900" b="0" i="0" u="none" strike="noStrike" cap="none" normalizeH="0" baseline="0" dirty="0" smtClean="0">
                        <a:ln>
                          <a:noFill/>
                        </a:ln>
                        <a:solidFill>
                          <a:schemeClr val="accent2"/>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sz="900" b="0" i="0" u="none" strike="noStrike" cap="none" normalizeH="0" baseline="0" dirty="0" smtClean="0">
                        <a:ln>
                          <a:noFill/>
                        </a:ln>
                        <a:solidFill>
                          <a:schemeClr val="accent2"/>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a-GE" sz="900" b="0" i="0" u="none" strike="noStrike" cap="none" normalizeH="0" baseline="0" dirty="0" smtClean="0">
                          <a:ln>
                            <a:noFill/>
                          </a:ln>
                          <a:solidFill>
                            <a:schemeClr val="accent2"/>
                          </a:solidFill>
                          <a:effectLst/>
                          <a:latin typeface="Sylfaen" pitchFamily="18" charset="0"/>
                          <a:cs typeface="Arial" pitchFamily="34" charset="0"/>
                        </a:rPr>
                        <a:t>პრეზენტაციაში </a:t>
                      </a:r>
                      <a:r>
                        <a:rPr kumimoji="0" lang="en-GB" sz="900" b="0" i="0" u="none" strike="noStrike" cap="none" normalizeH="0" baseline="0" dirty="0" err="1" smtClean="0">
                          <a:ln>
                            <a:noFill/>
                          </a:ln>
                          <a:solidFill>
                            <a:schemeClr val="accent2"/>
                          </a:solidFill>
                          <a:effectLst/>
                          <a:latin typeface="Calibri" pitchFamily="34" charset="0"/>
                          <a:cs typeface="Arial" pitchFamily="34" charset="0"/>
                        </a:rPr>
                        <a:t>დოკუმენტების</a:t>
                      </a:r>
                      <a:r>
                        <a:rPr kumimoji="0" lang="en-GB" sz="900" b="0" i="0" u="none" strike="noStrike" cap="none" normalizeH="0" baseline="0" dirty="0" smtClean="0">
                          <a:ln>
                            <a:noFill/>
                          </a:ln>
                          <a:solidFill>
                            <a:schemeClr val="accent2"/>
                          </a:solidFill>
                          <a:effectLst/>
                          <a:latin typeface="Calibri" pitchFamily="34" charset="0"/>
                          <a:cs typeface="Arial" pitchFamily="34" charset="0"/>
                        </a:rPr>
                        <a:t> </a:t>
                      </a:r>
                      <a:r>
                        <a:rPr kumimoji="0" lang="ka-GE" sz="900" b="0" i="0" u="none" strike="noStrike" cap="none" normalizeH="0" baseline="0" dirty="0" smtClean="0">
                          <a:ln>
                            <a:noFill/>
                          </a:ln>
                          <a:solidFill>
                            <a:schemeClr val="accent2"/>
                          </a:solidFill>
                          <a:effectLst/>
                          <a:latin typeface="Sylfaen" pitchFamily="18" charset="0"/>
                          <a:cs typeface="Arial" pitchFamily="34" charset="0"/>
                        </a:rPr>
                        <a:t>ჩართვის </a:t>
                      </a:r>
                      <a:r>
                        <a:rPr kumimoji="0" lang="en-GB" sz="900" b="0" i="0" u="none" strike="noStrike" cap="none" normalizeH="0" baseline="0" dirty="0" err="1" smtClean="0">
                          <a:ln>
                            <a:noFill/>
                          </a:ln>
                          <a:solidFill>
                            <a:schemeClr val="accent2"/>
                          </a:solidFill>
                          <a:effectLst/>
                          <a:latin typeface="Calibri" pitchFamily="34" charset="0"/>
                          <a:cs typeface="Arial" pitchFamily="34" charset="0"/>
                        </a:rPr>
                        <a:t>ინსტრუქცი</a:t>
                      </a:r>
                      <a:r>
                        <a:rPr kumimoji="0" lang="ka-GE" sz="900" b="0" i="0" u="none" strike="noStrike" cap="none" normalizeH="0" baseline="0" dirty="0" smtClean="0">
                          <a:ln>
                            <a:noFill/>
                          </a:ln>
                          <a:solidFill>
                            <a:schemeClr val="accent2"/>
                          </a:solidFill>
                          <a:effectLst/>
                          <a:latin typeface="Sylfaen" pitchFamily="18" charset="0"/>
                          <a:cs typeface="Arial" pitchFamily="34" charset="0"/>
                        </a:rPr>
                        <a:t>ა</a:t>
                      </a:r>
                      <a:r>
                        <a:rPr kumimoji="0" lang="en-GB" sz="900" b="0" i="0" u="none" strike="noStrike" cap="none" normalizeH="0" baseline="0" dirty="0" smtClean="0">
                          <a:ln>
                            <a:noFill/>
                          </a:ln>
                          <a:solidFill>
                            <a:schemeClr val="accent2"/>
                          </a:solidFill>
                          <a:effectLst/>
                          <a:latin typeface="Calibri" pitchFamily="34" charset="0"/>
                          <a:cs typeface="Arial" pitchFamily="34" charset="0"/>
                        </a:rPr>
                        <a:t> </a:t>
                      </a:r>
                      <a:r>
                        <a:rPr kumimoji="0" lang="en-GB" sz="900" b="0" i="0" u="none" strike="noStrike" cap="none" normalizeH="0" baseline="0" dirty="0" err="1" smtClean="0">
                          <a:ln>
                            <a:noFill/>
                          </a:ln>
                          <a:solidFill>
                            <a:schemeClr val="accent2"/>
                          </a:solidFill>
                          <a:effectLst/>
                          <a:latin typeface="Calibri" pitchFamily="34" charset="0"/>
                          <a:cs typeface="Arial" pitchFamily="34" charset="0"/>
                        </a:rPr>
                        <a:t>იხილეთ</a:t>
                      </a:r>
                      <a:r>
                        <a:rPr kumimoji="0" lang="ka-GE" sz="900" b="0" i="0" u="none" strike="noStrike" cap="none" normalizeH="0" baseline="0" dirty="0" smtClean="0">
                          <a:ln>
                            <a:noFill/>
                          </a:ln>
                          <a:solidFill>
                            <a:schemeClr val="accent2"/>
                          </a:solidFill>
                          <a:effectLst/>
                          <a:latin typeface="Sylfaen" pitchFamily="18" charset="0"/>
                          <a:cs typeface="Arial" pitchFamily="34" charset="0"/>
                        </a:rPr>
                        <a:t> ქვემოთ დანართში (სლაიდი 7).</a:t>
                      </a:r>
                      <a:endParaRPr kumimoji="0" lang="en-GB" sz="900" b="0" i="0" u="none" strike="noStrike" cap="none" normalizeH="0" baseline="0" dirty="0" smtClean="0">
                        <a:ln>
                          <a:noFill/>
                        </a:ln>
                        <a:solidFill>
                          <a:schemeClr val="accent2"/>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8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chemeClr val="tx1"/>
                          </a:solidFill>
                          <a:effectLst/>
                          <a:latin typeface="Calibri" pitchFamily="34" charset="0"/>
                          <a:cs typeface="Arial" pitchFamily="34" charset="0"/>
                        </a:rPr>
                        <a:t>სასწავლო  გარემოს  დიზაინი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a-GE" sz="900" b="0" i="0" u="none" strike="noStrike" cap="none" normalizeH="0" baseline="0" dirty="0" smtClean="0">
                          <a:ln>
                            <a:noFill/>
                          </a:ln>
                          <a:solidFill>
                            <a:schemeClr val="tx1"/>
                          </a:solidFill>
                          <a:effectLst/>
                          <a:latin typeface="Sylfaen" pitchFamily="18" charset="0"/>
                          <a:cs typeface="Arial" pitchFamily="34" charset="0"/>
                        </a:rPr>
                        <a:t>სწავლის </a:t>
                      </a:r>
                      <a:r>
                        <a:rPr kumimoji="0" lang="da-DK" sz="900" b="0" i="0" u="none" strike="noStrike" cap="none" normalizeH="0" baseline="0" dirty="0" smtClean="0">
                          <a:ln>
                            <a:noFill/>
                          </a:ln>
                          <a:solidFill>
                            <a:schemeClr val="tx1"/>
                          </a:solidFill>
                          <a:effectLst/>
                          <a:latin typeface="Calibri" pitchFamily="34" charset="0"/>
                          <a:cs typeface="Arial" pitchFamily="34" charset="0"/>
                        </a:rPr>
                        <a:t>დაგეგმვის მაგალითები (მაგ</a:t>
                      </a:r>
                      <a:r>
                        <a:rPr kumimoji="0" lang="ka-GE" sz="900" b="0" i="0" u="none" strike="noStrike" cap="none" normalizeH="0" baseline="0" dirty="0" smtClean="0">
                          <a:ln>
                            <a:noFill/>
                          </a:ln>
                          <a:solidFill>
                            <a:schemeClr val="tx1"/>
                          </a:solidFill>
                          <a:effectLst/>
                          <a:latin typeface="Sylfaen" pitchFamily="18" charset="0"/>
                          <a:cs typeface="Arial" pitchFamily="34" charset="0"/>
                        </a:rPr>
                        <a:t>ალითად, </a:t>
                      </a:r>
                      <a:r>
                        <a:rPr kumimoji="0" lang="da-DK" sz="900" b="0" i="0" u="none" strike="noStrike" cap="none" normalizeH="0" baseline="0" dirty="0" smtClean="0">
                          <a:ln>
                            <a:noFill/>
                          </a:ln>
                          <a:solidFill>
                            <a:schemeClr val="tx1"/>
                          </a:solidFill>
                          <a:effectLst/>
                          <a:latin typeface="Calibri" pitchFamily="34" charset="0"/>
                          <a:cs typeface="Arial" pitchFamily="34" charset="0"/>
                        </a:rPr>
                        <a:t>პედაგოგიური მიდგომ</a:t>
                      </a:r>
                      <a:r>
                        <a:rPr kumimoji="0" lang="ka-GE" sz="900" b="0" i="0" u="none" strike="noStrike" cap="none" normalizeH="0" baseline="0" dirty="0" smtClean="0">
                          <a:ln>
                            <a:noFill/>
                          </a:ln>
                          <a:solidFill>
                            <a:schemeClr val="tx1"/>
                          </a:solidFill>
                          <a:effectLst/>
                          <a:latin typeface="Sylfaen" pitchFamily="18" charset="0"/>
                          <a:cs typeface="Arial" pitchFamily="34" charset="0"/>
                        </a:rPr>
                        <a:t>ა</a:t>
                      </a:r>
                      <a:r>
                        <a:rPr kumimoji="0" lang="da-DK" sz="900" b="0" i="0" u="none" strike="noStrike" cap="none" normalizeH="0" baseline="0" dirty="0" smtClean="0">
                          <a:ln>
                            <a:noFill/>
                          </a:ln>
                          <a:solidFill>
                            <a:schemeClr val="tx1"/>
                          </a:solidFill>
                          <a:effectLst/>
                          <a:latin typeface="Calibri" pitchFamily="34" charset="0"/>
                          <a:cs typeface="Arial" pitchFamily="34" charset="0"/>
                        </a:rPr>
                        <a:t>, ბმულები გამოყენებულ რესურსებზე). </a:t>
                      </a:r>
                      <a:endParaRPr kumimoji="0" lang="ka-GE" sz="9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a-GE" sz="900" b="0" i="0" u="none" strike="noStrike" cap="none" normalizeH="0" baseline="0" dirty="0" smtClean="0">
                          <a:ln>
                            <a:noFill/>
                          </a:ln>
                          <a:solidFill>
                            <a:schemeClr val="tx1"/>
                          </a:solidFill>
                          <a:effectLst/>
                          <a:latin typeface="Sylfaen" pitchFamily="18" charset="0"/>
                          <a:cs typeface="Arial" pitchFamily="34" charset="0"/>
                        </a:rPr>
                        <a:t>გთხოვთ, </a:t>
                      </a:r>
                      <a:r>
                        <a:rPr kumimoji="0" lang="da-DK" sz="900" b="0" i="0" u="none" strike="noStrike" cap="none" normalizeH="0" baseline="0" dirty="0" smtClean="0">
                          <a:ln>
                            <a:noFill/>
                          </a:ln>
                          <a:solidFill>
                            <a:schemeClr val="tx1"/>
                          </a:solidFill>
                          <a:effectLst/>
                          <a:latin typeface="Calibri" pitchFamily="34" charset="0"/>
                          <a:cs typeface="Arial" pitchFamily="34" charset="0"/>
                        </a:rPr>
                        <a:t>ხაზი გაუსვ</a:t>
                      </a:r>
                      <a:r>
                        <a:rPr kumimoji="0" lang="ka-GE" sz="900" b="0" i="0" u="none" strike="noStrike" cap="none" normalizeH="0" baseline="0" dirty="0" smtClean="0">
                          <a:ln>
                            <a:noFill/>
                          </a:ln>
                          <a:solidFill>
                            <a:schemeClr val="tx1"/>
                          </a:solidFill>
                          <a:effectLst/>
                          <a:latin typeface="Sylfaen" pitchFamily="18" charset="0"/>
                          <a:cs typeface="Arial" pitchFamily="34" charset="0"/>
                        </a:rPr>
                        <a:t>ა</a:t>
                      </a:r>
                      <a:r>
                        <a:rPr kumimoji="0" lang="da-DK" sz="900" b="0" i="0" u="none" strike="noStrike" cap="none" normalizeH="0" baseline="0" dirty="0" smtClean="0">
                          <a:ln>
                            <a:noFill/>
                          </a:ln>
                          <a:solidFill>
                            <a:schemeClr val="tx1"/>
                          </a:solidFill>
                          <a:effectLst/>
                          <a:latin typeface="Calibri" pitchFamily="34" charset="0"/>
                          <a:cs typeface="Arial" pitchFamily="34" charset="0"/>
                        </a:rPr>
                        <a:t>თ</a:t>
                      </a:r>
                      <a:r>
                        <a:rPr kumimoji="0" lang="ka-GE" sz="900" b="0" i="0" u="none" strike="noStrike" cap="none" normalizeH="0" baseline="0" dirty="0" smtClean="0">
                          <a:ln>
                            <a:noFill/>
                          </a:ln>
                          <a:solidFill>
                            <a:schemeClr val="tx1"/>
                          </a:solidFill>
                          <a:effectLst/>
                          <a:latin typeface="Sylfaen" pitchFamily="18" charset="0"/>
                          <a:cs typeface="Arial" pitchFamily="34" charset="0"/>
                        </a:rPr>
                        <a:t>  სწავლების </a:t>
                      </a:r>
                      <a:r>
                        <a:rPr kumimoji="0" lang="da-DK" sz="900" b="0" i="0" u="none" strike="noStrike" cap="none" normalizeH="0" baseline="0" dirty="0" smtClean="0">
                          <a:ln>
                            <a:noFill/>
                          </a:ln>
                          <a:solidFill>
                            <a:schemeClr val="tx1"/>
                          </a:solidFill>
                          <a:effectLst/>
                          <a:latin typeface="Calibri" pitchFamily="34" charset="0"/>
                          <a:cs typeface="Arial" pitchFamily="34" charset="0"/>
                        </a:rPr>
                        <a:t> შემოქმედებით და ინოვაციურ პრაქტიკ</a:t>
                      </a:r>
                      <a:r>
                        <a:rPr kumimoji="0" lang="ka-GE" sz="900" b="0" i="0" u="none" strike="noStrike" cap="none" normalizeH="0" baseline="0" dirty="0" smtClean="0">
                          <a:ln>
                            <a:noFill/>
                          </a:ln>
                          <a:solidFill>
                            <a:schemeClr val="tx1"/>
                          </a:solidFill>
                          <a:effectLst/>
                          <a:latin typeface="Sylfaen" pitchFamily="18" charset="0"/>
                          <a:cs typeface="Arial" pitchFamily="34" charset="0"/>
                        </a:rPr>
                        <a:t>ებ</a:t>
                      </a:r>
                      <a:r>
                        <a:rPr kumimoji="0" lang="da-DK" sz="900" b="0" i="0" u="none" strike="noStrike" cap="none" normalizeH="0" baseline="0" dirty="0" smtClean="0">
                          <a:ln>
                            <a:noFill/>
                          </a:ln>
                          <a:solidFill>
                            <a:schemeClr val="tx1"/>
                          </a:solidFill>
                          <a:effectLst/>
                          <a:latin typeface="Calibri" pitchFamily="34" charset="0"/>
                          <a:cs typeface="Arial" pitchFamily="34" charset="0"/>
                        </a:rPr>
                        <a:t>ს. </a:t>
                      </a:r>
                      <a:endParaRPr kumimoji="0" lang="ka-GE" sz="9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a-GE" sz="900" b="0" i="0" u="none" strike="noStrike" cap="none" normalizeH="0" baseline="0" dirty="0" smtClean="0">
                          <a:ln>
                            <a:noFill/>
                          </a:ln>
                          <a:solidFill>
                            <a:schemeClr val="tx1"/>
                          </a:solidFill>
                          <a:effectLst/>
                          <a:latin typeface="Sylfaen" pitchFamily="18" charset="0"/>
                          <a:cs typeface="Arial" pitchFamily="34" charset="0"/>
                        </a:rPr>
                        <a:t>ყ</a:t>
                      </a:r>
                      <a:r>
                        <a:rPr kumimoji="0" lang="da-DK" sz="900" b="0" i="0" u="none" strike="noStrike" cap="none" normalizeH="0" baseline="0" dirty="0" smtClean="0">
                          <a:ln>
                            <a:noFill/>
                          </a:ln>
                          <a:solidFill>
                            <a:schemeClr val="tx1"/>
                          </a:solidFill>
                          <a:effectLst/>
                          <a:latin typeface="Calibri" pitchFamily="34" charset="0"/>
                          <a:cs typeface="Arial" pitchFamily="34" charset="0"/>
                        </a:rPr>
                        <a:t>ურადღება გაამახვილეთ იმაზე, </a:t>
                      </a:r>
                      <a:r>
                        <a:rPr kumimoji="0" lang="ka-GE" sz="900" b="0" i="0" u="none" strike="noStrike" cap="none" normalizeH="0" baseline="0" dirty="0" smtClean="0">
                          <a:ln>
                            <a:noFill/>
                          </a:ln>
                          <a:solidFill>
                            <a:schemeClr val="tx1"/>
                          </a:solidFill>
                          <a:effectLst/>
                          <a:latin typeface="Sylfaen" pitchFamily="18" charset="0"/>
                          <a:cs typeface="Arial" pitchFamily="34" charset="0"/>
                        </a:rPr>
                        <a:t> თუ რამდენად უწყობს ხელს სწავლის დაგეგმვა  21-ე საუკუნისთვის აქტუალური ისეთი უნარების მრავალმხრივ განავითარებას, როგორიცაა  ცოდნის კონსტრუირება, სწავლის პროცესში  ინფორმაციულ-საკომუნიკაციო ტექნოლოგიების გამოყენება, პრობლემის გადაწყვეტა და ინოვაციურიობა, თვითრეგულირება, კოლაბორაცია და ეფექტური კომუნიკაცია? </a:t>
                      </a:r>
                      <a:endParaRPr kumimoji="0" lang="en-US"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8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8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8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8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800" b="0" i="0" u="none" strike="noStrike" cap="none" normalizeH="0" baseline="0" dirty="0" smtClean="0">
                        <a:ln>
                          <a:noFill/>
                        </a:ln>
                        <a:solidFill>
                          <a:schemeClr val="tx1"/>
                        </a:solidFill>
                        <a:effectLst/>
                        <a:latin typeface="Calibri" pitchFamily="34" charset="0"/>
                        <a:cs typeface="Arial" pitchFamily="34" charset="0"/>
                      </a:endParaRPr>
                    </a:p>
                  </a:txBody>
                  <a:tcPr marL="91443" marR="91443" marT="45695" marB="45695"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cadNusx" pitchFamily="2" charset="0"/>
                        <a:cs typeface="Arial" pitchFamily="34" charset="0"/>
                      </a:endParaRPr>
                    </a:p>
                    <a:p>
                      <a:r>
                        <a:rPr lang="en-US" sz="1200" kern="1200" dirty="0" err="1" smtClean="0">
                          <a:solidFill>
                            <a:schemeClr val="tx1"/>
                          </a:solidFill>
                          <a:latin typeface="AcadNusx" pitchFamily="2" charset="0"/>
                          <a:ea typeface="+mn-ea"/>
                          <a:cs typeface="+mn-cs"/>
                        </a:rPr>
                        <a:t>proeqti</a:t>
                      </a:r>
                      <a:r>
                        <a:rPr lang="en-US" sz="1200" kern="1200" dirty="0" smtClean="0">
                          <a:solidFill>
                            <a:schemeClr val="tx1"/>
                          </a:solidFill>
                          <a:latin typeface="AcadNusx" pitchFamily="2" charset="0"/>
                          <a:ea typeface="+mn-ea"/>
                          <a:cs typeface="+mn-cs"/>
                        </a:rPr>
                        <a:t> </a:t>
                      </a:r>
                      <a:r>
                        <a:rPr lang="en-US" sz="1200" kern="1200" dirty="0" err="1" smtClean="0">
                          <a:solidFill>
                            <a:schemeClr val="tx1"/>
                          </a:solidFill>
                          <a:latin typeface="AcadNusx" pitchFamily="2" charset="0"/>
                          <a:ea typeface="+mn-ea"/>
                          <a:cs typeface="+mn-cs"/>
                        </a:rPr>
                        <a:t>aqtualuria</a:t>
                      </a:r>
                      <a:r>
                        <a:rPr lang="en-US" sz="1200" kern="1200" dirty="0" smtClean="0">
                          <a:solidFill>
                            <a:schemeClr val="tx1"/>
                          </a:solidFill>
                          <a:latin typeface="AcadNusx" pitchFamily="2" charset="0"/>
                          <a:ea typeface="+mn-ea"/>
                          <a:cs typeface="+mn-cs"/>
                        </a:rPr>
                        <a:t> </a:t>
                      </a:r>
                      <a:r>
                        <a:rPr lang="en-US" sz="1200" kern="1200" dirty="0" err="1" smtClean="0">
                          <a:solidFill>
                            <a:schemeClr val="tx1"/>
                          </a:solidFill>
                          <a:latin typeface="AcadNusx" pitchFamily="2" charset="0"/>
                          <a:ea typeface="+mn-ea"/>
                          <a:cs typeface="+mn-cs"/>
                        </a:rPr>
                        <a:t>imiT</a:t>
                      </a:r>
                      <a:r>
                        <a:rPr lang="en-US" sz="1200" kern="1200" dirty="0" smtClean="0">
                          <a:solidFill>
                            <a:schemeClr val="tx1"/>
                          </a:solidFill>
                          <a:latin typeface="AcadNusx" pitchFamily="2" charset="0"/>
                          <a:ea typeface="+mn-ea"/>
                          <a:cs typeface="+mn-cs"/>
                        </a:rPr>
                        <a:t>, </a:t>
                      </a:r>
                      <a:r>
                        <a:rPr lang="en-US" sz="1200" kern="1200" dirty="0" err="1" smtClean="0">
                          <a:solidFill>
                            <a:schemeClr val="tx1"/>
                          </a:solidFill>
                          <a:latin typeface="AcadNusx" pitchFamily="2" charset="0"/>
                          <a:ea typeface="+mn-ea"/>
                          <a:cs typeface="+mn-cs"/>
                        </a:rPr>
                        <a:t>rom</a:t>
                      </a:r>
                      <a:r>
                        <a:rPr lang="en-US" sz="1200" kern="1200" dirty="0" smtClean="0">
                          <a:solidFill>
                            <a:schemeClr val="tx1"/>
                          </a:solidFill>
                          <a:latin typeface="AcadNusx" pitchFamily="2" charset="0"/>
                          <a:ea typeface="+mn-ea"/>
                          <a:cs typeface="+mn-cs"/>
                        </a:rPr>
                        <a:t> </a:t>
                      </a:r>
                      <a:r>
                        <a:rPr lang="en-US" sz="1200" kern="1200" dirty="0" err="1" smtClean="0">
                          <a:solidFill>
                            <a:schemeClr val="tx1"/>
                          </a:solidFill>
                          <a:latin typeface="AcadNusx" pitchFamily="2" charset="0"/>
                          <a:ea typeface="+mn-ea"/>
                          <a:cs typeface="+mn-cs"/>
                        </a:rPr>
                        <a:t>dawyebiT</a:t>
                      </a:r>
                      <a:r>
                        <a:rPr lang="en-US" sz="1200" kern="1200" dirty="0" smtClean="0">
                          <a:solidFill>
                            <a:schemeClr val="tx1"/>
                          </a:solidFill>
                          <a:latin typeface="AcadNusx" pitchFamily="2" charset="0"/>
                          <a:ea typeface="+mn-ea"/>
                          <a:cs typeface="+mn-cs"/>
                        </a:rPr>
                        <a:t> </a:t>
                      </a:r>
                      <a:r>
                        <a:rPr lang="en-US" sz="1200" kern="1200" dirty="0" err="1" smtClean="0">
                          <a:solidFill>
                            <a:schemeClr val="tx1"/>
                          </a:solidFill>
                          <a:latin typeface="AcadNusx" pitchFamily="2" charset="0"/>
                          <a:ea typeface="+mn-ea"/>
                          <a:cs typeface="+mn-cs"/>
                        </a:rPr>
                        <a:t>klasebSi</a:t>
                      </a:r>
                      <a:r>
                        <a:rPr lang="en-US" sz="1200" kern="1200" dirty="0" smtClean="0">
                          <a:solidFill>
                            <a:schemeClr val="tx1"/>
                          </a:solidFill>
                          <a:latin typeface="AcadNusx" pitchFamily="2" charset="0"/>
                          <a:ea typeface="+mn-ea"/>
                          <a:cs typeface="+mn-cs"/>
                        </a:rPr>
                        <a:t> </a:t>
                      </a:r>
                      <a:r>
                        <a:rPr lang="en-US" sz="1200" kern="1200" dirty="0" err="1" smtClean="0">
                          <a:solidFill>
                            <a:schemeClr val="tx1"/>
                          </a:solidFill>
                          <a:latin typeface="AcadNusx" pitchFamily="2" charset="0"/>
                          <a:ea typeface="+mn-ea"/>
                          <a:cs typeface="+mn-cs"/>
                        </a:rPr>
                        <a:t>didi</a:t>
                      </a:r>
                      <a:r>
                        <a:rPr lang="en-US" sz="1200" kern="1200" dirty="0" smtClean="0">
                          <a:solidFill>
                            <a:schemeClr val="tx1"/>
                          </a:solidFill>
                          <a:latin typeface="AcadNusx" pitchFamily="2" charset="0"/>
                          <a:ea typeface="+mn-ea"/>
                          <a:cs typeface="+mn-cs"/>
                        </a:rPr>
                        <a:t> </a:t>
                      </a:r>
                      <a:r>
                        <a:rPr lang="en-US" sz="1200" kern="1200" dirty="0" err="1" smtClean="0">
                          <a:solidFill>
                            <a:schemeClr val="tx1"/>
                          </a:solidFill>
                          <a:latin typeface="AcadNusx" pitchFamily="2" charset="0"/>
                          <a:ea typeface="+mn-ea"/>
                          <a:cs typeface="+mn-cs"/>
                        </a:rPr>
                        <a:t>mniSvneloba</a:t>
                      </a:r>
                      <a:r>
                        <a:rPr lang="en-US" sz="1200" kern="1200" dirty="0" smtClean="0">
                          <a:solidFill>
                            <a:schemeClr val="tx1"/>
                          </a:solidFill>
                          <a:latin typeface="AcadNusx" pitchFamily="2" charset="0"/>
                          <a:ea typeface="+mn-ea"/>
                          <a:cs typeface="+mn-cs"/>
                        </a:rPr>
                        <a:t> </a:t>
                      </a:r>
                      <a:r>
                        <a:rPr lang="en-US" sz="1200" kern="1200" dirty="0" err="1" smtClean="0">
                          <a:solidFill>
                            <a:schemeClr val="tx1"/>
                          </a:solidFill>
                          <a:latin typeface="AcadNusx" pitchFamily="2" charset="0"/>
                          <a:ea typeface="+mn-ea"/>
                          <a:cs typeface="+mn-cs"/>
                        </a:rPr>
                        <a:t>eniWeba</a:t>
                      </a:r>
                      <a:r>
                        <a:rPr lang="en-US" sz="1200" kern="1200" dirty="0" smtClean="0">
                          <a:solidFill>
                            <a:schemeClr val="tx1"/>
                          </a:solidFill>
                          <a:latin typeface="AcadNusx" pitchFamily="2" charset="0"/>
                          <a:ea typeface="+mn-ea"/>
                          <a:cs typeface="+mn-cs"/>
                        </a:rPr>
                        <a:t> </a:t>
                      </a:r>
                      <a:r>
                        <a:rPr lang="en-US" sz="1200" kern="1200" dirty="0" err="1" smtClean="0">
                          <a:solidFill>
                            <a:schemeClr val="tx1"/>
                          </a:solidFill>
                          <a:latin typeface="AcadNusx" pitchFamily="2" charset="0"/>
                          <a:ea typeface="+mn-ea"/>
                          <a:cs typeface="+mn-cs"/>
                        </a:rPr>
                        <a:t>keTebiT</a:t>
                      </a:r>
                      <a:r>
                        <a:rPr lang="en-US" sz="1200" kern="1200" dirty="0" smtClean="0">
                          <a:solidFill>
                            <a:schemeClr val="tx1"/>
                          </a:solidFill>
                          <a:latin typeface="AcadNusx" pitchFamily="2" charset="0"/>
                          <a:ea typeface="+mn-ea"/>
                          <a:cs typeface="+mn-cs"/>
                        </a:rPr>
                        <a:t> </a:t>
                      </a:r>
                      <a:r>
                        <a:rPr lang="en-US" sz="1200" kern="1200" dirty="0" err="1" smtClean="0">
                          <a:solidFill>
                            <a:schemeClr val="tx1"/>
                          </a:solidFill>
                          <a:latin typeface="AcadNusx" pitchFamily="2" charset="0"/>
                          <a:ea typeface="+mn-ea"/>
                          <a:cs typeface="+mn-cs"/>
                        </a:rPr>
                        <a:t>swavlebas</a:t>
                      </a:r>
                      <a:r>
                        <a:rPr lang="en-US" sz="1200" kern="1200" dirty="0" smtClean="0">
                          <a:solidFill>
                            <a:schemeClr val="tx1"/>
                          </a:solidFill>
                          <a:latin typeface="AcadNusx" pitchFamily="2" charset="0"/>
                          <a:ea typeface="+mn-ea"/>
                          <a:cs typeface="+mn-cs"/>
                        </a:rPr>
                        <a:t>.  </a:t>
                      </a:r>
                      <a:r>
                        <a:rPr lang="en-US" sz="1200" kern="1200" dirty="0" err="1" smtClean="0">
                          <a:solidFill>
                            <a:schemeClr val="tx1"/>
                          </a:solidFill>
                          <a:latin typeface="AcadNusx" pitchFamily="2" charset="0"/>
                          <a:ea typeface="+mn-ea"/>
                          <a:cs typeface="+mn-cs"/>
                        </a:rPr>
                        <a:t>jgufuri</a:t>
                      </a:r>
                      <a:r>
                        <a:rPr lang="en-US" sz="1200" kern="1200" dirty="0" smtClean="0">
                          <a:solidFill>
                            <a:schemeClr val="tx1"/>
                          </a:solidFill>
                          <a:latin typeface="AcadNusx" pitchFamily="2" charset="0"/>
                          <a:ea typeface="+mn-ea"/>
                          <a:cs typeface="+mn-cs"/>
                        </a:rPr>
                        <a:t> </a:t>
                      </a:r>
                      <a:r>
                        <a:rPr lang="en-US" sz="1200" kern="1200" dirty="0" err="1" smtClean="0">
                          <a:solidFill>
                            <a:schemeClr val="tx1"/>
                          </a:solidFill>
                          <a:latin typeface="AcadNusx" pitchFamily="2" charset="0"/>
                          <a:ea typeface="+mn-ea"/>
                          <a:cs typeface="+mn-cs"/>
                        </a:rPr>
                        <a:t>muSaobiT</a:t>
                      </a:r>
                      <a:r>
                        <a:rPr lang="en-US" sz="1200" kern="1200" dirty="0" smtClean="0">
                          <a:solidFill>
                            <a:schemeClr val="tx1"/>
                          </a:solidFill>
                          <a:latin typeface="AcadNusx" pitchFamily="2" charset="0"/>
                          <a:ea typeface="+mn-ea"/>
                          <a:cs typeface="+mn-cs"/>
                        </a:rPr>
                        <a:t> </a:t>
                      </a:r>
                      <a:r>
                        <a:rPr lang="en-US" sz="1200" kern="1200" dirty="0" err="1" smtClean="0">
                          <a:solidFill>
                            <a:schemeClr val="tx1"/>
                          </a:solidFill>
                          <a:latin typeface="AcadNusx" pitchFamily="2" charset="0"/>
                          <a:ea typeface="+mn-ea"/>
                          <a:cs typeface="+mn-cs"/>
                        </a:rPr>
                        <a:t>maT</a:t>
                      </a:r>
                      <a:r>
                        <a:rPr lang="en-US" sz="1200" kern="1200" dirty="0" smtClean="0">
                          <a:solidFill>
                            <a:schemeClr val="tx1"/>
                          </a:solidFill>
                          <a:latin typeface="AcadNusx" pitchFamily="2" charset="0"/>
                          <a:ea typeface="+mn-ea"/>
                          <a:cs typeface="+mn-cs"/>
                        </a:rPr>
                        <a:t> </a:t>
                      </a:r>
                      <a:r>
                        <a:rPr lang="en-US" sz="1200" kern="1200" dirty="0" err="1" smtClean="0">
                          <a:solidFill>
                            <a:schemeClr val="tx1"/>
                          </a:solidFill>
                          <a:latin typeface="AcadNusx" pitchFamily="2" charset="0"/>
                          <a:ea typeface="+mn-ea"/>
                          <a:cs typeface="+mn-cs"/>
                        </a:rPr>
                        <a:t>SeuZliaT</a:t>
                      </a:r>
                      <a:r>
                        <a:rPr lang="en-US" sz="1200" kern="1200" dirty="0" smtClean="0">
                          <a:solidFill>
                            <a:schemeClr val="tx1"/>
                          </a:solidFill>
                          <a:latin typeface="AcadNusx" pitchFamily="2" charset="0"/>
                          <a:ea typeface="+mn-ea"/>
                          <a:cs typeface="+mn-cs"/>
                        </a:rPr>
                        <a:t> </a:t>
                      </a:r>
                      <a:r>
                        <a:rPr lang="en-US" sz="1200" kern="1200" dirty="0" err="1" smtClean="0">
                          <a:solidFill>
                            <a:schemeClr val="tx1"/>
                          </a:solidFill>
                          <a:latin typeface="AcadNusx" pitchFamily="2" charset="0"/>
                          <a:ea typeface="+mn-ea"/>
                          <a:cs typeface="+mn-cs"/>
                        </a:rPr>
                        <a:t>sirTuleebis</a:t>
                      </a:r>
                      <a:r>
                        <a:rPr lang="en-US" sz="1200" kern="1200" dirty="0" smtClean="0">
                          <a:solidFill>
                            <a:schemeClr val="tx1"/>
                          </a:solidFill>
                          <a:latin typeface="AcadNusx" pitchFamily="2" charset="0"/>
                          <a:ea typeface="+mn-ea"/>
                          <a:cs typeface="+mn-cs"/>
                        </a:rPr>
                        <a:t> </a:t>
                      </a:r>
                      <a:r>
                        <a:rPr lang="en-US" sz="1200" kern="1200" dirty="0" err="1" smtClean="0">
                          <a:solidFill>
                            <a:schemeClr val="tx1"/>
                          </a:solidFill>
                          <a:latin typeface="AcadNusx" pitchFamily="2" charset="0"/>
                          <a:ea typeface="+mn-ea"/>
                          <a:cs typeface="+mn-cs"/>
                        </a:rPr>
                        <a:t>daZleva</a:t>
                      </a:r>
                      <a:r>
                        <a:rPr lang="en-US" sz="1200" kern="1200" dirty="0" smtClean="0">
                          <a:solidFill>
                            <a:schemeClr val="tx1"/>
                          </a:solidFill>
                          <a:latin typeface="AcadNusx" pitchFamily="2" charset="0"/>
                          <a:ea typeface="+mn-ea"/>
                          <a:cs typeface="+mn-cs"/>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cadNusx"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cadNusx" pitchFamily="2" charset="0"/>
                          <a:cs typeface="Arial" pitchFamily="34" charset="0"/>
                        </a:rPr>
                        <a:t>pirvelklaselTa</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saswavlo</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Tematika</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orientirebulia</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cxovrebiseul</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codnasa</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da</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gamocdilebaze</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rac</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erT</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mxriv</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xels</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uwyobs</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motivaciis</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zrdas</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xelovnebisadmi</a:t>
                      </a:r>
                      <a:r>
                        <a:rPr kumimoji="0" lang="en-US" sz="1100" b="0" i="0" u="none" strike="noStrike" cap="none" normalizeH="0" baseline="0" dirty="0" smtClean="0">
                          <a:ln>
                            <a:noFill/>
                          </a:ln>
                          <a:solidFill>
                            <a:schemeClr val="tx1"/>
                          </a:solidFill>
                          <a:effectLst/>
                          <a:latin typeface="AcadNusx" pitchFamily="2" charset="0"/>
                          <a:cs typeface="Arial" pitchFamily="34" charset="0"/>
                        </a:rPr>
                        <a:t>. am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proeqtSi</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mocemuli</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aqtivobebi</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xels</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uwyobs</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sxvisi</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mosmenis</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azris</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gamoTqmis</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erTobliv</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namuSevarze</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pasuxismgeblobis</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unaris</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ganviTarebas</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cadNusx" pitchFamily="2" charset="0"/>
                          <a:cs typeface="Arial" pitchFamily="34" charset="0"/>
                        </a:rPr>
                        <a:t>proeqtis</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xangrZlivoba</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moicavs</a:t>
                      </a:r>
                      <a:r>
                        <a:rPr kumimoji="0" lang="en-US" sz="1100" b="0" i="0" u="none" strike="noStrike" cap="none" normalizeH="0" baseline="0" dirty="0" smtClean="0">
                          <a:ln>
                            <a:noFill/>
                          </a:ln>
                          <a:solidFill>
                            <a:schemeClr val="tx1"/>
                          </a:solidFill>
                          <a:effectLst/>
                          <a:latin typeface="AcadNusx" pitchFamily="2" charset="0"/>
                          <a:cs typeface="Arial" pitchFamily="34" charset="0"/>
                        </a:rPr>
                        <a:t> 2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kviras</a:t>
                      </a:r>
                      <a:r>
                        <a:rPr kumimoji="0" lang="en-US" sz="1100" b="0" i="0" u="none" strike="noStrike" cap="none" normalizeH="0" baseline="0" dirty="0" smtClean="0">
                          <a:ln>
                            <a:noFill/>
                          </a:ln>
                          <a:solidFill>
                            <a:schemeClr val="tx1"/>
                          </a:solidFill>
                          <a:effectLst/>
                          <a:latin typeface="AcadNusx" pitchFamily="2" charset="0"/>
                          <a:cs typeface="Arial" pitchFamily="34" charset="0"/>
                        </a:rPr>
                        <a:t>.</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100" b="0" i="0" u="none" strike="noStrike" cap="none" normalizeH="0" baseline="0" dirty="0" err="1" smtClean="0">
                          <a:ln>
                            <a:noFill/>
                          </a:ln>
                          <a:solidFill>
                            <a:schemeClr val="tx1"/>
                          </a:solidFill>
                          <a:effectLst/>
                          <a:latin typeface="AcadNusx" pitchFamily="2" charset="0"/>
                          <a:cs typeface="Arial" pitchFamily="34" charset="0"/>
                        </a:rPr>
                        <a:t>swavlis</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Sedegebi</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de-DE" sz="1100" b="0" i="0" u="none" strike="noStrike" cap="none" normalizeH="0" baseline="0" dirty="0" smtClean="0">
                          <a:ln>
                            <a:noFill/>
                          </a:ln>
                          <a:solidFill>
                            <a:schemeClr val="tx1"/>
                          </a:solidFill>
                          <a:effectLst/>
                          <a:latin typeface="AcadNusx" pitchFamily="2" charset="0"/>
                        </a:rPr>
                        <a:t>qar I.4 moswavles SeuZlia moisminos nacnob Tematikaze Seqmnili mcire zomis taqsti da gamoxatos Tavisi</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de-DE" sz="1100" b="0" i="0" u="none" strike="noStrike" cap="none" normalizeH="0" baseline="0" dirty="0" smtClean="0">
                          <a:ln>
                            <a:noFill/>
                          </a:ln>
                          <a:solidFill>
                            <a:schemeClr val="tx1"/>
                          </a:solidFill>
                          <a:effectLst/>
                          <a:latin typeface="AcadNusx" pitchFamily="2" charset="0"/>
                        </a:rPr>
                        <a:t>damokidebuleba ilustracia ukavSirebs wakiTxuls. Aafasebs mosmenils, afasebs  personaJs da mis saqciels. (zarmacia, bejiTia) asaxelebs problemis gadaWris gzebs Tu rogor SeiZleba daamarcxos sizarmace.</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de-DE" sz="1100" b="0" i="0" u="none" strike="noStrike" cap="none" normalizeH="0" baseline="0" dirty="0" smtClean="0">
                          <a:ln>
                            <a:noFill/>
                          </a:ln>
                          <a:solidFill>
                            <a:schemeClr val="tx1"/>
                          </a:solidFill>
                          <a:effectLst/>
                          <a:latin typeface="AcadNusx" pitchFamily="2" charset="0"/>
                        </a:rPr>
                        <a:t>A</a:t>
                      </a:r>
                      <a:r>
                        <a:rPr kumimoji="0" lang="en-US" sz="1100" b="0" i="0" u="none" strike="noStrike" cap="none" normalizeH="0" baseline="0" dirty="0" err="1" smtClean="0">
                          <a:ln>
                            <a:noFill/>
                          </a:ln>
                          <a:solidFill>
                            <a:schemeClr val="tx1"/>
                          </a:solidFill>
                          <a:effectLst/>
                          <a:latin typeface="AcadNusx" pitchFamily="2" charset="0"/>
                        </a:rPr>
                        <a:t>xatavs</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mosmenili</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nawarmoebis</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personaJs</a:t>
                      </a:r>
                      <a:r>
                        <a:rPr kumimoji="0" lang="en-US" sz="1100" b="0" i="0" u="none" strike="noStrike" cap="none" normalizeH="0" baseline="0" dirty="0" smtClean="0">
                          <a:ln>
                            <a:noFill/>
                          </a:ln>
                          <a:solidFill>
                            <a:schemeClr val="tx1"/>
                          </a:solidFill>
                          <a:effectLst/>
                          <a:latin typeface="AcadNusx" pitchFamily="2" charset="0"/>
                        </a:rPr>
                        <a:t>.</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100" b="0" i="0" u="none" strike="noStrike" cap="none" normalizeH="0" baseline="0" dirty="0" err="1" smtClean="0">
                          <a:ln>
                            <a:noFill/>
                          </a:ln>
                          <a:solidFill>
                            <a:schemeClr val="tx1"/>
                          </a:solidFill>
                          <a:effectLst/>
                          <a:latin typeface="AcadNusx" pitchFamily="2" charset="0"/>
                        </a:rPr>
                        <a:t>s.g</a:t>
                      </a:r>
                      <a:r>
                        <a:rPr kumimoji="0" lang="en-US" sz="1100" b="0" i="0" u="none" strike="noStrike" cap="none" normalizeH="0" baseline="0" dirty="0" smtClean="0">
                          <a:ln>
                            <a:noFill/>
                          </a:ln>
                          <a:solidFill>
                            <a:schemeClr val="tx1"/>
                          </a:solidFill>
                          <a:effectLst/>
                          <a:latin typeface="AcadNusx" pitchFamily="2" charset="0"/>
                        </a:rPr>
                        <a:t>. I.1 </a:t>
                      </a:r>
                      <a:r>
                        <a:rPr kumimoji="0" lang="en-US" sz="1100" b="0" i="0" u="none" strike="noStrike" cap="none" normalizeH="0" baseline="0" dirty="0" err="1" smtClean="0">
                          <a:ln>
                            <a:noFill/>
                          </a:ln>
                          <a:solidFill>
                            <a:schemeClr val="tx1"/>
                          </a:solidFill>
                          <a:effectLst/>
                          <a:latin typeface="AcadNusx" pitchFamily="2" charset="0"/>
                        </a:rPr>
                        <a:t>moswavles</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SeuZlia</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gamoiyenos</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saxviTi</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xelovnebis</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erTi</a:t>
                      </a:r>
                      <a:r>
                        <a:rPr kumimoji="0" lang="en-US" sz="1100" b="0" i="0" u="none" strike="noStrike" cap="none" normalizeH="0" baseline="0" dirty="0" smtClean="0">
                          <a:ln>
                            <a:noFill/>
                          </a:ln>
                          <a:solidFill>
                            <a:schemeClr val="tx1"/>
                          </a:solidFill>
                          <a:effectLst/>
                          <a:latin typeface="AcadNusx" pitchFamily="2" charset="0"/>
                        </a:rPr>
                        <a:t> an </a:t>
                      </a:r>
                      <a:r>
                        <a:rPr kumimoji="0" lang="en-US" sz="1100" b="0" i="0" u="none" strike="noStrike" cap="none" normalizeH="0" baseline="0" dirty="0" err="1" smtClean="0">
                          <a:ln>
                            <a:noFill/>
                          </a:ln>
                          <a:solidFill>
                            <a:schemeClr val="tx1"/>
                          </a:solidFill>
                          <a:effectLst/>
                          <a:latin typeface="AcadNusx" pitchFamily="2" charset="0"/>
                        </a:rPr>
                        <a:t>ramdenime</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ZiriTadi</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elementi</a:t>
                      </a:r>
                      <a:r>
                        <a:rPr kumimoji="0" lang="en-US" sz="1100" b="0" i="0" u="none" strike="noStrike" cap="none" normalizeH="0" baseline="0" dirty="0" smtClean="0">
                          <a:ln>
                            <a:noFill/>
                          </a:ln>
                          <a:solidFill>
                            <a:schemeClr val="tx1"/>
                          </a:solidFill>
                          <a:effectLst/>
                          <a:latin typeface="AcadNusx" pitchFamily="2" charset="0"/>
                        </a:rPr>
                        <a:t>.</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100" b="0" i="0" u="none" strike="noStrike" cap="none" normalizeH="0" baseline="0" dirty="0" err="1" smtClean="0">
                          <a:ln>
                            <a:noFill/>
                          </a:ln>
                          <a:solidFill>
                            <a:schemeClr val="tx1"/>
                          </a:solidFill>
                          <a:effectLst/>
                          <a:latin typeface="AcadNusx" pitchFamily="2" charset="0"/>
                        </a:rPr>
                        <a:t>s.g</a:t>
                      </a:r>
                      <a:r>
                        <a:rPr kumimoji="0" lang="en-US" sz="1100" b="0" i="0" u="none" strike="noStrike" cap="none" normalizeH="0" baseline="0" dirty="0" smtClean="0">
                          <a:ln>
                            <a:noFill/>
                          </a:ln>
                          <a:solidFill>
                            <a:schemeClr val="tx1"/>
                          </a:solidFill>
                          <a:effectLst/>
                          <a:latin typeface="AcadNusx" pitchFamily="2" charset="0"/>
                        </a:rPr>
                        <a:t> I.4 </a:t>
                      </a:r>
                      <a:r>
                        <a:rPr kumimoji="0" lang="en-US" sz="1100" b="0" i="0" u="none" strike="noStrike" cap="none" normalizeH="0" baseline="0" dirty="0" err="1" smtClean="0">
                          <a:ln>
                            <a:noFill/>
                          </a:ln>
                          <a:solidFill>
                            <a:schemeClr val="tx1"/>
                          </a:solidFill>
                          <a:effectLst/>
                          <a:latin typeface="AcadNusx" pitchFamily="2" charset="0"/>
                        </a:rPr>
                        <a:t>moswavles</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SeuZlia</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gamoiyenos</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sxvadasxva</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garemoSi</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sxvadasxva</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feri</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da</a:t>
                      </a:r>
                      <a:r>
                        <a:rPr kumimoji="0" lang="en-US" sz="1100" b="0" i="0" u="none" strike="noStrike" cap="none" normalizeH="0" baseline="0" dirty="0" smtClean="0">
                          <a:ln>
                            <a:noFill/>
                          </a:ln>
                          <a:solidFill>
                            <a:schemeClr val="tx1"/>
                          </a:solidFill>
                          <a:effectLst/>
                          <a:latin typeface="AcadNusx" pitchFamily="2" charset="0"/>
                        </a:rPr>
                        <a:t> forma, </a:t>
                      </a:r>
                      <a:r>
                        <a:rPr kumimoji="0" lang="en-US" sz="1100" b="0" i="0" u="none" strike="noStrike" cap="none" normalizeH="0" baseline="0" dirty="0" err="1" smtClean="0">
                          <a:ln>
                            <a:noFill/>
                          </a:ln>
                          <a:solidFill>
                            <a:schemeClr val="tx1"/>
                          </a:solidFill>
                          <a:effectLst/>
                          <a:latin typeface="AcadNusx" pitchFamily="2" charset="0"/>
                        </a:rPr>
                        <a:t>SeuZlia</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dakvirvebis</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Sedegis</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asaxva</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namuSevarSi</a:t>
                      </a:r>
                      <a:r>
                        <a:rPr kumimoji="0" lang="en-US" sz="1100" b="0" i="0" u="none" strike="noStrike" cap="none" normalizeH="0" baseline="0" dirty="0" smtClean="0">
                          <a:ln>
                            <a:noFill/>
                          </a:ln>
                          <a:solidFill>
                            <a:schemeClr val="tx1"/>
                          </a:solidFill>
                          <a:effectLst/>
                          <a:latin typeface="AcadNusx" pitchFamily="2" charset="0"/>
                        </a:rPr>
                        <a:t>.</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100" b="0" i="0" u="none" strike="noStrike" cap="none" normalizeH="0" baseline="0" dirty="0" err="1" smtClean="0">
                          <a:ln>
                            <a:noFill/>
                          </a:ln>
                          <a:solidFill>
                            <a:schemeClr val="tx1"/>
                          </a:solidFill>
                          <a:effectLst/>
                          <a:latin typeface="AcadNusx" pitchFamily="2" charset="0"/>
                        </a:rPr>
                        <a:t>s.g</a:t>
                      </a:r>
                      <a:r>
                        <a:rPr kumimoji="0" lang="en-US" sz="1100" b="0" i="0" u="none" strike="noStrike" cap="none" normalizeH="0" baseline="0" dirty="0" smtClean="0">
                          <a:ln>
                            <a:noFill/>
                          </a:ln>
                          <a:solidFill>
                            <a:schemeClr val="tx1"/>
                          </a:solidFill>
                          <a:effectLst/>
                          <a:latin typeface="AcadNusx" pitchFamily="2" charset="0"/>
                        </a:rPr>
                        <a:t> I.8 </a:t>
                      </a:r>
                      <a:r>
                        <a:rPr kumimoji="0" lang="en-US" sz="1100" b="0" i="0" u="none" strike="noStrike" cap="none" normalizeH="0" baseline="0" dirty="0" err="1" smtClean="0">
                          <a:ln>
                            <a:noFill/>
                          </a:ln>
                          <a:solidFill>
                            <a:schemeClr val="tx1"/>
                          </a:solidFill>
                          <a:effectLst/>
                          <a:latin typeface="AcadNusx" pitchFamily="2" charset="0"/>
                        </a:rPr>
                        <a:t>moswavle</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pativs</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scems</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sakuTar</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da</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sxvis</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namuSevars</a:t>
                      </a:r>
                      <a:r>
                        <a:rPr kumimoji="0" lang="de-DE" sz="1100" b="0" i="0" u="none" strike="noStrike" cap="none" normalizeH="0" baseline="0" dirty="0" smtClean="0">
                          <a:ln>
                            <a:noFill/>
                          </a:ln>
                          <a:solidFill>
                            <a:schemeClr val="tx1"/>
                          </a:solidFill>
                          <a:effectLst/>
                          <a:latin typeface="AcadNusx" pitchFamily="2" charset="0"/>
                        </a:rPr>
                        <a:t>.</a:t>
                      </a:r>
                      <a:endParaRPr kumimoji="0" lang="en-US" sz="1100" b="0" i="0" u="none" strike="noStrike" cap="none" normalizeH="0" baseline="0" dirty="0" smtClean="0">
                        <a:ln>
                          <a:noFill/>
                        </a:ln>
                        <a:solidFill>
                          <a:schemeClr val="tx1"/>
                        </a:solidFill>
                        <a:effectLst/>
                        <a:latin typeface="AcadNusx" pitchFamily="2"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200" b="0" i="0" u="none" strike="noStrike" cap="none" normalizeH="0" baseline="0" dirty="0" smtClean="0">
                        <a:ln>
                          <a:noFill/>
                        </a:ln>
                        <a:solidFill>
                          <a:schemeClr val="tx1"/>
                        </a:solidFill>
                        <a:effectLst/>
                        <a:latin typeface="AcadNusx" pitchFamily="2"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200" b="0" i="0" u="none" strike="noStrike" cap="none" normalizeH="0" baseline="0" dirty="0" smtClean="0">
                        <a:ln>
                          <a:noFill/>
                        </a:ln>
                        <a:solidFill>
                          <a:schemeClr val="tx1"/>
                        </a:solidFill>
                        <a:effectLst/>
                        <a:latin typeface="AcadNusx" pitchFamily="2"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200" b="0" i="0" u="none" strike="noStrike" cap="none" normalizeH="0" baseline="0" dirty="0" smtClean="0">
                        <a:ln>
                          <a:noFill/>
                        </a:ln>
                        <a:solidFill>
                          <a:schemeClr val="tx1"/>
                        </a:solidFill>
                        <a:effectLst/>
                        <a:latin typeface="AcadNusx" pitchFamily="2"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200" b="0" i="0" u="none" strike="noStrike" cap="none" normalizeH="0" baseline="0" dirty="0" smtClean="0">
                        <a:ln>
                          <a:noFill/>
                        </a:ln>
                        <a:solidFill>
                          <a:schemeClr val="tx1"/>
                        </a:solidFill>
                        <a:effectLst/>
                        <a:latin typeface="AcadNusx" pitchFamily="2"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200" b="0" i="0" u="none" strike="noStrike" cap="none" normalizeH="0" baseline="0" dirty="0" smtClean="0">
                        <a:ln>
                          <a:noFill/>
                        </a:ln>
                        <a:solidFill>
                          <a:schemeClr val="tx1"/>
                        </a:solidFill>
                        <a:effectLst/>
                        <a:latin typeface="AcadNusx" pitchFamily="2"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200" b="0" i="0" u="none" strike="noStrike" cap="none" normalizeH="0" baseline="0" dirty="0" smtClean="0">
                        <a:ln>
                          <a:noFill/>
                        </a:ln>
                        <a:solidFill>
                          <a:schemeClr val="tx1"/>
                        </a:solidFill>
                        <a:effectLst/>
                        <a:latin typeface="AcadNusx" pitchFamily="2"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kumimoji="0" lang="en-US" sz="1100" b="0" i="0" u="none" strike="noStrike" cap="none" normalizeH="0" baseline="0" dirty="0" err="1" smtClean="0">
                          <a:ln>
                            <a:noFill/>
                          </a:ln>
                          <a:solidFill>
                            <a:schemeClr val="tx1"/>
                          </a:solidFill>
                          <a:effectLst/>
                          <a:latin typeface="AcadNusx" pitchFamily="2" charset="0"/>
                        </a:rPr>
                        <a:t>proeqti</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Tavisi</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miznebiT</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meTodebiT</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da</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SedegebiT</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gaTvlilia</a:t>
                      </a:r>
                      <a:r>
                        <a:rPr kumimoji="0" lang="en-US" sz="1100" b="0" i="0" u="none" strike="noStrike" cap="none" normalizeH="0" baseline="0" dirty="0" smtClean="0">
                          <a:ln>
                            <a:noFill/>
                          </a:ln>
                          <a:solidFill>
                            <a:schemeClr val="tx1"/>
                          </a:solidFill>
                          <a:effectLst/>
                          <a:latin typeface="AcadNusx" pitchFamily="2" charset="0"/>
                        </a:rPr>
                        <a:t> 21-e </a:t>
                      </a:r>
                      <a:r>
                        <a:rPr kumimoji="0" lang="en-US" sz="1100" b="0" i="0" u="none" strike="noStrike" cap="none" normalizeH="0" baseline="0" dirty="0" err="1" smtClean="0">
                          <a:ln>
                            <a:noFill/>
                          </a:ln>
                          <a:solidFill>
                            <a:schemeClr val="tx1"/>
                          </a:solidFill>
                          <a:effectLst/>
                          <a:latin typeface="AcadNusx" pitchFamily="2" charset="0"/>
                        </a:rPr>
                        <a:t>saukunisTvis</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metad</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saWiro</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unar-Cvevebze</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gunduri</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azrovneba</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da</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muSaoba</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sxvisi</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azris</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pativiscema</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sakuTari</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azris</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Camoyalibeba</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sxvadasxva</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teqnologiis</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gamoyeneba</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da</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prezentacia</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argumentirebuli</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msjeloba</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problemis</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gadasaWrelad</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alternatiuli</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gzebis</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monaxva</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inovaciuroba</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da</a:t>
                      </a:r>
                      <a:r>
                        <a:rPr kumimoji="0" lang="en-US" sz="1100" b="0" i="0" u="none" strike="noStrike" cap="none" normalizeH="0" baseline="0" dirty="0" smtClean="0">
                          <a:ln>
                            <a:noFill/>
                          </a:ln>
                          <a:solidFill>
                            <a:schemeClr val="tx1"/>
                          </a:solidFill>
                          <a:effectLst/>
                          <a:latin typeface="AcadNusx" pitchFamily="2" charset="0"/>
                        </a:rPr>
                        <a:t> </a:t>
                      </a:r>
                      <a:r>
                        <a:rPr kumimoji="0" lang="en-US" sz="1100" b="0" i="0" u="none" strike="noStrike" cap="none" normalizeH="0" baseline="0" dirty="0" err="1" smtClean="0">
                          <a:ln>
                            <a:noFill/>
                          </a:ln>
                          <a:solidFill>
                            <a:schemeClr val="tx1"/>
                          </a:solidFill>
                          <a:effectLst/>
                          <a:latin typeface="AcadNusx" pitchFamily="2" charset="0"/>
                        </a:rPr>
                        <a:t>a.S</a:t>
                      </a:r>
                      <a:r>
                        <a:rPr kumimoji="0" lang="en-US" sz="1100" b="0" i="0" u="none" strike="noStrike" cap="none" normalizeH="0" baseline="0" dirty="0" smtClean="0">
                          <a:ln>
                            <a:noFill/>
                          </a:ln>
                          <a:solidFill>
                            <a:schemeClr val="tx1"/>
                          </a:solidFill>
                          <a:effectLst/>
                          <a:latin typeface="AcadNusx" pitchFamily="2" charset="0"/>
                        </a:rPr>
                        <a:t>.</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200" b="0" i="0" u="none" strike="noStrike" cap="none" normalizeH="0" baseline="0" dirty="0" smtClean="0">
                        <a:ln>
                          <a:noFill/>
                        </a:ln>
                        <a:solidFill>
                          <a:schemeClr val="tx1"/>
                        </a:solidFill>
                        <a:effectLst/>
                        <a:latin typeface="AcadNusx" pitchFamily="2" charset="0"/>
                      </a:endParaRPr>
                    </a:p>
                  </a:txBody>
                  <a:tcPr marL="91443" marR="91443" marT="45695" marB="45695"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graphicFrame>
        <p:nvGraphicFramePr>
          <p:cNvPr id="1026" name="Object 6">
            <a:hlinkClick r:id="" action="ppaction://ole?verb=0"/>
          </p:cNvPr>
          <p:cNvGraphicFramePr>
            <a:graphicFrameLocks noChangeAspect="1"/>
          </p:cNvGraphicFramePr>
          <p:nvPr/>
        </p:nvGraphicFramePr>
        <p:xfrm>
          <a:off x="2590800" y="4038600"/>
          <a:ext cx="838200" cy="706438"/>
        </p:xfrm>
        <a:graphic>
          <a:graphicData uri="http://schemas.openxmlformats.org/presentationml/2006/ole">
            <mc:AlternateContent xmlns:mc="http://schemas.openxmlformats.org/markup-compatibility/2006">
              <mc:Choice xmlns:v="urn:schemas-microsoft-com:vml" Requires="v">
                <p:oleObj spid="_x0000_s1033" name="Presentation" showAsIcon="1" r:id="rId4" imgW="914400" imgH="771480" progId="PowerPoint.Show.12">
                  <p:embed/>
                </p:oleObj>
              </mc:Choice>
              <mc:Fallback>
                <p:oleObj name="Presentation" showAsIcon="1" r:id="rId4" imgW="914400" imgH="771480" progId="PowerPoint.Show.12">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038600"/>
                        <a:ext cx="838200" cy="706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8"/>
          <p:cNvGraphicFramePr>
            <a:graphicFrameLocks noChangeAspect="1"/>
          </p:cNvGraphicFramePr>
          <p:nvPr/>
        </p:nvGraphicFramePr>
        <p:xfrm>
          <a:off x="3733800" y="4038600"/>
          <a:ext cx="762000" cy="642938"/>
        </p:xfrm>
        <a:graphic>
          <a:graphicData uri="http://schemas.openxmlformats.org/presentationml/2006/ole">
            <mc:AlternateContent xmlns:mc="http://schemas.openxmlformats.org/markup-compatibility/2006">
              <mc:Choice xmlns:v="urn:schemas-microsoft-com:vml" Requires="v">
                <p:oleObj spid="_x0000_s1034" name="Document" showAsIcon="1" r:id="rId6" imgW="914400" imgH="771480" progId="Word.Document.12">
                  <p:embed/>
                </p:oleObj>
              </mc:Choice>
              <mc:Fallback>
                <p:oleObj name="Document" showAsIcon="1" r:id="rId6" imgW="914400" imgH="771480" progId="Word.Document.12">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4038600"/>
                        <a:ext cx="762000" cy="642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4">
            <a:hlinkClick r:id="" action="ppaction://ole?verb=0"/>
          </p:cNvPr>
          <p:cNvGraphicFramePr>
            <a:graphicFrameLocks noChangeAspect="1"/>
          </p:cNvGraphicFramePr>
          <p:nvPr/>
        </p:nvGraphicFramePr>
        <p:xfrm>
          <a:off x="4876800" y="4038600"/>
          <a:ext cx="722313" cy="609600"/>
        </p:xfrm>
        <a:graphic>
          <a:graphicData uri="http://schemas.openxmlformats.org/presentationml/2006/ole">
            <mc:AlternateContent xmlns:mc="http://schemas.openxmlformats.org/markup-compatibility/2006">
              <mc:Choice xmlns:v="urn:schemas-microsoft-com:vml" Requires="v">
                <p:oleObj spid="_x0000_s1035" name="Presentation" showAsIcon="1" r:id="rId8" imgW="914400" imgH="771480" progId="PowerPoint.Show.12">
                  <p:embed/>
                </p:oleObj>
              </mc:Choice>
              <mc:Fallback>
                <p:oleObj name="Presentation" showAsIcon="1" r:id="rId8" imgW="914400" imgH="771480" progId="PowerPoint.Show.12">
                  <p:embed/>
                  <p:pic>
                    <p:nvPicPr>
                      <p:cNvPr id="0"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76800" y="4038600"/>
                        <a:ext cx="722313"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6"/>
          <p:cNvGraphicFramePr>
            <a:graphicFrameLocks noGrp="1"/>
          </p:cNvGraphicFramePr>
          <p:nvPr/>
        </p:nvGraphicFramePr>
        <p:xfrm>
          <a:off x="250825" y="-228600"/>
          <a:ext cx="7921625" cy="5502275"/>
        </p:xfrm>
        <a:graphic>
          <a:graphicData uri="http://schemas.openxmlformats.org/drawingml/2006/table">
            <a:tbl>
              <a:tblPr/>
              <a:tblGrid>
                <a:gridCol w="2035175"/>
                <a:gridCol w="5886450"/>
              </a:tblGrid>
              <a:tr h="5502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Sylfae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Sylfae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Sylfae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a-GE" sz="1000" b="1" i="0" u="none" strike="noStrike" cap="none" normalizeH="0" baseline="0" dirty="0" smtClean="0">
                          <a:ln>
                            <a:noFill/>
                          </a:ln>
                          <a:solidFill>
                            <a:schemeClr val="tx1"/>
                          </a:solidFill>
                          <a:effectLst/>
                          <a:latin typeface="Sylfaen" pitchFamily="18" charset="0"/>
                          <a:cs typeface="Arial" pitchFamily="34" charset="0"/>
                        </a:rPr>
                        <a:t>სასწავლო </a:t>
                      </a:r>
                      <a:r>
                        <a:rPr kumimoji="0" lang="da-DK" sz="1000" b="1" i="0" u="none" strike="noStrike" cap="none" normalizeH="0" baseline="0" dirty="0" smtClean="0">
                          <a:ln>
                            <a:noFill/>
                          </a:ln>
                          <a:solidFill>
                            <a:schemeClr val="tx1"/>
                          </a:solidFill>
                          <a:effectLst/>
                          <a:latin typeface="Calibri" pitchFamily="34" charset="0"/>
                          <a:cs typeface="Arial" pitchFamily="34" charset="0"/>
                        </a:rPr>
                        <a:t>მასალები</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a-GE" sz="900" b="0" i="0" u="none" strike="noStrike" cap="none" normalizeH="0" baseline="0" dirty="0" smtClean="0">
                          <a:ln>
                            <a:noFill/>
                          </a:ln>
                          <a:solidFill>
                            <a:schemeClr val="tx1"/>
                          </a:solidFill>
                          <a:effectLst/>
                          <a:latin typeface="Sylfaen" pitchFamily="18" charset="0"/>
                          <a:cs typeface="Arial" pitchFamily="34" charset="0"/>
                        </a:rPr>
                        <a:t>პროექტის ფარგლებში მოსწავლეების მიერ შექმნილი პროდუქტების და მიღწეული შედეგების მაგალითები,</a:t>
                      </a:r>
                      <a:r>
                        <a:rPr kumimoji="0" lang="da-DK" sz="900" b="0" i="0" u="none" strike="noStrike" cap="none" normalizeH="0" baseline="0" dirty="0" smtClean="0">
                          <a:ln>
                            <a:noFill/>
                          </a:ln>
                          <a:solidFill>
                            <a:schemeClr val="tx1"/>
                          </a:solidFill>
                          <a:effectLst/>
                          <a:latin typeface="Calibri" pitchFamily="34" charset="0"/>
                          <a:cs typeface="Arial" pitchFamily="34" charset="0"/>
                        </a:rPr>
                        <a:t> ისტ-ის გამოყენების ჩათვლით. რა ტიპის ისტ-ია გამოყენებული პროექტში და როგორ.</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a-GE" sz="900" b="0" i="0" u="none" strike="noStrike" cap="none" normalizeH="0" baseline="0" dirty="0" smtClean="0">
                          <a:ln>
                            <a:noFill/>
                          </a:ln>
                          <a:solidFill>
                            <a:schemeClr val="tx1"/>
                          </a:solidFill>
                          <a:effectLst/>
                          <a:latin typeface="Sylfaen" pitchFamily="18" charset="0"/>
                          <a:cs typeface="Arial" pitchFamily="34" charset="0"/>
                        </a:rPr>
                        <a:t>რამდენად იყენებენ მოსწავლეები ისტ</a:t>
                      </a:r>
                      <a:r>
                        <a:rPr kumimoji="0" lang="en-US" sz="900" b="0" i="0" u="none" strike="noStrike" cap="none" normalizeH="0" baseline="0" dirty="0" smtClean="0">
                          <a:ln>
                            <a:noFill/>
                          </a:ln>
                          <a:solidFill>
                            <a:schemeClr val="tx1"/>
                          </a:solidFill>
                          <a:effectLst/>
                          <a:latin typeface="Calibri" pitchFamily="34" charset="0"/>
                          <a:cs typeface="Arial" pitchFamily="34" charset="0"/>
                        </a:rPr>
                        <a:t>-</a:t>
                      </a:r>
                      <a:r>
                        <a:rPr kumimoji="0" lang="ka-GE" sz="900" b="0" i="0" u="none" strike="noStrike" cap="none" normalizeH="0" baseline="0" dirty="0" smtClean="0">
                          <a:ln>
                            <a:noFill/>
                          </a:ln>
                          <a:solidFill>
                            <a:schemeClr val="tx1"/>
                          </a:solidFill>
                          <a:effectLst/>
                          <a:latin typeface="Sylfaen" pitchFamily="18" charset="0"/>
                          <a:cs typeface="Arial" pitchFamily="34" charset="0"/>
                        </a:rPr>
                        <a:t>ს ცოდნის კონსტრუირების, კოლაბორაციისა და კლასგარეშე სწავლის ხელშესაწყობად? უზრუნველყოფს თუ არა ისტ-ის გამოყენება როგორც საკლასო ოთახში, ასევე მის მიღმა ახალი ცოდნის კონსტრუირების/კოლაბორაციის/ სწავლის იმ შესაძლებლობებს, რომლებიც ისტ-ის გარეშე ვერ შეიქმნებოდა? გამოიყენება თუ არა ციფრული ინსტრუმენტები სწავლის პროცესის ინოვაციურობის უზრუნველსაყოფად? </a:t>
                      </a:r>
                      <a:r>
                        <a:rPr kumimoji="0" lang="en-US" sz="900" b="0" i="0" u="none" strike="noStrike" cap="none" normalizeH="0" baseline="0" dirty="0" smtClean="0">
                          <a:ln>
                            <a:noFill/>
                          </a:ln>
                          <a:solidFill>
                            <a:schemeClr val="tx1"/>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ka-GE" sz="900" b="0" i="0" u="none" strike="noStrike" cap="none" normalizeH="0" baseline="0" dirty="0" smtClean="0">
                        <a:ln>
                          <a:noFill/>
                        </a:ln>
                        <a:solidFill>
                          <a:schemeClr val="tx1"/>
                        </a:solidFill>
                        <a:effectLst/>
                        <a:latin typeface="Sylfae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900" b="0" i="0" u="none" strike="noStrike" cap="none" normalizeH="0" baseline="0" dirty="0" smtClean="0">
                          <a:ln>
                            <a:noFill/>
                          </a:ln>
                          <a:solidFill>
                            <a:schemeClr val="accent2"/>
                          </a:solidFill>
                          <a:effectLst/>
                          <a:latin typeface="Calibri" pitchFamily="34" charset="0"/>
                          <a:cs typeface="Arial" pitchFamily="34" charset="0"/>
                        </a:rPr>
                        <a:t>გთხოვთ, დაურთოთ ფაილები, </a:t>
                      </a:r>
                      <a:r>
                        <a:rPr kumimoji="0" lang="ka-GE" sz="900" b="0" i="0" u="none" strike="noStrike" cap="none" normalizeH="0" baseline="0" dirty="0" smtClean="0">
                          <a:ln>
                            <a:noFill/>
                          </a:ln>
                          <a:solidFill>
                            <a:schemeClr val="accent2"/>
                          </a:solidFill>
                          <a:effectLst/>
                          <a:latin typeface="Sylfaen" pitchFamily="18" charset="0"/>
                          <a:cs typeface="Arial" pitchFamily="34" charset="0"/>
                        </a:rPr>
                        <a:t>ბმულები </a:t>
                      </a:r>
                      <a:r>
                        <a:rPr kumimoji="0" lang="da-DK" sz="900" b="0" i="0" u="none" strike="noStrike" cap="none" normalizeH="0" baseline="0" dirty="0" smtClean="0">
                          <a:ln>
                            <a:noFill/>
                          </a:ln>
                          <a:solidFill>
                            <a:schemeClr val="accent2"/>
                          </a:solidFill>
                          <a:effectLst/>
                          <a:latin typeface="Calibri" pitchFamily="34" charset="0"/>
                          <a:cs typeface="Arial" pitchFamily="34" charset="0"/>
                        </a:rPr>
                        <a:t>ვიდეოებ</a:t>
                      </a:r>
                      <a:r>
                        <a:rPr kumimoji="0" lang="ka-GE" sz="900" b="0" i="0" u="none" strike="noStrike" cap="none" normalizeH="0" baseline="0" dirty="0" smtClean="0">
                          <a:ln>
                            <a:noFill/>
                          </a:ln>
                          <a:solidFill>
                            <a:schemeClr val="accent2"/>
                          </a:solidFill>
                          <a:effectLst/>
                          <a:latin typeface="Sylfaen" pitchFamily="18" charset="0"/>
                          <a:cs typeface="Arial" pitchFamily="34" charset="0"/>
                        </a:rPr>
                        <a:t>ზე</a:t>
                      </a:r>
                      <a:r>
                        <a:rPr kumimoji="0" lang="da-DK" sz="900" b="0" i="0" u="none" strike="noStrike" cap="none" normalizeH="0" baseline="0" dirty="0" smtClean="0">
                          <a:ln>
                            <a:noFill/>
                          </a:ln>
                          <a:solidFill>
                            <a:schemeClr val="accent2"/>
                          </a:solidFill>
                          <a:effectLst/>
                          <a:latin typeface="Calibri" pitchFamily="34" charset="0"/>
                          <a:cs typeface="Arial" pitchFamily="34" charset="0"/>
                        </a:rPr>
                        <a:t> და ა.შ., </a:t>
                      </a:r>
                      <a:r>
                        <a:rPr kumimoji="0" lang="ka-GE" sz="900" b="0" i="0" u="none" strike="noStrike" cap="none" normalizeH="0" baseline="0" dirty="0" smtClean="0">
                          <a:ln>
                            <a:noFill/>
                          </a:ln>
                          <a:solidFill>
                            <a:schemeClr val="accent2"/>
                          </a:solidFill>
                          <a:effectLst/>
                          <a:latin typeface="Sylfaen" pitchFamily="18" charset="0"/>
                          <a:cs typeface="Arial" pitchFamily="34" charset="0"/>
                        </a:rPr>
                        <a:t>რომლებიც </a:t>
                      </a:r>
                      <a:r>
                        <a:rPr kumimoji="0" lang="da-DK" sz="900" b="0" i="0" u="none" strike="noStrike" cap="none" normalizeH="0" baseline="0" dirty="0" smtClean="0">
                          <a:ln>
                            <a:noFill/>
                          </a:ln>
                          <a:solidFill>
                            <a:schemeClr val="accent2"/>
                          </a:solidFill>
                          <a:effectLst/>
                          <a:latin typeface="Calibri" pitchFamily="34" charset="0"/>
                          <a:cs typeface="Arial" pitchFamily="34" charset="0"/>
                        </a:rPr>
                        <a:t>მოსწავლეების სწავლის პროცესსა და მის შედეგებს </a:t>
                      </a:r>
                      <a:r>
                        <a:rPr kumimoji="0" lang="ka-GE" sz="900" b="0" i="0" u="none" strike="noStrike" cap="none" normalizeH="0" baseline="0" dirty="0" smtClean="0">
                          <a:ln>
                            <a:noFill/>
                          </a:ln>
                          <a:solidFill>
                            <a:schemeClr val="accent2"/>
                          </a:solidFill>
                          <a:effectLst/>
                          <a:latin typeface="Sylfaen" pitchFamily="18" charset="0"/>
                          <a:cs typeface="Arial" pitchFamily="34" charset="0"/>
                        </a:rPr>
                        <a:t>ასახავს</a:t>
                      </a:r>
                      <a:r>
                        <a:rPr kumimoji="0" lang="da-DK" sz="900" b="0" i="0" u="none" strike="noStrike" cap="none" normalizeH="0" baseline="0" dirty="0" smtClean="0">
                          <a:ln>
                            <a:noFill/>
                          </a:ln>
                          <a:solidFill>
                            <a:schemeClr val="accent2"/>
                          </a:solidFill>
                          <a:effectLst/>
                          <a:latin typeface="Calibri" pitchFamily="34"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900" b="0" i="1"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900" b="0" i="1" u="none" strike="noStrike" cap="none" normalizeH="0" baseline="0" dirty="0" smtClean="0">
                          <a:ln>
                            <a:noFill/>
                          </a:ln>
                          <a:solidFill>
                            <a:schemeClr val="tx1"/>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9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900" b="0" i="0" u="none" strike="noStrike" cap="none" normalizeH="0" baseline="0" dirty="0" smtClean="0">
                        <a:ln>
                          <a:noFill/>
                        </a:ln>
                        <a:solidFill>
                          <a:schemeClr val="tx1"/>
                        </a:solidFill>
                        <a:effectLst/>
                        <a:latin typeface="Calibri" pitchFamily="34" charset="0"/>
                        <a:cs typeface="Arial" pitchFamily="34" charset="0"/>
                      </a:endParaRPr>
                    </a:p>
                  </a:txBody>
                  <a:tcPr marL="91443" marR="91443" marT="45701" marB="45701"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cadNusx"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cadNusx"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cadNusx" pitchFamily="2" charset="0"/>
                          <a:cs typeface="Arial" pitchFamily="34" charset="0"/>
                        </a:rPr>
                        <a:t>P</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cadNusx" pitchFamily="2" charset="0"/>
                          <a:cs typeface="Arial" pitchFamily="34" charset="0"/>
                        </a:rPr>
                        <a:t>proeqtis</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farglebSi</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warmodgenili</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masalebis</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erT-erTi</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prioritetia</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gamoavlinos</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da</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xeli</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Seuwyos</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SemoqmedebiTi</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unarebis</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gamovlena</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ganviTareba.s</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moswavleebs</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eZlevaT</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SesaZlebloba</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warmosaxvis</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fantaziis</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Sedegad</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Seqmnan</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suraTebi</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garemoze</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dakvirvebis</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Sedegad</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da</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ist</a:t>
                      </a:r>
                      <a:r>
                        <a:rPr kumimoji="0" lang="en-US" sz="1100" b="0" i="0" u="none" strike="noStrike" cap="none" normalizeH="0" baseline="0" dirty="0" smtClean="0">
                          <a:ln>
                            <a:noFill/>
                          </a:ln>
                          <a:solidFill>
                            <a:schemeClr val="tx1"/>
                          </a:solidFill>
                          <a:effectLst/>
                          <a:latin typeface="AcadNusx" pitchFamily="2" charset="0"/>
                          <a:cs typeface="Arial" pitchFamily="34" charset="0"/>
                        </a:rPr>
                        <a:t>- is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gamoyenebiT</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animaciuri</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filmis</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naxvis</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SemTxvevaSi</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xelovnebis</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nimuSis</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saxiT</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warmoadginos</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megobrebTan</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erTad</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Seqmnili</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proeqti</a:t>
                      </a:r>
                      <a:r>
                        <a:rPr kumimoji="0" lang="en-US" sz="1100" b="0" i="0" u="none" strike="noStrike" cap="none" normalizeH="0" baseline="0" dirty="0" smtClean="0">
                          <a:ln>
                            <a:noFill/>
                          </a:ln>
                          <a:solidFill>
                            <a:schemeClr val="tx1"/>
                          </a:solidFill>
                          <a:effectLst/>
                          <a:latin typeface="AcadNusx" pitchFamily="2" charset="0"/>
                          <a:cs typeface="Arial"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cadNusx" pitchFamily="2" charset="0"/>
                          <a:cs typeface="Arial" pitchFamily="34" charset="0"/>
                        </a:rPr>
                        <a:t>  </a:t>
                      </a:r>
                      <a:endParaRPr kumimoji="0" lang="en-US" sz="1200" b="0" i="0" u="none" strike="noStrike" cap="none" normalizeH="0" baseline="0" dirty="0" smtClean="0">
                        <a:ln>
                          <a:noFill/>
                        </a:ln>
                        <a:solidFill>
                          <a:schemeClr val="tx1"/>
                        </a:solidFill>
                        <a:effectLst/>
                        <a:latin typeface="AcadNusx"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cadNusx" pitchFamily="2"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proeqtis</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msvlelibis</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kumimoji="0" lang="en-US" sz="1100" b="0" i="0" u="none" strike="noStrike" cap="none" normalizeH="0" baseline="0" dirty="0" err="1" smtClean="0">
                          <a:ln>
                            <a:noFill/>
                          </a:ln>
                          <a:solidFill>
                            <a:schemeClr val="tx1"/>
                          </a:solidFill>
                          <a:effectLst/>
                          <a:latin typeface="AcadNusx" pitchFamily="2" charset="0"/>
                          <a:cs typeface="Arial" pitchFamily="34" charset="0"/>
                        </a:rPr>
                        <a:t>dros</a:t>
                      </a:r>
                      <a:r>
                        <a:rPr kumimoji="0" lang="en-US" sz="1100" b="0" i="0" u="none" strike="noStrike" cap="none" normalizeH="0" baseline="0" dirty="0" smtClean="0">
                          <a:ln>
                            <a:noFill/>
                          </a:ln>
                          <a:solidFill>
                            <a:schemeClr val="tx1"/>
                          </a:solidFill>
                          <a:effectLst/>
                          <a:latin typeface="AcadNusx" pitchFamily="2" charset="0"/>
                          <a:cs typeface="Arial" pitchFamily="34" charset="0"/>
                        </a:rPr>
                        <a:t>   </a:t>
                      </a:r>
                      <a:r>
                        <a:rPr lang="en-US" sz="1100" b="0" i="0" kern="1200" baseline="0" dirty="0" smtClean="0">
                          <a:solidFill>
                            <a:schemeClr val="tx1"/>
                          </a:solidFill>
                          <a:latin typeface="+mn-lt"/>
                          <a:ea typeface="+mn-ea"/>
                          <a:cs typeface="Calibri" pitchFamily="34" charset="0"/>
                        </a:rPr>
                        <a:t>E-learning- </a:t>
                      </a:r>
                      <a:r>
                        <a:rPr lang="en-US" sz="1100" b="0" i="0" kern="1200" baseline="0" dirty="0" smtClean="0">
                          <a:solidFill>
                            <a:schemeClr val="tx1"/>
                          </a:solidFill>
                          <a:latin typeface="AcadNusx" pitchFamily="2" charset="0"/>
                          <a:ea typeface="+mn-ea"/>
                          <a:cs typeface="Calibri" pitchFamily="34" charset="0"/>
                        </a:rPr>
                        <a:t> is </a:t>
                      </a:r>
                      <a:r>
                        <a:rPr lang="en-US" sz="1100" b="0" i="0" kern="1200" baseline="0" dirty="0" err="1" smtClean="0">
                          <a:solidFill>
                            <a:schemeClr val="tx1"/>
                          </a:solidFill>
                          <a:latin typeface="AcadNusx" pitchFamily="2" charset="0"/>
                          <a:ea typeface="+mn-ea"/>
                          <a:cs typeface="Calibri" pitchFamily="34" charset="0"/>
                        </a:rPr>
                        <a:t>saSvalebiT</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vugzavni</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sxvadasxva</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TvalsaCinoebas</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gasaferadebles</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aseve</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viyeneb</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davalebas</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ipovon</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gansxvavebebi</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smtClean="0">
                          <a:solidFill>
                            <a:schemeClr val="tx1"/>
                          </a:solidFill>
                          <a:latin typeface="+mj-lt"/>
                          <a:ea typeface="+mn-ea"/>
                          <a:cs typeface="Calibri" pitchFamily="34" charset="0"/>
                        </a:rPr>
                        <a:t>//sizmara.ge/</a:t>
                      </a:r>
                      <a:r>
                        <a:rPr lang="en-US" sz="1100" b="0" i="0" kern="1200" baseline="0" dirty="0" err="1" smtClean="0">
                          <a:solidFill>
                            <a:schemeClr val="tx1"/>
                          </a:solidFill>
                          <a:latin typeface="+mj-lt"/>
                          <a:ea typeface="+mn-ea"/>
                          <a:cs typeface="Calibri" pitchFamily="34" charset="0"/>
                        </a:rPr>
                        <a:t>index.php?option</a:t>
                      </a:r>
                      <a:r>
                        <a:rPr lang="en-US" sz="1100" b="0" i="0" kern="1200" baseline="0" dirty="0" smtClean="0">
                          <a:solidFill>
                            <a:schemeClr val="tx1"/>
                          </a:solidFill>
                          <a:latin typeface="+mj-lt"/>
                          <a:ea typeface="+mn-ea"/>
                          <a:cs typeface="Calibri" pitchFamily="34" charset="0"/>
                        </a:rPr>
                        <a:t>=</a:t>
                      </a:r>
                      <a:r>
                        <a:rPr lang="en-US" sz="1100" b="0" i="0" kern="1200" baseline="0" dirty="0" err="1" smtClean="0">
                          <a:solidFill>
                            <a:schemeClr val="tx1"/>
                          </a:solidFill>
                          <a:latin typeface="+mj-lt"/>
                          <a:ea typeface="+mn-ea"/>
                          <a:cs typeface="Calibri" pitchFamily="34" charset="0"/>
                        </a:rPr>
                        <a:t>com_wrapper&amp;view</a:t>
                      </a:r>
                      <a:r>
                        <a:rPr lang="en-US" sz="1100" b="0" i="0" kern="1200" baseline="0" dirty="0" smtClean="0">
                          <a:solidFill>
                            <a:schemeClr val="tx1"/>
                          </a:solidFill>
                          <a:latin typeface="+mj-lt"/>
                          <a:ea typeface="+mn-ea"/>
                          <a:cs typeface="Calibri" pitchFamily="34" charset="0"/>
                        </a:rPr>
                        <a:t>=</a:t>
                      </a:r>
                      <a:r>
                        <a:rPr lang="en-US" sz="1100" b="0" i="0" kern="1200" baseline="0" dirty="0" err="1" smtClean="0">
                          <a:solidFill>
                            <a:schemeClr val="tx1"/>
                          </a:solidFill>
                          <a:latin typeface="+mj-lt"/>
                          <a:ea typeface="+mn-ea"/>
                          <a:cs typeface="Calibri" pitchFamily="34" charset="0"/>
                        </a:rPr>
                        <a:t>wrapper&amp;Itemid</a:t>
                      </a:r>
                      <a:r>
                        <a:rPr lang="en-US" sz="1100" b="0" i="0" kern="1200" baseline="0" dirty="0" smtClean="0">
                          <a:solidFill>
                            <a:schemeClr val="tx1"/>
                          </a:solidFill>
                          <a:latin typeface="+mj-lt"/>
                          <a:ea typeface="+mn-ea"/>
                          <a:cs typeface="Calibri" pitchFamily="34" charset="0"/>
                        </a:rPr>
                        <a:t>=28</a:t>
                      </a:r>
                    </a:p>
                    <a:p>
                      <a:pPr marL="0" marR="0" lvl="0" indent="0" algn="l" defTabSz="914400" rtl="0" eaLnBrk="1" fontAlgn="base" latinLnBrk="0" hangingPunct="1">
                        <a:lnSpc>
                          <a:spcPct val="100000"/>
                        </a:lnSpc>
                        <a:spcBef>
                          <a:spcPct val="0"/>
                        </a:spcBef>
                        <a:spcAft>
                          <a:spcPct val="0"/>
                        </a:spcAft>
                        <a:buClrTx/>
                        <a:buSzTx/>
                        <a:buFontTx/>
                        <a:buNone/>
                        <a:tabLst/>
                      </a:pPr>
                      <a:endParaRPr lang="en-US" sz="1100" b="0" i="0" kern="1200" baseline="0" dirty="0" smtClean="0">
                        <a:solidFill>
                          <a:schemeClr val="tx1"/>
                        </a:solidFill>
                        <a:latin typeface="+mj-lt"/>
                        <a:ea typeface="+mn-ea"/>
                        <a:cs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100" b="0" i="0" kern="1200" baseline="0" dirty="0" err="1" smtClean="0">
                          <a:solidFill>
                            <a:schemeClr val="tx1"/>
                          </a:solidFill>
                          <a:latin typeface="AcadNusx" pitchFamily="2" charset="0"/>
                          <a:ea typeface="+mn-ea"/>
                          <a:cs typeface="Calibri" pitchFamily="34" charset="0"/>
                        </a:rPr>
                        <a:t>Amoswavleebi</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nel-nela</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erTvebian</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proeqtSi</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saxlSic</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ufrosebis</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daxmarebiT</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iyeneben</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interneTs</a:t>
                      </a:r>
                      <a:r>
                        <a:rPr lang="en-US" sz="1100" b="0" i="0" kern="1200" baseline="0" dirty="0" smtClean="0">
                          <a:solidFill>
                            <a:schemeClr val="tx1"/>
                          </a:solidFill>
                          <a:latin typeface="AcadNusx" pitchFamily="2" charset="0"/>
                          <a:ea typeface="+mn-ea"/>
                          <a:cs typeface="Calibri" pitchFamily="34" charset="0"/>
                        </a:rPr>
                        <a:t> </a:t>
                      </a:r>
                      <a:r>
                        <a:rPr lang="ka-GE" sz="1100" b="0" i="0" kern="1200" baseline="0" dirty="0" smtClean="0">
                          <a:solidFill>
                            <a:schemeClr val="tx1"/>
                          </a:solidFill>
                          <a:latin typeface="+mn-lt"/>
                          <a:ea typeface="+mn-ea"/>
                          <a:cs typeface="+mn-cs"/>
                        </a:rPr>
                        <a:t>(</a:t>
                      </a:r>
                      <a:r>
                        <a:rPr lang="en-US" sz="1100" b="0" i="0" kern="1200" baseline="0" dirty="0" smtClean="0">
                          <a:solidFill>
                            <a:schemeClr val="tx1"/>
                          </a:solidFill>
                          <a:latin typeface="+mn-lt"/>
                          <a:ea typeface="+mn-ea"/>
                          <a:cs typeface="+mn-cs"/>
                        </a:rPr>
                        <a:t>Google.com)</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sadainac</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tvirTaven</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suraTebs</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daTunaze</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da</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baWiaze</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aseve</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arCeven</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saxlis</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proeqts</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rom</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daTunam</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komforTulad</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igrZnos</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Tavi.M</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moswavleebTan</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erTad</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SevimuSaveb</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jgufSi</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muSaobis</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wesebs</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mosamzadebel</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periodSi</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kargad</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vakvirdebi</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TiToeuli</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moswavlis</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SesaZleblobebs</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da</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amis</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mixedviT</a:t>
                      </a:r>
                      <a:endParaRPr lang="en-US" sz="1100" b="0" i="0" kern="1200" baseline="0" dirty="0" smtClean="0">
                        <a:solidFill>
                          <a:schemeClr val="tx1"/>
                        </a:solidFill>
                        <a:latin typeface="AcadNusx" pitchFamily="2" charset="0"/>
                        <a:ea typeface="+mn-ea"/>
                        <a:cs typeface="Calibri" pitchFamily="34"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r>
                        <a:rPr lang="en-US" sz="1100" b="0" i="0" kern="1200" baseline="0" dirty="0" err="1" smtClean="0">
                          <a:solidFill>
                            <a:schemeClr val="tx1"/>
                          </a:solidFill>
                          <a:latin typeface="AcadNusx" pitchFamily="2" charset="0"/>
                          <a:ea typeface="+mn-ea"/>
                          <a:cs typeface="Calibri" pitchFamily="34" charset="0"/>
                        </a:rPr>
                        <a:t>vyof</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moswavleebs</a:t>
                      </a:r>
                      <a:r>
                        <a:rPr lang="en-US" sz="1100" b="0" i="0" kern="1200" baseline="0" dirty="0" smtClean="0">
                          <a:solidFill>
                            <a:schemeClr val="tx1"/>
                          </a:solidFill>
                          <a:latin typeface="AcadNusx" pitchFamily="2" charset="0"/>
                          <a:ea typeface="+mn-ea"/>
                          <a:cs typeface="Calibri" pitchFamily="34" charset="0"/>
                        </a:rPr>
                        <a:t> </a:t>
                      </a:r>
                      <a:r>
                        <a:rPr lang="en-US" sz="1100" b="0" i="0" kern="1200" baseline="0" dirty="0" err="1" smtClean="0">
                          <a:solidFill>
                            <a:schemeClr val="tx1"/>
                          </a:solidFill>
                          <a:latin typeface="AcadNusx" pitchFamily="2" charset="0"/>
                          <a:ea typeface="+mn-ea"/>
                          <a:cs typeface="Calibri" pitchFamily="34" charset="0"/>
                        </a:rPr>
                        <a:t>jgufebad</a:t>
                      </a:r>
                      <a:r>
                        <a:rPr lang="en-US" sz="1100" b="0" i="0" kern="1200" baseline="0" dirty="0" smtClean="0">
                          <a:solidFill>
                            <a:schemeClr val="tx1"/>
                          </a:solidFill>
                          <a:latin typeface="AcadNusx" pitchFamily="2" charset="0"/>
                          <a:ea typeface="+mn-ea"/>
                          <a:cs typeface="Calibri" pitchFamily="34" charset="0"/>
                        </a:rPr>
                        <a:t>.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400" b="0" i="0" u="none" strike="noStrike" cap="none" normalizeH="0" baseline="0" dirty="0" smtClean="0">
                        <a:ln>
                          <a:noFill/>
                        </a:ln>
                        <a:solidFill>
                          <a:schemeClr val="tx1"/>
                        </a:solidFill>
                        <a:effectLst/>
                        <a:latin typeface="AcadNusx" pitchFamily="2" charset="0"/>
                      </a:endParaRPr>
                    </a:p>
                    <a:p>
                      <a:r>
                        <a:rPr lang="en-US" sz="1200" u="sng" kern="1200" dirty="0" smtClean="0">
                          <a:solidFill>
                            <a:schemeClr val="tx1"/>
                          </a:solidFill>
                          <a:latin typeface="+mn-lt"/>
                          <a:ea typeface="+mn-ea"/>
                          <a:cs typeface="+mn-cs"/>
                          <a:hlinkClick r:id="rId2"/>
                        </a:rPr>
                        <a:t>http://www.youtube.com/watch?v=SdpQN_fz97o&amp;feature=youtu.be</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http://www.youtube.com/watch?v=SXV7ZeSvqKU&amp;feature=youtu.be</a:t>
                      </a:r>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4"/>
                        </a:rPr>
                        <a:t>http://www.youtube.com/watch?v=efSRFmIYmys</a:t>
                      </a:r>
                      <a:endParaRPr kumimoji="0" lang="en-US" sz="1600" b="0" i="0" u="none" strike="noStrike" kern="1200" cap="none" normalizeH="0" baseline="0" dirty="0" smtClean="0">
                        <a:ln>
                          <a:noFill/>
                        </a:ln>
                        <a:solidFill>
                          <a:schemeClr val="tx1"/>
                        </a:solidFill>
                        <a:effectLst/>
                        <a:latin typeface="AcadNusx" pitchFamily="2" charset="0"/>
                        <a:ea typeface="+mn-ea"/>
                        <a:cs typeface="+mn-cs"/>
                      </a:endParaRPr>
                    </a:p>
                    <a:p>
                      <a:r>
                        <a:rPr lang="en-US" sz="1200" u="sng" kern="1200" dirty="0" smtClean="0">
                          <a:solidFill>
                            <a:schemeClr val="tx1"/>
                          </a:solidFill>
                          <a:latin typeface="+mn-lt"/>
                          <a:ea typeface="+mn-ea"/>
                          <a:cs typeface="+mn-cs"/>
                          <a:hlinkClick r:id="rId5"/>
                        </a:rPr>
                        <a:t>http://www.youtube.com/watch?v=JmxwIFM-Kfo</a:t>
                      </a:r>
                      <a:r>
                        <a:rPr lang="en-US" sz="1200" kern="1200" dirty="0" smtClean="0">
                          <a:solidFill>
                            <a:schemeClr val="tx1"/>
                          </a:solidFill>
                          <a:latin typeface="+mn-lt"/>
                          <a:ea typeface="+mn-ea"/>
                          <a:cs typeface="+mn-cs"/>
                        </a:rPr>
                        <a:t> </a:t>
                      </a:r>
                    </a:p>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defRPr/>
                      </a:pPr>
                      <a:r>
                        <a:rPr lang="en-US" sz="1200" kern="1200" dirty="0" smtClean="0">
                          <a:solidFill>
                            <a:schemeClr val="tx1"/>
                          </a:solidFill>
                          <a:latin typeface="+mn-lt"/>
                          <a:ea typeface="+mn-ea"/>
                          <a:cs typeface="+mn-cs"/>
                          <a:hlinkClick r:id="rId6"/>
                        </a:rPr>
                        <a:t>http://www.youtube.com/watch?v=KRwjjyXQaRQ</a:t>
                      </a:r>
                      <a:endParaRPr lang="en-US" sz="1200" kern="1200" dirty="0" smtClean="0">
                        <a:solidFill>
                          <a:schemeClr val="tx1"/>
                        </a:solidFill>
                        <a:latin typeface="+mn-lt"/>
                        <a:ea typeface="+mn-ea"/>
                        <a:cs typeface="+mn-cs"/>
                      </a:endParaRPr>
                    </a:p>
                  </a:txBody>
                  <a:tcPr marL="91443" marR="91443" marT="45701" marB="45701"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r>
            </a:tbl>
          </a:graphicData>
        </a:graphic>
      </p:graphicFrame>
      <p:pic>
        <p:nvPicPr>
          <p:cNvPr id="3" name="Picture 2" descr="DSC05281.JPG"/>
          <p:cNvPicPr>
            <a:picLocks noChangeAspect="1"/>
          </p:cNvPicPr>
          <p:nvPr/>
        </p:nvPicPr>
        <p:blipFill>
          <a:blip r:embed="rId7" cstate="print"/>
          <a:stretch>
            <a:fillRect/>
          </a:stretch>
        </p:blipFill>
        <p:spPr>
          <a:xfrm>
            <a:off x="6858000" y="3429000"/>
            <a:ext cx="1143000" cy="15240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90" name="Group 10"/>
          <p:cNvGraphicFramePr>
            <a:graphicFrameLocks noGrp="1"/>
          </p:cNvGraphicFramePr>
          <p:nvPr/>
        </p:nvGraphicFramePr>
        <p:xfrm>
          <a:off x="250825" y="146050"/>
          <a:ext cx="7921625" cy="5421313"/>
        </p:xfrm>
        <a:graphic>
          <a:graphicData uri="http://schemas.openxmlformats.org/drawingml/2006/table">
            <a:tbl>
              <a:tblPr/>
              <a:tblGrid>
                <a:gridCol w="1944688"/>
                <a:gridCol w="5976937"/>
              </a:tblGrid>
              <a:tr h="542131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900" b="0" i="1"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900" b="1" i="0" u="none" strike="noStrike" cap="none" normalizeH="0" baseline="0" dirty="0" smtClean="0">
                          <a:ln>
                            <a:noFill/>
                          </a:ln>
                          <a:solidFill>
                            <a:schemeClr val="tx1"/>
                          </a:solidFill>
                          <a:effectLst/>
                          <a:latin typeface="Calibri" pitchFamily="34" charset="0"/>
                          <a:cs typeface="Arial" charset="0"/>
                        </a:rPr>
                        <a:t>ცოდნის </a:t>
                      </a:r>
                      <a:r>
                        <a:rPr kumimoji="0" lang="ka-GE" sz="900" b="1" i="0" u="none" strike="noStrike" cap="none" normalizeH="0" baseline="0" dirty="0" smtClean="0">
                          <a:ln>
                            <a:noFill/>
                          </a:ln>
                          <a:solidFill>
                            <a:schemeClr val="tx1"/>
                          </a:solidFill>
                          <a:effectLst/>
                          <a:latin typeface="Sylfaen" pitchFamily="18" charset="0"/>
                          <a:cs typeface="Arial" charset="0"/>
                        </a:rPr>
                        <a:t>კონსტრუირება </a:t>
                      </a:r>
                      <a:r>
                        <a:rPr kumimoji="0" lang="da-DK" sz="900" b="1" i="0" u="none" strike="noStrike" cap="none" normalizeH="0" baseline="0" dirty="0" smtClean="0">
                          <a:ln>
                            <a:noFill/>
                          </a:ln>
                          <a:solidFill>
                            <a:schemeClr val="tx1"/>
                          </a:solidFill>
                          <a:effectLst/>
                          <a:latin typeface="Calibri" pitchFamily="34" charset="0"/>
                          <a:cs typeface="Arial" charset="0"/>
                        </a:rPr>
                        <a:t>და კრიტიკული აზროვნება</a:t>
                      </a:r>
                      <a:endParaRPr kumimoji="0" lang="ka-GE" sz="900" b="1" i="0" u="none" strike="noStrike" cap="none" normalizeH="0" baseline="0" dirty="0" smtClean="0">
                        <a:ln>
                          <a:noFill/>
                        </a:ln>
                        <a:solidFill>
                          <a:schemeClr val="tx1"/>
                        </a:solidFill>
                        <a:effectLst/>
                        <a:latin typeface="Sylfaen" pitchFamily="18"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900" b="0"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a-GE" sz="900" b="0" i="0" u="none" strike="noStrike" cap="none" normalizeH="0" baseline="0" dirty="0" smtClean="0">
                          <a:ln>
                            <a:noFill/>
                          </a:ln>
                          <a:solidFill>
                            <a:schemeClr val="tx1"/>
                          </a:solidFill>
                          <a:effectLst/>
                          <a:latin typeface="Sylfaen" pitchFamily="18" charset="0"/>
                          <a:cs typeface="Arial" charset="0"/>
                        </a:rPr>
                        <a:t>გთხოვთ, აჩვენოთ </a:t>
                      </a:r>
                      <a:r>
                        <a:rPr kumimoji="0" lang="en-US" sz="900" b="0" i="0" u="none" strike="noStrike" cap="none" normalizeH="0" baseline="0" dirty="0" err="1" smtClean="0">
                          <a:ln>
                            <a:noFill/>
                          </a:ln>
                          <a:solidFill>
                            <a:schemeClr val="tx1"/>
                          </a:solidFill>
                          <a:effectLst/>
                          <a:latin typeface="Calibri" pitchFamily="34" charset="0"/>
                          <a:cs typeface="Arial" charset="0"/>
                        </a:rPr>
                        <a:t>მაგალითები</a:t>
                      </a:r>
                      <a:r>
                        <a:rPr kumimoji="0" lang="en-US" sz="900" b="0" i="0" u="none" strike="noStrike" cap="none" normalizeH="0" baseline="0" dirty="0" smtClean="0">
                          <a:ln>
                            <a:noFill/>
                          </a:ln>
                          <a:solidFill>
                            <a:schemeClr val="tx1"/>
                          </a:solidFill>
                          <a:effectLst/>
                          <a:latin typeface="Calibri" pitchFamily="34" charset="0"/>
                          <a:cs typeface="Arial" charset="0"/>
                        </a:rPr>
                        <a:t> </a:t>
                      </a:r>
                      <a:r>
                        <a:rPr kumimoji="0" lang="en-US" sz="900" b="0" i="0" u="none" strike="noStrike" cap="none" normalizeH="0" baseline="0" dirty="0" err="1" smtClean="0">
                          <a:ln>
                            <a:noFill/>
                          </a:ln>
                          <a:solidFill>
                            <a:schemeClr val="tx1"/>
                          </a:solidFill>
                          <a:effectLst/>
                          <a:latin typeface="Calibri" pitchFamily="34" charset="0"/>
                          <a:cs typeface="Arial" charset="0"/>
                        </a:rPr>
                        <a:t>იმისა</a:t>
                      </a:r>
                      <a:r>
                        <a:rPr kumimoji="0" lang="en-US" sz="900" b="0" i="0" u="none" strike="noStrike" cap="none" normalizeH="0" baseline="0" dirty="0" smtClean="0">
                          <a:ln>
                            <a:noFill/>
                          </a:ln>
                          <a:solidFill>
                            <a:schemeClr val="tx1"/>
                          </a:solidFill>
                          <a:effectLst/>
                          <a:latin typeface="Calibri" pitchFamily="34" charset="0"/>
                          <a:cs typeface="Arial" charset="0"/>
                        </a:rPr>
                        <a:t>, </a:t>
                      </a:r>
                      <a:r>
                        <a:rPr kumimoji="0" lang="ka-GE" sz="900" b="0" i="0" u="none" strike="noStrike" cap="none" normalizeH="0" baseline="0" dirty="0" smtClean="0">
                          <a:ln>
                            <a:noFill/>
                          </a:ln>
                          <a:solidFill>
                            <a:schemeClr val="tx1"/>
                          </a:solidFill>
                          <a:effectLst/>
                          <a:latin typeface="Sylfaen" pitchFamily="18" charset="0"/>
                          <a:cs typeface="Arial" charset="0"/>
                        </a:rPr>
                        <a:t>თუ  როგორ მოითხოვს სასწავლო აქტივობა მოსწავლეებისგან, რომ ისინი გასცდნენ  შესწავლილ მასალას და ინტეპრეტირების, ანალიზის, სინთეზისა და შეფასების გზით შექმნან ცოდნა. </a:t>
                      </a:r>
                      <a:endParaRPr kumimoji="0" lang="da-DK" sz="900" b="0"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900" b="0"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a-GE" sz="900" b="1" i="0" u="none" strike="noStrike" cap="none" normalizeH="0" baseline="0" dirty="0" smtClean="0">
                          <a:ln>
                            <a:noFill/>
                          </a:ln>
                          <a:solidFill>
                            <a:schemeClr val="tx1"/>
                          </a:solidFill>
                          <a:effectLst/>
                          <a:latin typeface="Sylfaen" pitchFamily="18" charset="0"/>
                          <a:cs typeface="Arial" charset="0"/>
                        </a:rPr>
                        <a:t>სწავლის პროცესის გაფართოება საკლასო ოთახს მიღმა</a:t>
                      </a:r>
                      <a:endParaRPr kumimoji="0" lang="da-DK" sz="900" b="1"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900" b="0"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a-GE" sz="900" b="0" i="0" u="none" strike="noStrike" cap="none" normalizeH="0" baseline="0" dirty="0" smtClean="0">
                          <a:ln>
                            <a:noFill/>
                          </a:ln>
                          <a:solidFill>
                            <a:schemeClr val="tx1"/>
                          </a:solidFill>
                          <a:effectLst/>
                          <a:latin typeface="Sylfaen" pitchFamily="18" charset="0"/>
                          <a:cs typeface="Arial" charset="0"/>
                        </a:rPr>
                        <a:t>გთხოვთ, აჩვენოთ მაგალითები, </a:t>
                      </a:r>
                      <a:r>
                        <a:rPr kumimoji="0" lang="da-DK" sz="900" b="0" i="0" u="none" strike="noStrike" cap="none" normalizeH="0" baseline="0" dirty="0" smtClean="0">
                          <a:ln>
                            <a:noFill/>
                          </a:ln>
                          <a:solidFill>
                            <a:schemeClr val="tx1"/>
                          </a:solidFill>
                          <a:effectLst/>
                          <a:latin typeface="Calibri" pitchFamily="34" charset="0"/>
                          <a:cs typeface="Arial" charset="0"/>
                        </a:rPr>
                        <a:t>თუ სასწავლო გამოცდილება არ არის </a:t>
                      </a:r>
                      <a:r>
                        <a:rPr kumimoji="0" lang="ka-GE" sz="900" b="0" i="0" u="none" strike="noStrike" cap="none" normalizeH="0" baseline="0" dirty="0" smtClean="0">
                          <a:ln>
                            <a:noFill/>
                          </a:ln>
                          <a:solidFill>
                            <a:schemeClr val="tx1"/>
                          </a:solidFill>
                          <a:effectLst/>
                          <a:latin typeface="Sylfaen" pitchFamily="18" charset="0"/>
                          <a:cs typeface="Arial" charset="0"/>
                        </a:rPr>
                        <a:t>შემოსაზღვრული </a:t>
                      </a:r>
                      <a:r>
                        <a:rPr kumimoji="0" lang="da-DK" sz="900" b="0" i="0" u="none" strike="noStrike" cap="none" normalizeH="0" baseline="0" dirty="0" smtClean="0">
                          <a:ln>
                            <a:noFill/>
                          </a:ln>
                          <a:solidFill>
                            <a:schemeClr val="tx1"/>
                          </a:solidFill>
                          <a:effectLst/>
                          <a:latin typeface="Calibri" pitchFamily="34" charset="0"/>
                          <a:cs typeface="Arial" charset="0"/>
                        </a:rPr>
                        <a:t>საკლასო ოთახის კედლებით, </a:t>
                      </a:r>
                      <a:r>
                        <a:rPr kumimoji="0" lang="ka-GE" sz="900" b="0" i="0" u="none" strike="noStrike" cap="none" normalizeH="0" baseline="0" dirty="0" smtClean="0">
                          <a:ln>
                            <a:noFill/>
                          </a:ln>
                          <a:solidFill>
                            <a:schemeClr val="tx1"/>
                          </a:solidFill>
                          <a:effectLst/>
                          <a:latin typeface="Sylfaen" pitchFamily="18" charset="0"/>
                          <a:cs typeface="Arial" charset="0"/>
                        </a:rPr>
                        <a:t> გაკვეთილის </a:t>
                      </a:r>
                      <a:r>
                        <a:rPr kumimoji="0" lang="da-DK" sz="900" b="0" i="0" u="none" strike="noStrike" cap="none" normalizeH="0" baseline="0" dirty="0" smtClean="0">
                          <a:ln>
                            <a:noFill/>
                          </a:ln>
                          <a:solidFill>
                            <a:schemeClr val="tx1"/>
                          </a:solidFill>
                          <a:effectLst/>
                          <a:latin typeface="Calibri" pitchFamily="34" charset="0"/>
                          <a:cs typeface="Arial" charset="0"/>
                        </a:rPr>
                        <a:t>დროითი ჩარჩო</a:t>
                      </a:r>
                      <a:r>
                        <a:rPr kumimoji="0" lang="ka-GE" sz="900" b="0" i="0" u="none" strike="noStrike" cap="none" normalizeH="0" baseline="0" dirty="0" smtClean="0">
                          <a:ln>
                            <a:noFill/>
                          </a:ln>
                          <a:solidFill>
                            <a:schemeClr val="tx1"/>
                          </a:solidFill>
                          <a:effectLst/>
                          <a:latin typeface="Sylfaen" pitchFamily="18" charset="0"/>
                          <a:cs typeface="Arial" charset="0"/>
                        </a:rPr>
                        <a:t>ები</a:t>
                      </a:r>
                      <a:r>
                        <a:rPr kumimoji="0" lang="da-DK" sz="900" b="0" i="0" u="none" strike="noStrike" cap="none" normalizeH="0" baseline="0" dirty="0" smtClean="0">
                          <a:ln>
                            <a:noFill/>
                          </a:ln>
                          <a:solidFill>
                            <a:schemeClr val="tx1"/>
                          </a:solidFill>
                          <a:effectLst/>
                          <a:latin typeface="Calibri" pitchFamily="34" charset="0"/>
                          <a:cs typeface="Arial" charset="0"/>
                        </a:rPr>
                        <a:t>თ,</a:t>
                      </a:r>
                      <a:r>
                        <a:rPr kumimoji="0" lang="ka-GE" sz="900" b="0" i="0" u="none" strike="noStrike" cap="none" normalizeH="0" baseline="0" dirty="0" smtClean="0">
                          <a:ln>
                            <a:noFill/>
                          </a:ln>
                          <a:solidFill>
                            <a:schemeClr val="tx1"/>
                          </a:solidFill>
                          <a:effectLst/>
                          <a:latin typeface="Sylfaen" pitchFamily="18" charset="0"/>
                          <a:cs typeface="Arial" charset="0"/>
                        </a:rPr>
                        <a:t> თემატური</a:t>
                      </a:r>
                      <a:r>
                        <a:rPr kumimoji="0" lang="da-DK" sz="900" b="0" i="0" u="none" strike="noStrike" cap="none" normalizeH="0" baseline="0" dirty="0" smtClean="0">
                          <a:ln>
                            <a:noFill/>
                          </a:ln>
                          <a:solidFill>
                            <a:schemeClr val="tx1"/>
                          </a:solidFill>
                          <a:effectLst/>
                          <a:latin typeface="Calibri" pitchFamily="34" charset="0"/>
                          <a:cs typeface="Arial" charset="0"/>
                        </a:rPr>
                        <a:t> პარამეტრებით</a:t>
                      </a:r>
                      <a:r>
                        <a:rPr kumimoji="0" lang="ka-GE" sz="900" b="0" i="0" u="none" strike="noStrike" cap="none" normalizeH="0" baseline="0" dirty="0" smtClean="0">
                          <a:ln>
                            <a:noFill/>
                          </a:ln>
                          <a:solidFill>
                            <a:schemeClr val="tx1"/>
                          </a:solidFill>
                          <a:effectLst/>
                          <a:latin typeface="Sylfaen" pitchFamily="18" charset="0"/>
                          <a:cs typeface="Arial" charset="0"/>
                        </a:rPr>
                        <a:t>.</a:t>
                      </a:r>
                      <a:endParaRPr kumimoji="0" lang="da-DK" sz="900" b="0"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900" b="0"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a-GE" sz="900" b="0" i="0" u="none" strike="noStrike" cap="none" normalizeH="0" baseline="0" dirty="0" smtClean="0">
                          <a:ln>
                            <a:noFill/>
                          </a:ln>
                          <a:solidFill>
                            <a:schemeClr val="tx1"/>
                          </a:solidFill>
                          <a:effectLst/>
                          <a:latin typeface="Sylfaen" pitchFamily="18" charset="0"/>
                          <a:cs typeface="Arial" charset="0"/>
                        </a:rPr>
                        <a:t>გთხოვთ, აჩვენოთ მაგალითები, </a:t>
                      </a:r>
                      <a:r>
                        <a:rPr kumimoji="0" lang="da-DK" sz="900" b="0" i="0" u="none" strike="noStrike" cap="none" normalizeH="0" baseline="0" dirty="0" smtClean="0">
                          <a:ln>
                            <a:noFill/>
                          </a:ln>
                          <a:solidFill>
                            <a:schemeClr val="tx1"/>
                          </a:solidFill>
                          <a:effectLst/>
                          <a:latin typeface="Calibri" pitchFamily="34" charset="0"/>
                          <a:cs typeface="Arial" charset="0"/>
                        </a:rPr>
                        <a:t>თუ პროექტი </a:t>
                      </a:r>
                      <a:r>
                        <a:rPr kumimoji="0" lang="ka-GE" sz="900" b="0" i="0" u="none" strike="noStrike" cap="none" normalizeH="0" baseline="0" dirty="0" smtClean="0">
                          <a:ln>
                            <a:noFill/>
                          </a:ln>
                          <a:solidFill>
                            <a:schemeClr val="tx1"/>
                          </a:solidFill>
                          <a:effectLst/>
                          <a:latin typeface="Sylfaen" pitchFamily="18" charset="0"/>
                          <a:cs typeface="Arial" charset="0"/>
                        </a:rPr>
                        <a:t>ეხება </a:t>
                      </a:r>
                      <a:r>
                        <a:rPr kumimoji="0" lang="da-DK" sz="900" b="0" i="0" u="none" strike="noStrike" cap="none" normalizeH="0" baseline="0" dirty="0" smtClean="0">
                          <a:ln>
                            <a:noFill/>
                          </a:ln>
                          <a:solidFill>
                            <a:schemeClr val="tx1"/>
                          </a:solidFill>
                          <a:effectLst/>
                          <a:latin typeface="Calibri" pitchFamily="34" charset="0"/>
                          <a:cs typeface="Arial" charset="0"/>
                        </a:rPr>
                        <a:t>რეალურ</a:t>
                      </a:r>
                      <a:r>
                        <a:rPr kumimoji="0" lang="ka-GE" sz="900" b="0" i="0" u="none" strike="noStrike" cap="none" normalizeH="0" baseline="0" dirty="0" smtClean="0">
                          <a:ln>
                            <a:noFill/>
                          </a:ln>
                          <a:solidFill>
                            <a:schemeClr val="tx1"/>
                          </a:solidFill>
                          <a:effectLst/>
                          <a:latin typeface="Sylfaen" pitchFamily="18" charset="0"/>
                          <a:cs typeface="Arial" charset="0"/>
                        </a:rPr>
                        <a:t>ი სამყაროს</a:t>
                      </a:r>
                      <a:r>
                        <a:rPr kumimoji="0" lang="da-DK" sz="900" b="0" i="0" u="none" strike="noStrike" cap="none" normalizeH="0" baseline="0" dirty="0" smtClean="0">
                          <a:ln>
                            <a:noFill/>
                          </a:ln>
                          <a:solidFill>
                            <a:schemeClr val="tx1"/>
                          </a:solidFill>
                          <a:effectLst/>
                          <a:latin typeface="Calibri" pitchFamily="34" charset="0"/>
                          <a:cs typeface="Arial" charset="0"/>
                        </a:rPr>
                        <a:t> პრობლემებს (მაგ</a:t>
                      </a:r>
                      <a:r>
                        <a:rPr kumimoji="0" lang="ka-GE" sz="900" b="0" i="0" u="none" strike="noStrike" cap="none" normalizeH="0" baseline="0" dirty="0" smtClean="0">
                          <a:ln>
                            <a:noFill/>
                          </a:ln>
                          <a:solidFill>
                            <a:schemeClr val="tx1"/>
                          </a:solidFill>
                          <a:effectLst/>
                          <a:latin typeface="Sylfaen" pitchFamily="18" charset="0"/>
                          <a:cs typeface="Arial" charset="0"/>
                        </a:rPr>
                        <a:t>ალითად, საკლასო ოთახს მიღმა რეალურ </a:t>
                      </a:r>
                      <a:r>
                        <a:rPr kumimoji="0" lang="da-DK" sz="900" b="0" i="0" u="none" strike="noStrike" cap="none" normalizeH="0" baseline="0" dirty="0" smtClean="0">
                          <a:ln>
                            <a:noFill/>
                          </a:ln>
                          <a:solidFill>
                            <a:schemeClr val="tx1"/>
                          </a:solidFill>
                          <a:effectLst/>
                          <a:latin typeface="Calibri" pitchFamily="34" charset="0"/>
                          <a:cs typeface="Arial" charset="0"/>
                        </a:rPr>
                        <a:t>სიტუაცი</a:t>
                      </a:r>
                      <a:r>
                        <a:rPr kumimoji="0" lang="ka-GE" sz="900" b="0" i="0" u="none" strike="noStrike" cap="none" normalizeH="0" baseline="0" dirty="0" smtClean="0">
                          <a:ln>
                            <a:noFill/>
                          </a:ln>
                          <a:solidFill>
                            <a:schemeClr val="tx1"/>
                          </a:solidFill>
                          <a:effectLst/>
                          <a:latin typeface="Sylfaen" pitchFamily="18" charset="0"/>
                          <a:cs typeface="Arial" charset="0"/>
                        </a:rPr>
                        <a:t>ებსა </a:t>
                      </a:r>
                      <a:r>
                        <a:rPr kumimoji="0" lang="da-DK" sz="900" b="0" i="0" u="none" strike="noStrike" cap="none" normalizeH="0" baseline="0" dirty="0" smtClean="0">
                          <a:ln>
                            <a:noFill/>
                          </a:ln>
                          <a:solidFill>
                            <a:schemeClr val="tx1"/>
                          </a:solidFill>
                          <a:effectLst/>
                          <a:latin typeface="Calibri" pitchFamily="34" charset="0"/>
                          <a:cs typeface="Arial" charset="0"/>
                        </a:rPr>
                        <a:t>და მონაცემებ</a:t>
                      </a:r>
                      <a:r>
                        <a:rPr kumimoji="0" lang="ka-GE" sz="900" b="0" i="0" u="none" strike="noStrike" cap="none" normalizeH="0" baseline="0" dirty="0" smtClean="0">
                          <a:ln>
                            <a:noFill/>
                          </a:ln>
                          <a:solidFill>
                            <a:schemeClr val="tx1"/>
                          </a:solidFill>
                          <a:effectLst/>
                          <a:latin typeface="Sylfaen" pitchFamily="18" charset="0"/>
                          <a:cs typeface="Arial" charset="0"/>
                        </a:rPr>
                        <a:t>ს</a:t>
                      </a:r>
                      <a:r>
                        <a:rPr kumimoji="0" lang="da-DK" sz="900" b="0" i="0" u="none" strike="noStrike" cap="none" normalizeH="0" baseline="0" dirty="0" smtClean="0">
                          <a:ln>
                            <a:noFill/>
                          </a:ln>
                          <a:solidFill>
                            <a:schemeClr val="tx1"/>
                          </a:solidFill>
                          <a:effectLst/>
                          <a:latin typeface="Calibri" pitchFamily="34" charset="0"/>
                          <a:cs typeface="Arial" charset="0"/>
                        </a:rPr>
                        <a:t>) და მნიშვნელოვანი გავლენა აქვს ლოკალურ</a:t>
                      </a:r>
                      <a:r>
                        <a:rPr kumimoji="0" lang="ka-GE" sz="900" b="0" i="0" u="none" strike="noStrike" cap="none" normalizeH="0" baseline="0" dirty="0" smtClean="0">
                          <a:ln>
                            <a:noFill/>
                          </a:ln>
                          <a:solidFill>
                            <a:schemeClr val="tx1"/>
                          </a:solidFill>
                          <a:effectLst/>
                          <a:latin typeface="Sylfaen" pitchFamily="18" charset="0"/>
                          <a:cs typeface="Arial" charset="0"/>
                        </a:rPr>
                        <a:t> </a:t>
                      </a:r>
                      <a:r>
                        <a:rPr kumimoji="0" lang="da-DK" sz="900" b="0" i="0" u="none" strike="noStrike" cap="none" normalizeH="0" baseline="0" dirty="0" smtClean="0">
                          <a:ln>
                            <a:noFill/>
                          </a:ln>
                          <a:solidFill>
                            <a:schemeClr val="tx1"/>
                          </a:solidFill>
                          <a:effectLst/>
                          <a:latin typeface="Calibri" pitchFamily="34" charset="0"/>
                          <a:cs typeface="Arial" charset="0"/>
                        </a:rPr>
                        <a:t>ან გლობალურ საზოგადოებებზე</a:t>
                      </a:r>
                      <a:r>
                        <a:rPr kumimoji="0" lang="ka-GE" sz="900" b="0" i="0" u="none" strike="noStrike" cap="none" normalizeH="0" baseline="0" dirty="0" smtClean="0">
                          <a:ln>
                            <a:noFill/>
                          </a:ln>
                          <a:solidFill>
                            <a:schemeClr val="tx1"/>
                          </a:solidFill>
                          <a:effectLst/>
                          <a:latin typeface="Sylfaen" pitchFamily="18" charset="0"/>
                          <a:cs typeface="Arial" charset="0"/>
                        </a:rPr>
                        <a:t>. </a:t>
                      </a:r>
                      <a:endParaRPr kumimoji="0" lang="en-US" sz="900" b="0"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000" b="0" i="1" u="none" strike="noStrike" cap="none" normalizeH="0" baseline="0" dirty="0" smtClean="0">
                        <a:ln>
                          <a:noFill/>
                        </a:ln>
                        <a:solidFill>
                          <a:schemeClr val="tx1"/>
                        </a:solidFill>
                        <a:effectLst/>
                        <a:latin typeface="Calibri" pitchFamily="34" charset="0"/>
                        <a:cs typeface="Arial" charset="0"/>
                      </a:endParaRPr>
                    </a:p>
                  </a:txBody>
                  <a:tcPr marL="91443" marR="91443"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smtClean="0">
                        <a:ln>
                          <a:noFill/>
                        </a:ln>
                        <a:solidFill>
                          <a:schemeClr val="tx1"/>
                        </a:solidFill>
                        <a:effectLst/>
                        <a:latin typeface="Calibri" pitchFamily="34"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cadNusx" pitchFamily="2" charset="0"/>
                          <a:cs typeface="Arial" charset="0"/>
                        </a:rPr>
                        <a:t>aRniSnul</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proeqtze</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muSaobis</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gamocdilebiT</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moswavleebs</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SeeZlebaT</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msgavsi</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ZalisxmeviT</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sxva</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sakiTxsa</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da</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problemaze</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muSaobisasac</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gamoavlinon</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zemoT</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aRniSnuli</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unar-Cvevebi</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sakiTxisadmi</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kritikuli</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midgoma</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sakuTari</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azris</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efeqturi</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konstruireba</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sxvisi</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poziciis</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gaTvaliswineba</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kolaboracia</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gunduri</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muSaoba</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gundis</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wevrTa</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rolebis</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adekvaturi</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gadanawileba</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da</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zogadad</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efeqturi</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TanamSromloba</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rac</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yvelaferTan</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erTad</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samoqalaqo</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TviTSegnebis</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Camoyalibebasac</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uwyobs</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xels</a:t>
                      </a:r>
                      <a:r>
                        <a:rPr kumimoji="0" lang="en-US" sz="1100" b="0" i="0" u="none" strike="noStrike" cap="none" normalizeH="0" baseline="0" dirty="0" smtClean="0">
                          <a:ln>
                            <a:noFill/>
                          </a:ln>
                          <a:solidFill>
                            <a:schemeClr val="tx1"/>
                          </a:solidFill>
                          <a:effectLst/>
                          <a:latin typeface="AcadNusx" pitchFamily="2"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cadNusx" pitchFamily="2"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proeqtis</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msvleloobis</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dros</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viTvaliswineb</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ra</a:t>
                      </a:r>
                      <a:r>
                        <a:rPr kumimoji="0" lang="en-US" sz="1100" b="0" i="0" u="none" strike="noStrike" cap="none" normalizeH="0" baseline="0" dirty="0" smtClean="0">
                          <a:ln>
                            <a:noFill/>
                          </a:ln>
                          <a:solidFill>
                            <a:schemeClr val="tx1"/>
                          </a:solidFill>
                          <a:effectLst/>
                          <a:latin typeface="AcadNusx" pitchFamily="2" charset="0"/>
                          <a:cs typeface="Arial" charset="0"/>
                        </a:rPr>
                        <a:t> 5-6 </a:t>
                      </a:r>
                      <a:r>
                        <a:rPr kumimoji="0" lang="en-US" sz="1100" b="0" i="0" u="none" strike="noStrike" cap="none" normalizeH="0" baseline="0" dirty="0" err="1" smtClean="0">
                          <a:ln>
                            <a:noFill/>
                          </a:ln>
                          <a:solidFill>
                            <a:schemeClr val="tx1"/>
                          </a:solidFill>
                          <a:effectLst/>
                          <a:latin typeface="AcadNusx" pitchFamily="2" charset="0"/>
                          <a:cs typeface="Arial" charset="0"/>
                        </a:rPr>
                        <a:t>wlis</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moswavleebis</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fsiqologias</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da</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smtClean="0">
                          <a:ln>
                            <a:noFill/>
                          </a:ln>
                          <a:solidFill>
                            <a:schemeClr val="tx1"/>
                          </a:solidFill>
                          <a:effectLst/>
                          <a:latin typeface="Calibri" pitchFamily="34" charset="0"/>
                          <a:cs typeface="Arial" charset="0"/>
                        </a:rPr>
                        <a:t>E-learning-</a:t>
                      </a:r>
                      <a:r>
                        <a:rPr kumimoji="0" lang="ka-GE" sz="1100" b="0" i="0" u="none" strike="noStrike" cap="none" normalizeH="0" baseline="0" dirty="0" smtClean="0">
                          <a:ln>
                            <a:noFill/>
                          </a:ln>
                          <a:solidFill>
                            <a:schemeClr val="tx1"/>
                          </a:solidFill>
                          <a:effectLst/>
                          <a:latin typeface="Sylfaen" pitchFamily="18" charset="0"/>
                          <a:cs typeface="Arial" charset="0"/>
                        </a:rPr>
                        <a:t>ის </a:t>
                      </a:r>
                      <a:r>
                        <a:rPr kumimoji="0" lang="en-US" sz="1100" b="0" i="0" u="none" strike="noStrike" cap="none" normalizeH="0" baseline="0" dirty="0" err="1" smtClean="0">
                          <a:ln>
                            <a:noFill/>
                          </a:ln>
                          <a:solidFill>
                            <a:schemeClr val="tx1"/>
                          </a:solidFill>
                          <a:effectLst/>
                          <a:latin typeface="AcadNusx" pitchFamily="2" charset="0"/>
                          <a:cs typeface="Arial" charset="0"/>
                        </a:rPr>
                        <a:t>saSvalebiT</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vugzavni</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qarTul</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animaciur</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filmebs</a:t>
                      </a:r>
                      <a:r>
                        <a:rPr kumimoji="0" lang="en-US" sz="1100" b="0" i="0" u="none" strike="noStrike" cap="none" normalizeH="0" baseline="0" dirty="0" smtClean="0">
                          <a:ln>
                            <a:noFill/>
                          </a:ln>
                          <a:solidFill>
                            <a:schemeClr val="tx1"/>
                          </a:solidFill>
                          <a:effectLst/>
                          <a:latin typeface="AcadNusx" pitchFamily="2" charset="0"/>
                          <a:cs typeface="Arial" charset="0"/>
                        </a:rPr>
                        <a:t>: ,, </a:t>
                      </a:r>
                      <a:r>
                        <a:rPr kumimoji="0" lang="en-US" sz="1100" b="0" i="0" u="none" strike="noStrike" cap="none" normalizeH="0" baseline="0" dirty="0" err="1" smtClean="0">
                          <a:ln>
                            <a:noFill/>
                          </a:ln>
                          <a:solidFill>
                            <a:schemeClr val="tx1"/>
                          </a:solidFill>
                          <a:effectLst/>
                          <a:latin typeface="AcadNusx" pitchFamily="2" charset="0"/>
                          <a:cs typeface="Arial" charset="0"/>
                        </a:rPr>
                        <a:t>soflis</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maSeneblebi</a:t>
                      </a:r>
                      <a:r>
                        <a:rPr kumimoji="0" lang="en-US" sz="1100" b="0" i="0" u="none" strike="noStrike" cap="none" normalizeH="0" baseline="0" dirty="0" smtClean="0">
                          <a:ln>
                            <a:noFill/>
                          </a:ln>
                          <a:solidFill>
                            <a:schemeClr val="tx1"/>
                          </a:solidFill>
                          <a:effectLst/>
                          <a:latin typeface="AcadNusx" pitchFamily="2" charset="0"/>
                          <a:cs typeface="Arial" charset="0"/>
                        </a:rPr>
                        <a:t>”,  ,, </a:t>
                      </a:r>
                      <a:r>
                        <a:rPr kumimoji="0" lang="en-US" sz="1100" b="0" i="0" u="none" strike="noStrike" cap="none" normalizeH="0" baseline="0" dirty="0" err="1" smtClean="0">
                          <a:ln>
                            <a:noFill/>
                          </a:ln>
                          <a:solidFill>
                            <a:schemeClr val="tx1"/>
                          </a:solidFill>
                          <a:effectLst/>
                          <a:latin typeface="AcadNusx" pitchFamily="2" charset="0"/>
                          <a:cs typeface="Arial" charset="0"/>
                        </a:rPr>
                        <a:t>jadosnuri</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kvercxi</a:t>
                      </a:r>
                      <a:r>
                        <a:rPr kumimoji="0" lang="en-US" sz="1100" b="0" i="0" u="none" strike="noStrike" cap="none" normalizeH="0" baseline="0" dirty="0" smtClean="0">
                          <a:ln>
                            <a:noFill/>
                          </a:ln>
                          <a:solidFill>
                            <a:schemeClr val="tx1"/>
                          </a:solidFill>
                          <a:effectLst/>
                          <a:latin typeface="AcadNusx" pitchFamily="2"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codnis</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konstruirebisa</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da</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saklaso</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oTaxis</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miRma</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axali</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codnis</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dasaufleblad</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moswavleebi</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kidev</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erTxel</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koleqtiurad</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gamyavs</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skolis</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ezoSi</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raTa</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kidev</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ufro</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kargad</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daakvirdnen</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skolis</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ezos</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spotul</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moedans</a:t>
                      </a:r>
                      <a:r>
                        <a:rPr kumimoji="0" lang="en-US" sz="1100" b="0" i="0" u="none" strike="noStrike" cap="none" normalizeH="0" baseline="0" dirty="0" smtClean="0">
                          <a:ln>
                            <a:noFill/>
                          </a:ln>
                          <a:solidFill>
                            <a:schemeClr val="tx1"/>
                          </a:solidFill>
                          <a:effectLst/>
                          <a:latin typeface="AcadNusx" pitchFamily="2"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AcadNusx" pitchFamily="2"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smtClean="0">
                          <a:ln>
                            <a:noFill/>
                          </a:ln>
                          <a:solidFill>
                            <a:schemeClr val="tx1"/>
                          </a:solidFill>
                          <a:effectLst/>
                          <a:latin typeface="Calibri" pitchFamily="34" charset="0"/>
                          <a:cs typeface="Arial" charset="0"/>
                        </a:rPr>
                        <a:t>E-learning-</a:t>
                      </a:r>
                      <a:r>
                        <a:rPr kumimoji="0" lang="ka-GE" sz="1100" b="0" i="0" u="none" strike="noStrike" cap="none" normalizeH="0" baseline="0" dirty="0" smtClean="0">
                          <a:ln>
                            <a:noFill/>
                          </a:ln>
                          <a:solidFill>
                            <a:schemeClr val="tx1"/>
                          </a:solidFill>
                          <a:effectLst/>
                          <a:latin typeface="Sylfaen" pitchFamily="18" charset="0"/>
                          <a:cs typeface="Arial" charset="0"/>
                        </a:rPr>
                        <a:t>ის </a:t>
                      </a:r>
                      <a:r>
                        <a:rPr kumimoji="0" lang="en-US" sz="1100" b="0" i="0" u="none" strike="noStrike" cap="none" normalizeH="0" baseline="0" dirty="0" smtClean="0">
                          <a:ln>
                            <a:noFill/>
                          </a:ln>
                          <a:solidFill>
                            <a:schemeClr val="tx1"/>
                          </a:solidFill>
                          <a:effectLst/>
                          <a:latin typeface="Calibri" pitchFamily="34" charset="0"/>
                          <a:cs typeface="Arial" charset="0"/>
                        </a:rPr>
                        <a:t> </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saSvalebiT</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vugzavni</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sxvadasxva</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gasaferadeblelebs</a:t>
                      </a:r>
                      <a:endParaRPr kumimoji="0" lang="en-US" sz="1100" b="0" i="0" u="none" strike="noStrike" cap="none" normalizeH="0" baseline="0" dirty="0" smtClean="0">
                        <a:ln>
                          <a:noFill/>
                        </a:ln>
                        <a:solidFill>
                          <a:schemeClr val="tx1"/>
                        </a:solidFill>
                        <a:effectLst/>
                        <a:latin typeface="AcadNusx" pitchFamily="2"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smtClean="0">
                          <a:ln>
                            <a:noFill/>
                          </a:ln>
                          <a:solidFill>
                            <a:schemeClr val="tx1"/>
                          </a:solidFill>
                          <a:effectLst/>
                          <a:latin typeface="Calibri" pitchFamily="34" charset="0"/>
                          <a:cs typeface="Arial" charset="0"/>
                          <a:hlinkClick r:id="rId3"/>
                        </a:rPr>
                        <a:t>http://kids.internet.ge/zooparki</a:t>
                      </a:r>
                      <a:r>
                        <a:rPr kumimoji="0" lang="en-US" sz="1100" b="0" i="0" u="none" strike="noStrike" cap="none" normalizeH="0" baseline="0" dirty="0" smtClean="0">
                          <a:ln>
                            <a:noFill/>
                          </a:ln>
                          <a:solidFill>
                            <a:schemeClr val="tx1"/>
                          </a:solidFill>
                          <a:effectLst/>
                          <a:latin typeface="Calibri" pitchFamily="34" charset="0"/>
                          <a:cs typeface="Arial" charset="0"/>
                        </a:rPr>
                        <a:t> </a:t>
                      </a:r>
                      <a:endParaRPr kumimoji="0" lang="en-US" sz="1100" b="0" i="0" u="none" strike="noStrike" cap="none" normalizeH="0" baseline="0" dirty="0" smtClean="0">
                        <a:ln>
                          <a:noFill/>
                        </a:ln>
                        <a:solidFill>
                          <a:schemeClr val="tx1"/>
                        </a:solidFill>
                        <a:effectLst/>
                        <a:latin typeface="AcadNusx" pitchFamily="2"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err="1" smtClean="0">
                          <a:ln>
                            <a:noFill/>
                          </a:ln>
                          <a:solidFill>
                            <a:schemeClr val="tx1"/>
                          </a:solidFill>
                          <a:effectLst/>
                          <a:latin typeface="AcadNusx" pitchFamily="2" charset="0"/>
                          <a:cs typeface="Arial" charset="0"/>
                        </a:rPr>
                        <a:t>Mmoswavleebma</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ician</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rom</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realur</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samyaroSi</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didi</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mniSvneloba</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eniweba</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kompiuterul</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teqnologiebs</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internetisa</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da</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kompiuteris</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saSvalebiT</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xSirad</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realuri</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cxovrebidan</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gadadian</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jadosnur</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samyaroSi</a:t>
                      </a:r>
                      <a:r>
                        <a:rPr kumimoji="0" lang="en-US" sz="1100" b="0" i="0" u="none" strike="noStrike" cap="none" normalizeH="0" baseline="0" dirty="0" smtClean="0">
                          <a:ln>
                            <a:noFill/>
                          </a:ln>
                          <a:solidFill>
                            <a:schemeClr val="tx1"/>
                          </a:solidFill>
                          <a:effectLst/>
                          <a:latin typeface="AcadNusx" pitchFamily="2" charset="0"/>
                          <a:cs typeface="Arial"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swored</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amis</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magaliTad</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imis</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gamo</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rom</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daamarcxes</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daTunas</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sizarmace</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auSenes</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saxli</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da</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erTmaneTs</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daanaxes</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rom</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Zala</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erTobaSia</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daTunam</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maT</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gamougzavna</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patara</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werili</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slaidis</a:t>
                      </a:r>
                      <a:r>
                        <a:rPr kumimoji="0" lang="en-US" sz="1100" b="0" i="0" u="none" strike="noStrike" cap="none" normalizeH="0" baseline="0" dirty="0" smtClean="0">
                          <a:ln>
                            <a:noFill/>
                          </a:ln>
                          <a:solidFill>
                            <a:schemeClr val="tx1"/>
                          </a:solidFill>
                          <a:effectLst/>
                          <a:latin typeface="AcadNusx" pitchFamily="2" charset="0"/>
                          <a:cs typeface="Arial" charset="0"/>
                        </a:rPr>
                        <a:t> </a:t>
                      </a:r>
                      <a:r>
                        <a:rPr kumimoji="0" lang="en-US" sz="1100" b="0" i="0" u="none" strike="noStrike" cap="none" normalizeH="0" baseline="0" dirty="0" err="1" smtClean="0">
                          <a:ln>
                            <a:noFill/>
                          </a:ln>
                          <a:solidFill>
                            <a:schemeClr val="tx1"/>
                          </a:solidFill>
                          <a:effectLst/>
                          <a:latin typeface="AcadNusx" pitchFamily="2" charset="0"/>
                          <a:cs typeface="Arial" charset="0"/>
                        </a:rPr>
                        <a:t>saxiT</a:t>
                      </a:r>
                      <a:r>
                        <a:rPr kumimoji="0" lang="en-US" sz="1100" b="0" i="0" u="none" strike="noStrike" cap="none" normalizeH="0" baseline="0" dirty="0" smtClean="0">
                          <a:ln>
                            <a:noFill/>
                          </a:ln>
                          <a:solidFill>
                            <a:schemeClr val="tx1"/>
                          </a:solidFill>
                          <a:effectLst/>
                          <a:latin typeface="AcadNusx" pitchFamily="2" charset="0"/>
                          <a:cs typeface="Arial" charset="0"/>
                        </a:rPr>
                        <a:t>).</a:t>
                      </a:r>
                    </a:p>
                  </a:txBody>
                  <a:tcPr marL="91443" marR="91443" marT="45695" marB="4569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6"/>
          <p:cNvGraphicFramePr>
            <a:graphicFrameLocks noGrp="1"/>
          </p:cNvGraphicFramePr>
          <p:nvPr/>
        </p:nvGraphicFramePr>
        <p:xfrm>
          <a:off x="250825" y="146050"/>
          <a:ext cx="7921625" cy="5545138"/>
        </p:xfrm>
        <a:graphic>
          <a:graphicData uri="http://schemas.openxmlformats.org/drawingml/2006/table">
            <a:tbl>
              <a:tblPr firstRow="1" bandRow="1">
                <a:tableStyleId>{5C22544A-7EE6-4342-B048-85BDC9FD1C3A}</a:tableStyleId>
              </a:tblPr>
              <a:tblGrid>
                <a:gridCol w="2016414"/>
                <a:gridCol w="5905211"/>
              </a:tblGrid>
              <a:tr h="45612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0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000" b="0" dirty="0" smtClean="0">
                        <a:solidFill>
                          <a:schemeClr val="tx1"/>
                        </a:solidFill>
                        <a:latin typeface="+mn-lt"/>
                      </a:endParaRPr>
                    </a:p>
                    <a:p>
                      <a:endParaRPr lang="da-DK" sz="1000" b="0" dirty="0" smtClean="0">
                        <a:solidFill>
                          <a:schemeClr val="tx1"/>
                        </a:solidFill>
                        <a:latin typeface="+mn-lt"/>
                      </a:endParaRPr>
                    </a:p>
                    <a:p>
                      <a:r>
                        <a:rPr lang="da-DK" sz="1000" b="1" dirty="0" err="1" smtClean="0">
                          <a:solidFill>
                            <a:schemeClr val="tx1"/>
                          </a:solidFill>
                          <a:latin typeface="+mn-lt"/>
                        </a:rPr>
                        <a:t>კოლაბორაცია</a:t>
                      </a:r>
                      <a:endParaRPr lang="da-DK" sz="1000" b="1" dirty="0" smtClean="0">
                        <a:solidFill>
                          <a:schemeClr val="tx1"/>
                        </a:solidFill>
                        <a:latin typeface="+mn-lt"/>
                      </a:endParaRPr>
                    </a:p>
                    <a:p>
                      <a:endParaRPr lang="da-DK" sz="1000" b="0" dirty="0" smtClean="0">
                        <a:solidFill>
                          <a:schemeClr val="tx1"/>
                        </a:solidFill>
                        <a:latin typeface="+mn-lt"/>
                      </a:endParaRPr>
                    </a:p>
                    <a:p>
                      <a:r>
                        <a:rPr lang="en-US" sz="900" b="0" i="0" kern="1200" dirty="0" err="1" smtClean="0">
                          <a:solidFill>
                            <a:schemeClr val="tx1"/>
                          </a:solidFill>
                          <a:latin typeface="+mn-lt"/>
                          <a:ea typeface="+mn-ea"/>
                          <a:cs typeface="+mn-cs"/>
                        </a:rPr>
                        <a:t>მაგალითები</a:t>
                      </a:r>
                      <a:r>
                        <a:rPr lang="en-US" sz="900" b="0" i="0" kern="1200" dirty="0" smtClean="0">
                          <a:solidFill>
                            <a:schemeClr val="tx1"/>
                          </a:solidFill>
                          <a:latin typeface="+mn-lt"/>
                          <a:ea typeface="+mn-ea"/>
                          <a:cs typeface="+mn-cs"/>
                        </a:rPr>
                        <a:t> </a:t>
                      </a:r>
                      <a:r>
                        <a:rPr lang="en-US" sz="900" b="0" i="0" kern="1200" dirty="0" err="1" smtClean="0">
                          <a:solidFill>
                            <a:schemeClr val="tx1"/>
                          </a:solidFill>
                          <a:latin typeface="+mn-lt"/>
                          <a:ea typeface="+mn-ea"/>
                          <a:cs typeface="+mn-cs"/>
                        </a:rPr>
                        <a:t>იმისა</a:t>
                      </a:r>
                      <a:r>
                        <a:rPr lang="en-US" sz="900" b="0" i="0" kern="1200" dirty="0" smtClean="0">
                          <a:solidFill>
                            <a:schemeClr val="tx1"/>
                          </a:solidFill>
                          <a:latin typeface="+mn-lt"/>
                          <a:ea typeface="+mn-ea"/>
                          <a:cs typeface="+mn-cs"/>
                        </a:rPr>
                        <a:t>, </a:t>
                      </a:r>
                      <a:r>
                        <a:rPr lang="en-US" sz="900" b="0" i="0" kern="1200" dirty="0" err="1" smtClean="0">
                          <a:solidFill>
                            <a:schemeClr val="tx1"/>
                          </a:solidFill>
                          <a:latin typeface="+mn-lt"/>
                          <a:ea typeface="+mn-ea"/>
                          <a:cs typeface="+mn-cs"/>
                        </a:rPr>
                        <a:t>თუ</a:t>
                      </a:r>
                      <a:r>
                        <a:rPr lang="en-US" sz="900" b="0" i="0" kern="1200" dirty="0" smtClean="0">
                          <a:solidFill>
                            <a:schemeClr val="tx1"/>
                          </a:solidFill>
                          <a:latin typeface="+mn-lt"/>
                          <a:ea typeface="+mn-ea"/>
                          <a:cs typeface="+mn-cs"/>
                        </a:rPr>
                        <a:t> </a:t>
                      </a:r>
                      <a:r>
                        <a:rPr lang="en-US" sz="900" b="0" i="0" kern="1200" dirty="0" err="1" smtClean="0">
                          <a:solidFill>
                            <a:schemeClr val="tx1"/>
                          </a:solidFill>
                          <a:latin typeface="+mn-lt"/>
                          <a:ea typeface="+mn-ea"/>
                          <a:cs typeface="+mn-cs"/>
                        </a:rPr>
                        <a:t>როგორ</a:t>
                      </a:r>
                      <a:r>
                        <a:rPr lang="en-US" sz="900" b="0" i="0" kern="1200" dirty="0" smtClean="0">
                          <a:solidFill>
                            <a:schemeClr val="tx1"/>
                          </a:solidFill>
                          <a:latin typeface="+mn-lt"/>
                          <a:ea typeface="+mn-ea"/>
                          <a:cs typeface="+mn-cs"/>
                        </a:rPr>
                        <a:t> </a:t>
                      </a:r>
                      <a:r>
                        <a:rPr lang="ka-GE" sz="900" b="0" i="0" kern="1200" dirty="0" smtClean="0">
                          <a:solidFill>
                            <a:schemeClr val="tx1"/>
                          </a:solidFill>
                          <a:latin typeface="+mn-lt"/>
                          <a:ea typeface="+mn-ea"/>
                          <a:cs typeface="+mn-cs"/>
                        </a:rPr>
                        <a:t>მუშაობენ მოსწავლეები სხვებთან ერთად, უზიარებენ მათ პასუხისმგებლობას, როდესაც იღებენ არსებით გადაწყვეტილებას ერთობლივი პროდუქტის შექმნისა და გეგმის გასავითარებლად, კომპლექსურ შეკითხვებზე პასუხის გასაცემად.  არსებითი გადაწყვეტილებების მიღებისას მოსწავლეებს შეუძლიათ ითანამშრომლონ როგორც კლასელებთან, ასევე საკლასო ოთახს მიღმა მოსწავლეებთან ან ზრდასრულ ადამიანებთან. </a:t>
                      </a:r>
                      <a:endParaRPr lang="en-US" sz="900" b="0" i="0" kern="1200" dirty="0">
                        <a:solidFill>
                          <a:schemeClr val="tx1"/>
                        </a:solidFill>
                        <a:latin typeface="+mn-lt"/>
                        <a:ea typeface="+mn-ea"/>
                        <a:cs typeface="+mn-cs"/>
                      </a:endParaRPr>
                    </a:p>
                  </a:txBody>
                  <a:tcPr marL="91452" marR="91452" marT="45694" marB="45694">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0" b="0" i="0" kern="1200" dirty="0" smtClean="0">
                        <a:solidFill>
                          <a:schemeClr val="tx1"/>
                        </a:solidFill>
                        <a:latin typeface="+mn-lt"/>
                        <a:ea typeface="+mn-ea"/>
                        <a:cs typeface="Calibri" pitchFamily="34" charset="0"/>
                      </a:endParaRPr>
                    </a:p>
                    <a:p>
                      <a:endParaRPr lang="en-US" sz="1000" b="0" i="0" kern="1200" dirty="0" smtClean="0">
                        <a:solidFill>
                          <a:schemeClr val="tx1"/>
                        </a:solidFill>
                        <a:latin typeface="+mn-lt"/>
                        <a:ea typeface="+mn-ea"/>
                        <a:cs typeface="Calibri" pitchFamily="34" charset="0"/>
                      </a:endParaRPr>
                    </a:p>
                    <a:p>
                      <a:r>
                        <a:rPr lang="en-US" sz="1200" b="0" i="0" kern="1200" dirty="0" err="1" smtClean="0">
                          <a:solidFill>
                            <a:schemeClr val="tx1"/>
                          </a:solidFill>
                          <a:latin typeface="AcadNusx" pitchFamily="2" charset="0"/>
                          <a:ea typeface="+mn-ea"/>
                          <a:cs typeface="Calibri" pitchFamily="34" charset="0"/>
                        </a:rPr>
                        <a:t>proeqtze</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muSaobis</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procesi</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moswavleebisaTvis</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iyo</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saxaliso</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da</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sasiamovno</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Yyvela</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individSi</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raRac</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doziT</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aris</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sizarmace</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da</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amis</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gamo</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moswavleebi</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cdilodnen</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erToblivi</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muSaobiT</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saukeTesod</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Seesrulebinad</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davaleba</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raTa</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ara</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mxolod</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megobrebisTvis</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da</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Tavisi</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TavisTvis</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prezentaciis</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mnaxvelTaTvisac</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daemtkicebinaT</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rom</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yvelaferi</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dasaZlevia</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Tu</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iqneba</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mondomeba</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interesi</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urTierT</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Tanadgoma</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urTierTTanamSromloba</a:t>
                      </a:r>
                      <a:r>
                        <a:rPr lang="en-US" sz="1200" b="0" i="0" kern="1200" baseline="0" dirty="0" smtClean="0">
                          <a:solidFill>
                            <a:schemeClr val="tx1"/>
                          </a:solidFill>
                          <a:latin typeface="AcadNusx" pitchFamily="2" charset="0"/>
                          <a:ea typeface="+mn-ea"/>
                          <a:cs typeface="Calibri" pitchFamily="34" charset="0"/>
                        </a:rPr>
                        <a:t>. </a:t>
                      </a:r>
                    </a:p>
                    <a:p>
                      <a:pPr algn="just"/>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Tavisi</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Pproeqtis</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srulyofaSi</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moyvaniT</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kidev</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erTxel</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daamtkices</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rom</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Zala</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erTTobaSia</a:t>
                      </a:r>
                      <a:r>
                        <a:rPr lang="en-US" sz="1200" b="0" i="0" kern="1200" baseline="0" dirty="0" smtClean="0">
                          <a:solidFill>
                            <a:schemeClr val="tx1"/>
                          </a:solidFill>
                          <a:latin typeface="AcadNusx" pitchFamily="2" charset="0"/>
                          <a:ea typeface="+mn-ea"/>
                          <a:cs typeface="Calibri" pitchFamily="34" charset="0"/>
                        </a:rPr>
                        <a:t>”</a:t>
                      </a:r>
                    </a:p>
                    <a:p>
                      <a:pPr algn="just"/>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proeqtis</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prezentacias</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eswrebodnen</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mSoblebi</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da</a:t>
                      </a:r>
                      <a:r>
                        <a:rPr lang="en-US" sz="1200" b="0" i="0" kern="1200" baseline="0" dirty="0" smtClean="0">
                          <a:solidFill>
                            <a:schemeClr val="tx1"/>
                          </a:solidFill>
                          <a:latin typeface="AcadNusx" pitchFamily="2" charset="0"/>
                          <a:ea typeface="+mn-ea"/>
                          <a:cs typeface="Calibri" pitchFamily="34" charset="0"/>
                        </a:rPr>
                        <a:t> me-5 </a:t>
                      </a:r>
                      <a:r>
                        <a:rPr lang="en-US" sz="1200" b="0" i="0" kern="1200" baseline="0" dirty="0" err="1" smtClean="0">
                          <a:solidFill>
                            <a:schemeClr val="tx1"/>
                          </a:solidFill>
                          <a:latin typeface="AcadNusx" pitchFamily="2" charset="0"/>
                          <a:ea typeface="+mn-ea"/>
                          <a:cs typeface="Calibri" pitchFamily="34" charset="0"/>
                        </a:rPr>
                        <a:t>klasis</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moswavle</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romelmac</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sakuTar</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blogze</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ganaTavsa</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moswavleebis</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mier</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danaxuli</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k.gogiaSvilis</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moTxrobis</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gagrZeleba</a:t>
                      </a:r>
                      <a:r>
                        <a:rPr lang="en-US" sz="1200" b="0" i="0" kern="1200" baseline="0" dirty="0" smtClean="0">
                          <a:solidFill>
                            <a:schemeClr val="tx1"/>
                          </a:solidFill>
                          <a:latin typeface="AcadNusx" pitchFamily="2" charset="0"/>
                          <a:ea typeface="+mn-ea"/>
                          <a:cs typeface="Calibri" pitchFamily="34" charset="0"/>
                        </a:rPr>
                        <a:t>.</a:t>
                      </a:r>
                    </a:p>
                    <a:p>
                      <a:pPr algn="just"/>
                      <a:r>
                        <a:rPr lang="en-US" sz="1200" b="0" i="0" kern="1200" baseline="0" dirty="0" smtClean="0">
                          <a:solidFill>
                            <a:schemeClr val="tx1"/>
                          </a:solidFill>
                          <a:latin typeface="AcadNusx" pitchFamily="2" charset="0"/>
                          <a:ea typeface="+mn-ea"/>
                          <a:cs typeface="Calibri" pitchFamily="34" charset="0"/>
                        </a:rPr>
                        <a:t>(</a:t>
                      </a:r>
                      <a:r>
                        <a:rPr lang="en-US" sz="1200" b="0" i="0" kern="1200" baseline="0" dirty="0" smtClean="0">
                          <a:solidFill>
                            <a:schemeClr val="tx1"/>
                          </a:solidFill>
                          <a:latin typeface="+mj-lt"/>
                          <a:ea typeface="+mn-ea"/>
                          <a:cs typeface="Calibri" pitchFamily="34" charset="0"/>
                        </a:rPr>
                        <a:t>tatasambebi.wordpress.com)</a:t>
                      </a:r>
                      <a:endParaRPr lang="en-US" sz="1200" b="0" i="0" kern="1200" baseline="0" dirty="0" smtClean="0">
                        <a:solidFill>
                          <a:schemeClr val="tx1"/>
                        </a:solidFill>
                        <a:latin typeface="AcadNusx" pitchFamily="2" charset="0"/>
                        <a:ea typeface="+mn-ea"/>
                        <a:cs typeface="Calibri" pitchFamily="34" charset="0"/>
                      </a:endParaRPr>
                    </a:p>
                    <a:p>
                      <a:pPr algn="just"/>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moswavleebma</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klasSi</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moawyes</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gamofena</a:t>
                      </a:r>
                      <a:r>
                        <a:rPr lang="en-US" sz="1200" b="0" i="0" kern="1200" baseline="0" dirty="0" smtClean="0">
                          <a:solidFill>
                            <a:schemeClr val="tx1"/>
                          </a:solidFill>
                          <a:latin typeface="AcadNusx" pitchFamily="2" charset="0"/>
                          <a:ea typeface="+mn-ea"/>
                          <a:cs typeface="Calibri" pitchFamily="34" charset="0"/>
                        </a:rPr>
                        <a:t>. </a:t>
                      </a:r>
                    </a:p>
                    <a:p>
                      <a:pPr algn="just"/>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moswavleTa</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waxalisebis</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mizniT</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davgegme</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koleqtiuri</a:t>
                      </a:r>
                      <a:r>
                        <a:rPr lang="en-US" sz="1200" b="0" i="0" kern="1200" baseline="0" dirty="0" smtClean="0">
                          <a:solidFill>
                            <a:schemeClr val="tx1"/>
                          </a:solidFill>
                          <a:latin typeface="AcadNusx" pitchFamily="2" charset="0"/>
                          <a:ea typeface="+mn-ea"/>
                          <a:cs typeface="Calibri" pitchFamily="34" charset="0"/>
                        </a:rPr>
                        <a:t> </a:t>
                      </a:r>
                      <a:r>
                        <a:rPr lang="en-US" sz="1200" b="0" i="0" kern="1200" baseline="0" dirty="0" err="1" smtClean="0">
                          <a:solidFill>
                            <a:schemeClr val="tx1"/>
                          </a:solidFill>
                          <a:latin typeface="AcadNusx" pitchFamily="2" charset="0"/>
                          <a:ea typeface="+mn-ea"/>
                          <a:cs typeface="Calibri" pitchFamily="34" charset="0"/>
                        </a:rPr>
                        <a:t>svla</a:t>
                      </a:r>
                      <a:endParaRPr lang="en-US" sz="1200" b="0" i="0" kern="1200" baseline="0" dirty="0" smtClean="0">
                        <a:solidFill>
                          <a:schemeClr val="tx1"/>
                        </a:solidFill>
                        <a:latin typeface="AcadNusx" pitchFamily="2" charset="0"/>
                        <a:ea typeface="+mn-ea"/>
                        <a:cs typeface="Calibri" pitchFamily="34" charset="0"/>
                      </a:endParaRPr>
                    </a:p>
                    <a:p>
                      <a:pPr algn="just"/>
                      <a:r>
                        <a:rPr lang="en-US" sz="1200" b="0" i="0" kern="1200" baseline="0" dirty="0" smtClean="0">
                          <a:solidFill>
                            <a:schemeClr val="tx1"/>
                          </a:solidFill>
                          <a:latin typeface="AcadNusx" pitchFamily="2" charset="0"/>
                          <a:ea typeface="+mn-ea"/>
                          <a:cs typeface="Calibri" pitchFamily="34" charset="0"/>
                        </a:rPr>
                        <a:t>,,</a:t>
                      </a:r>
                      <a:r>
                        <a:rPr lang="en-US" sz="1200" b="0" i="0" kern="1200" baseline="0" dirty="0" err="1" smtClean="0">
                          <a:solidFill>
                            <a:schemeClr val="tx1"/>
                          </a:solidFill>
                          <a:latin typeface="AcadNusx" pitchFamily="2" charset="0"/>
                          <a:ea typeface="+mn-ea"/>
                          <a:cs typeface="Calibri" pitchFamily="34" charset="0"/>
                        </a:rPr>
                        <a:t>zooparkSi</a:t>
                      </a:r>
                      <a:r>
                        <a:rPr lang="en-US" sz="1200" b="0" i="0" kern="1200" baseline="0" dirty="0" smtClean="0">
                          <a:solidFill>
                            <a:schemeClr val="tx1"/>
                          </a:solidFill>
                          <a:latin typeface="AcadNusx" pitchFamily="2" charset="0"/>
                          <a:ea typeface="+mn-ea"/>
                          <a:cs typeface="Calibri" pitchFamily="34" charset="0"/>
                        </a:rPr>
                        <a:t>” </a:t>
                      </a:r>
                    </a:p>
                    <a:p>
                      <a:pPr algn="just"/>
                      <a:endParaRPr lang="ka-GE" sz="1200" b="0" i="0" kern="1200" baseline="0" dirty="0" smtClean="0">
                        <a:solidFill>
                          <a:schemeClr val="tx1"/>
                        </a:solidFill>
                        <a:latin typeface="+mn-lt"/>
                        <a:ea typeface="+mn-ea"/>
                        <a:cs typeface="Calibri" pitchFamily="34" charset="0"/>
                      </a:endParaRPr>
                    </a:p>
                    <a:p>
                      <a:pPr algn="just"/>
                      <a:endParaRPr lang="en-US" sz="1200" b="0" i="0" kern="1200" dirty="0" smtClean="0">
                        <a:solidFill>
                          <a:schemeClr val="tx1"/>
                        </a:solidFill>
                        <a:latin typeface="AcadNusx" pitchFamily="2" charset="0"/>
                        <a:ea typeface="+mn-ea"/>
                        <a:cs typeface="Calibri" pitchFamily="34" charset="0"/>
                      </a:endParaRPr>
                    </a:p>
                    <a:p>
                      <a:endParaRPr lang="en-US" sz="1000" b="0" i="0" kern="1200" dirty="0" smtClean="0">
                        <a:solidFill>
                          <a:schemeClr val="tx1"/>
                        </a:solidFill>
                        <a:latin typeface="+mn-lt"/>
                        <a:ea typeface="+mn-ea"/>
                        <a:cs typeface="Calibri" pitchFamily="34" charset="0"/>
                      </a:endParaRPr>
                    </a:p>
                    <a:p>
                      <a:endParaRPr lang="en-US" sz="1000" b="0" i="0" kern="1200" dirty="0">
                        <a:solidFill>
                          <a:schemeClr val="tx1"/>
                        </a:solidFill>
                        <a:latin typeface="AcadNusx" pitchFamily="2" charset="0"/>
                        <a:ea typeface="+mn-ea"/>
                        <a:cs typeface="Calibri" pitchFamily="34" charset="0"/>
                      </a:endParaRPr>
                    </a:p>
                  </a:txBody>
                  <a:tcPr marL="91452" marR="91452" marT="45694" marB="45694">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tr>
              <a:tr h="397168">
                <a:tc>
                  <a:txBody>
                    <a:bodyPr/>
                    <a:lstStyle/>
                    <a:p>
                      <a:endParaRPr lang="en-US" sz="1000" b="0" dirty="0">
                        <a:solidFill>
                          <a:schemeClr val="tx1"/>
                        </a:solidFill>
                        <a:latin typeface="+mn-lt"/>
                      </a:endParaRPr>
                    </a:p>
                  </a:txBody>
                  <a:tcPr marL="91452" marR="91452" marT="45694" marB="45694">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c>
                  <a:txBody>
                    <a:bodyPr/>
                    <a:lstStyle/>
                    <a:p>
                      <a:endParaRPr lang="en-US" sz="1000" b="0" kern="1200" dirty="0">
                        <a:solidFill>
                          <a:schemeClr val="tx1"/>
                        </a:solidFill>
                        <a:latin typeface="+mn-lt"/>
                        <a:ea typeface="+mn-ea"/>
                        <a:cs typeface="Calibri" pitchFamily="34" charset="0"/>
                      </a:endParaRPr>
                    </a:p>
                  </a:txBody>
                  <a:tcPr marL="91452" marR="91452" marT="45694" marB="45694">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r>
              <a:tr h="268395">
                <a:tc>
                  <a:txBody>
                    <a:bodyPr/>
                    <a:lstStyle/>
                    <a:p>
                      <a:endParaRPr lang="en-US" sz="1000" b="0" dirty="0">
                        <a:solidFill>
                          <a:schemeClr val="tx1"/>
                        </a:solidFill>
                        <a:latin typeface="+mn-lt"/>
                      </a:endParaRPr>
                    </a:p>
                  </a:txBody>
                  <a:tcPr marL="91452" marR="91452" marT="45694" marB="45694">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000" b="0" kern="1200" dirty="0">
                        <a:solidFill>
                          <a:schemeClr val="tx1"/>
                        </a:solidFill>
                        <a:latin typeface="+mn-lt"/>
                        <a:ea typeface="+mn-ea"/>
                        <a:cs typeface="Calibri" pitchFamily="34" charset="0"/>
                      </a:endParaRPr>
                    </a:p>
                  </a:txBody>
                  <a:tcPr marL="91452" marR="91452" marT="45694" marB="45694">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r h="318292">
                <a:tc>
                  <a:txBody>
                    <a:bodyPr/>
                    <a:lstStyle/>
                    <a:p>
                      <a:endParaRPr lang="en-US" sz="1000" b="0" dirty="0">
                        <a:solidFill>
                          <a:schemeClr val="tx1"/>
                        </a:solidFill>
                        <a:latin typeface="+mn-lt"/>
                      </a:endParaRPr>
                    </a:p>
                  </a:txBody>
                  <a:tcPr marL="91452" marR="91452" marT="45694" marB="45694">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endParaRPr lang="en-US" sz="1000" b="0" kern="1200" dirty="0">
                        <a:solidFill>
                          <a:schemeClr val="tx1"/>
                        </a:solidFill>
                        <a:latin typeface="+mn-lt"/>
                        <a:ea typeface="+mn-ea"/>
                        <a:cs typeface="Calibri" pitchFamily="34" charset="0"/>
                      </a:endParaRPr>
                    </a:p>
                  </a:txBody>
                  <a:tcPr marL="91452" marR="91452" marT="45694" marB="45694">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სათაური 1"/>
          <p:cNvSpPr>
            <a:spLocks noGrp="1"/>
          </p:cNvSpPr>
          <p:nvPr>
            <p:ph type="title"/>
          </p:nvPr>
        </p:nvSpPr>
        <p:spPr>
          <a:xfrm>
            <a:off x="457200" y="595313"/>
            <a:ext cx="8229600" cy="503237"/>
          </a:xfrm>
        </p:spPr>
        <p:txBody>
          <a:bodyPr/>
          <a:lstStyle/>
          <a:p>
            <a:pPr eaLnBrk="1" hangingPunct="1"/>
            <a:r>
              <a:rPr lang="ka-GE" smtClean="0"/>
              <a:t>დანართი/ინსტრუქცია</a:t>
            </a:r>
            <a:endParaRPr smtClean="0"/>
          </a:p>
        </p:txBody>
      </p:sp>
      <p:sp>
        <p:nvSpPr>
          <p:cNvPr id="3" name="შიგთავსის ჩანაცვლების ველი 2"/>
          <p:cNvSpPr>
            <a:spLocks noGrp="1"/>
          </p:cNvSpPr>
          <p:nvPr>
            <p:ph idx="1"/>
          </p:nvPr>
        </p:nvSpPr>
        <p:spPr>
          <a:xfrm>
            <a:off x="457200" y="1158875"/>
            <a:ext cx="8229600" cy="5287963"/>
          </a:xfrm>
        </p:spPr>
        <p:txBody>
          <a:bodyPr rtlCol="0">
            <a:noAutofit/>
          </a:bodyPr>
          <a:lstStyle/>
          <a:p>
            <a:pPr marL="0" indent="0" eaLnBrk="1" fontAlgn="auto" hangingPunct="1">
              <a:spcBef>
                <a:spcPct val="0"/>
              </a:spcBef>
              <a:spcAft>
                <a:spcPts val="0"/>
              </a:spcAft>
              <a:buFont typeface="Arial" pitchFamily="34" charset="0"/>
              <a:buNone/>
              <a:defRPr/>
            </a:pPr>
            <a:r>
              <a:rPr lang="en-GB" sz="1400" u="sng" err="1">
                <a:solidFill>
                  <a:srgbClr val="FF0000"/>
                </a:solidFill>
                <a:latin typeface="Sylfaen" pitchFamily="18" charset="0"/>
              </a:rPr>
              <a:t>პროექტის</a:t>
            </a:r>
            <a:r>
              <a:rPr lang="en-GB" sz="1400" u="sng">
                <a:solidFill>
                  <a:srgbClr val="FF0000"/>
                </a:solidFill>
                <a:latin typeface="Sylfaen" pitchFamily="18" charset="0"/>
              </a:rPr>
              <a:t> </a:t>
            </a:r>
            <a:r>
              <a:rPr lang="en-GB" sz="1400" u="sng" err="1">
                <a:solidFill>
                  <a:srgbClr val="FF0000"/>
                </a:solidFill>
                <a:latin typeface="Sylfaen" pitchFamily="18" charset="0"/>
              </a:rPr>
              <a:t>რესურსის</a:t>
            </a:r>
            <a:r>
              <a:rPr lang="en-GB" sz="1400" u="sng">
                <a:solidFill>
                  <a:srgbClr val="FF0000"/>
                </a:solidFill>
                <a:latin typeface="Sylfaen" pitchFamily="18" charset="0"/>
              </a:rPr>
              <a:t> </a:t>
            </a:r>
            <a:r>
              <a:rPr lang="en-GB" sz="1400" u="sng" err="1">
                <a:solidFill>
                  <a:srgbClr val="FF0000"/>
                </a:solidFill>
                <a:latin typeface="Sylfaen" pitchFamily="18" charset="0"/>
              </a:rPr>
              <a:t>ან</a:t>
            </a:r>
            <a:r>
              <a:rPr lang="en-GB" sz="1400" u="sng">
                <a:solidFill>
                  <a:srgbClr val="FF0000"/>
                </a:solidFill>
                <a:latin typeface="Sylfaen" pitchFamily="18" charset="0"/>
              </a:rPr>
              <a:t> </a:t>
            </a:r>
            <a:r>
              <a:rPr lang="en-GB" sz="1400" u="sng" err="1">
                <a:solidFill>
                  <a:srgbClr val="FF0000"/>
                </a:solidFill>
                <a:latin typeface="Sylfaen" pitchFamily="18" charset="0"/>
              </a:rPr>
              <a:t>მასალის</a:t>
            </a:r>
            <a:r>
              <a:rPr lang="en-GB" sz="1400" u="sng">
                <a:solidFill>
                  <a:srgbClr val="FF0000"/>
                </a:solidFill>
                <a:latin typeface="Sylfaen" pitchFamily="18" charset="0"/>
              </a:rPr>
              <a:t> </a:t>
            </a:r>
            <a:r>
              <a:rPr lang="en-GB" sz="1400" u="sng" err="1">
                <a:solidFill>
                  <a:srgbClr val="FF0000"/>
                </a:solidFill>
                <a:latin typeface="Sylfaen" pitchFamily="18" charset="0"/>
              </a:rPr>
              <a:t>დასართავად</a:t>
            </a:r>
            <a:r>
              <a:rPr lang="en-GB" sz="1400" u="sng">
                <a:solidFill>
                  <a:srgbClr val="FF0000"/>
                </a:solidFill>
                <a:latin typeface="Sylfaen" pitchFamily="18" charset="0"/>
              </a:rPr>
              <a:t>:</a:t>
            </a:r>
            <a:endParaRPr lang="ka-GE" sz="1400" u="sng">
              <a:solidFill>
                <a:srgbClr val="FF0000"/>
              </a:solidFill>
            </a:endParaRPr>
          </a:p>
          <a:p>
            <a:pPr marL="0" indent="0" eaLnBrk="1" fontAlgn="auto" hangingPunct="1">
              <a:spcBef>
                <a:spcPct val="0"/>
              </a:spcBef>
              <a:spcAft>
                <a:spcPts val="0"/>
              </a:spcAft>
              <a:buFont typeface="Arial" pitchFamily="34" charset="0"/>
              <a:buNone/>
              <a:defRPr/>
            </a:pPr>
            <a:endParaRPr lang="en-GB" sz="1400" u="sng">
              <a:solidFill>
                <a:srgbClr val="FF0000"/>
              </a:solidFill>
              <a:latin typeface="Sylfaen" pitchFamily="18" charset="0"/>
            </a:endParaRPr>
          </a:p>
          <a:p>
            <a:pPr eaLnBrk="1" fontAlgn="auto" hangingPunct="1">
              <a:spcBef>
                <a:spcPct val="0"/>
              </a:spcBef>
              <a:spcAft>
                <a:spcPts val="0"/>
              </a:spcAft>
              <a:buFont typeface="Arial" pitchFamily="34" charset="0"/>
              <a:buChar char="•"/>
              <a:defRPr/>
            </a:pPr>
            <a:r>
              <a:rPr lang="ka-GE" sz="1400">
                <a:solidFill>
                  <a:schemeClr val="tx2"/>
                </a:solidFill>
              </a:rPr>
              <a:t>დოკუმენტის ჩასმა: </a:t>
            </a:r>
          </a:p>
          <a:p>
            <a:pPr lvl="1" eaLnBrk="1" fontAlgn="auto" hangingPunct="1">
              <a:spcBef>
                <a:spcPct val="0"/>
              </a:spcBef>
              <a:spcAft>
                <a:spcPts val="0"/>
              </a:spcAft>
              <a:defRPr/>
            </a:pPr>
            <a:r>
              <a:rPr sz="1400" err="1">
                <a:solidFill>
                  <a:schemeClr val="tx2"/>
                </a:solidFill>
                <a:latin typeface="Sylfaen" pitchFamily="18" charset="0"/>
              </a:rPr>
              <a:t>გაამზადეთ</a:t>
            </a:r>
            <a:r>
              <a:rPr sz="1400">
                <a:solidFill>
                  <a:schemeClr val="tx2"/>
                </a:solidFill>
                <a:latin typeface="Sylfaen" pitchFamily="18" charset="0"/>
              </a:rPr>
              <a:t> </a:t>
            </a:r>
            <a:r>
              <a:rPr sz="1400" err="1">
                <a:solidFill>
                  <a:schemeClr val="tx2"/>
                </a:solidFill>
                <a:latin typeface="Sylfaen" pitchFamily="18" charset="0"/>
              </a:rPr>
              <a:t>დოკუმენტი</a:t>
            </a:r>
            <a:r>
              <a:rPr sz="1400">
                <a:solidFill>
                  <a:schemeClr val="tx2"/>
                </a:solidFill>
                <a:latin typeface="Sylfaen" pitchFamily="18" charset="0"/>
              </a:rPr>
              <a:t>. Insert </a:t>
            </a:r>
            <a:r>
              <a:rPr sz="1400" err="1">
                <a:solidFill>
                  <a:schemeClr val="tx2"/>
                </a:solidFill>
                <a:latin typeface="Sylfaen" pitchFamily="18" charset="0"/>
              </a:rPr>
              <a:t>მენიუდან</a:t>
            </a:r>
            <a:r>
              <a:rPr sz="1400">
                <a:solidFill>
                  <a:schemeClr val="tx2"/>
                </a:solidFill>
                <a:latin typeface="Sylfaen" pitchFamily="18" charset="0"/>
              </a:rPr>
              <a:t> </a:t>
            </a:r>
            <a:r>
              <a:rPr sz="1400" err="1">
                <a:solidFill>
                  <a:schemeClr val="tx2"/>
                </a:solidFill>
                <a:latin typeface="Sylfaen" pitchFamily="18" charset="0"/>
              </a:rPr>
              <a:t>ამოირჩიეთ</a:t>
            </a:r>
            <a:r>
              <a:rPr sz="1400">
                <a:solidFill>
                  <a:schemeClr val="tx2"/>
                </a:solidFill>
                <a:latin typeface="Sylfaen" pitchFamily="18" charset="0"/>
              </a:rPr>
              <a:t> Object.</a:t>
            </a:r>
          </a:p>
          <a:p>
            <a:pPr lvl="1" eaLnBrk="1" fontAlgn="auto" hangingPunct="1">
              <a:spcBef>
                <a:spcPct val="0"/>
              </a:spcBef>
              <a:spcAft>
                <a:spcPts val="0"/>
              </a:spcAft>
              <a:defRPr/>
            </a:pPr>
            <a:r>
              <a:rPr sz="1400" err="1">
                <a:solidFill>
                  <a:schemeClr val="tx2"/>
                </a:solidFill>
                <a:latin typeface="Sylfaen" pitchFamily="18" charset="0"/>
              </a:rPr>
              <a:t>მონიშნეთ</a:t>
            </a:r>
            <a:r>
              <a:rPr sz="1400">
                <a:solidFill>
                  <a:schemeClr val="tx2"/>
                </a:solidFill>
                <a:latin typeface="Sylfaen" pitchFamily="18" charset="0"/>
              </a:rPr>
              <a:t> Create from File  </a:t>
            </a:r>
            <a:r>
              <a:rPr sz="1400" err="1">
                <a:solidFill>
                  <a:schemeClr val="tx2"/>
                </a:solidFill>
                <a:latin typeface="Sylfaen" pitchFamily="18" charset="0"/>
              </a:rPr>
              <a:t>და</a:t>
            </a:r>
            <a:r>
              <a:rPr sz="1400">
                <a:solidFill>
                  <a:schemeClr val="tx2"/>
                </a:solidFill>
                <a:latin typeface="Sylfaen" pitchFamily="18" charset="0"/>
              </a:rPr>
              <a:t> </a:t>
            </a:r>
            <a:r>
              <a:rPr sz="1400" err="1">
                <a:solidFill>
                  <a:schemeClr val="tx2"/>
                </a:solidFill>
                <a:latin typeface="Sylfaen" pitchFamily="18" charset="0"/>
              </a:rPr>
              <a:t>შემდეგ</a:t>
            </a:r>
            <a:r>
              <a:rPr sz="1400">
                <a:solidFill>
                  <a:schemeClr val="tx2"/>
                </a:solidFill>
                <a:latin typeface="Sylfaen" pitchFamily="18" charset="0"/>
              </a:rPr>
              <a:t> </a:t>
            </a:r>
            <a:r>
              <a:rPr sz="1400" err="1">
                <a:solidFill>
                  <a:schemeClr val="tx2"/>
                </a:solidFill>
                <a:latin typeface="Sylfaen" pitchFamily="18" charset="0"/>
              </a:rPr>
              <a:t>და</a:t>
            </a:r>
            <a:r>
              <a:rPr lang="ka-GE" sz="1400">
                <a:solidFill>
                  <a:schemeClr val="tx2"/>
                </a:solidFill>
              </a:rPr>
              <a:t>ა</a:t>
            </a:r>
            <a:r>
              <a:rPr sz="1400" err="1">
                <a:solidFill>
                  <a:schemeClr val="tx2"/>
                </a:solidFill>
                <a:latin typeface="Sylfaen" pitchFamily="18" charset="0"/>
              </a:rPr>
              <a:t>წკაპუნეთ</a:t>
            </a:r>
            <a:r>
              <a:rPr sz="1400">
                <a:solidFill>
                  <a:schemeClr val="tx2"/>
                </a:solidFill>
                <a:latin typeface="Sylfaen" pitchFamily="18" charset="0"/>
              </a:rPr>
              <a:t> Browse. </a:t>
            </a:r>
            <a:r>
              <a:rPr sz="1400" err="1">
                <a:solidFill>
                  <a:schemeClr val="tx2"/>
                </a:solidFill>
                <a:latin typeface="Sylfaen" pitchFamily="18" charset="0"/>
              </a:rPr>
              <a:t>იპოვეთ</a:t>
            </a:r>
            <a:r>
              <a:rPr sz="1400">
                <a:solidFill>
                  <a:schemeClr val="tx2"/>
                </a:solidFill>
                <a:latin typeface="Sylfaen" pitchFamily="18" charset="0"/>
              </a:rPr>
              <a:t> </a:t>
            </a:r>
            <a:r>
              <a:rPr sz="1400" err="1">
                <a:solidFill>
                  <a:schemeClr val="tx2"/>
                </a:solidFill>
                <a:latin typeface="Sylfaen" pitchFamily="18" charset="0"/>
              </a:rPr>
              <a:t>დასართავი</a:t>
            </a:r>
            <a:r>
              <a:rPr sz="1400">
                <a:solidFill>
                  <a:schemeClr val="tx2"/>
                </a:solidFill>
                <a:latin typeface="Sylfaen" pitchFamily="18" charset="0"/>
              </a:rPr>
              <a:t> </a:t>
            </a:r>
            <a:r>
              <a:rPr sz="1400" err="1">
                <a:solidFill>
                  <a:schemeClr val="tx2"/>
                </a:solidFill>
                <a:latin typeface="Sylfaen" pitchFamily="18" charset="0"/>
              </a:rPr>
              <a:t>ფაილი</a:t>
            </a:r>
            <a:r>
              <a:rPr sz="1400">
                <a:solidFill>
                  <a:schemeClr val="tx2"/>
                </a:solidFill>
                <a:latin typeface="Sylfaen" pitchFamily="18" charset="0"/>
              </a:rPr>
              <a:t> </a:t>
            </a:r>
            <a:r>
              <a:rPr sz="1400" err="1">
                <a:solidFill>
                  <a:schemeClr val="tx2"/>
                </a:solidFill>
                <a:latin typeface="Sylfaen" pitchFamily="18" charset="0"/>
              </a:rPr>
              <a:t>და</a:t>
            </a:r>
            <a:r>
              <a:rPr sz="1400">
                <a:solidFill>
                  <a:schemeClr val="tx2"/>
                </a:solidFill>
                <a:latin typeface="Sylfaen" pitchFamily="18" charset="0"/>
              </a:rPr>
              <a:t> </a:t>
            </a:r>
            <a:r>
              <a:rPr sz="1400" err="1">
                <a:solidFill>
                  <a:schemeClr val="tx2"/>
                </a:solidFill>
                <a:latin typeface="Sylfaen" pitchFamily="18" charset="0"/>
              </a:rPr>
              <a:t>და</a:t>
            </a:r>
            <a:r>
              <a:rPr lang="ka-GE" sz="1400">
                <a:solidFill>
                  <a:schemeClr val="tx2"/>
                </a:solidFill>
              </a:rPr>
              <a:t>ა</a:t>
            </a:r>
            <a:r>
              <a:rPr sz="1400" err="1">
                <a:solidFill>
                  <a:schemeClr val="tx2"/>
                </a:solidFill>
                <a:latin typeface="Sylfaen" pitchFamily="18" charset="0"/>
              </a:rPr>
              <a:t>წკაპუნეთ</a:t>
            </a:r>
            <a:r>
              <a:rPr sz="1400">
                <a:solidFill>
                  <a:schemeClr val="tx2"/>
                </a:solidFill>
                <a:latin typeface="Sylfaen" pitchFamily="18" charset="0"/>
              </a:rPr>
              <a:t>  OK.</a:t>
            </a:r>
            <a:endParaRPr lang="ka-GE" sz="1400">
              <a:solidFill>
                <a:schemeClr val="tx2"/>
              </a:solidFill>
            </a:endParaRPr>
          </a:p>
          <a:p>
            <a:pPr eaLnBrk="1" fontAlgn="auto" hangingPunct="1">
              <a:spcBef>
                <a:spcPct val="0"/>
              </a:spcBef>
              <a:spcAft>
                <a:spcPts val="0"/>
              </a:spcAft>
              <a:buFont typeface="Arial" pitchFamily="34" charset="0"/>
              <a:buChar char="•"/>
              <a:defRPr/>
            </a:pPr>
            <a:endParaRPr lang="en-GB" sz="1400">
              <a:solidFill>
                <a:schemeClr val="tx2"/>
              </a:solidFill>
              <a:latin typeface="Sylfaen" pitchFamily="18" charset="0"/>
            </a:endParaRPr>
          </a:p>
          <a:p>
            <a:pPr eaLnBrk="1" fontAlgn="auto" hangingPunct="1">
              <a:spcBef>
                <a:spcPct val="0"/>
              </a:spcBef>
              <a:spcAft>
                <a:spcPts val="0"/>
              </a:spcAft>
              <a:buFont typeface="Arial" pitchFamily="34" charset="0"/>
              <a:buChar char="•"/>
              <a:defRPr/>
            </a:pPr>
            <a:r>
              <a:rPr lang="ka-GE" sz="1400">
                <a:solidFill>
                  <a:schemeClr val="tx2"/>
                </a:solidFill>
              </a:rPr>
              <a:t>ბმულების ჩასმა</a:t>
            </a:r>
          </a:p>
          <a:p>
            <a:pPr lvl="1" eaLnBrk="1" fontAlgn="auto" hangingPunct="1">
              <a:spcBef>
                <a:spcPct val="0"/>
              </a:spcBef>
              <a:spcAft>
                <a:spcPts val="0"/>
              </a:spcAft>
              <a:defRPr/>
            </a:pPr>
            <a:r>
              <a:rPr lang="ka-GE" sz="1400">
                <a:solidFill>
                  <a:schemeClr val="tx2"/>
                </a:solidFill>
              </a:rPr>
              <a:t>თქვენს მიერ გამოყენებული ონლაინ რესურსებზე </a:t>
            </a:r>
            <a:r>
              <a:rPr lang="en-GB" sz="1400" err="1">
                <a:solidFill>
                  <a:schemeClr val="tx2"/>
                </a:solidFill>
                <a:latin typeface="Sylfaen" pitchFamily="18" charset="0"/>
              </a:rPr>
              <a:t>ბმულების</a:t>
            </a:r>
            <a:r>
              <a:rPr lang="en-GB" sz="1400">
                <a:solidFill>
                  <a:schemeClr val="tx2"/>
                </a:solidFill>
                <a:latin typeface="Sylfaen" pitchFamily="18" charset="0"/>
              </a:rPr>
              <a:t> </a:t>
            </a:r>
            <a:r>
              <a:rPr lang="ka-GE" sz="1400">
                <a:solidFill>
                  <a:schemeClr val="tx2"/>
                </a:solidFill>
              </a:rPr>
              <a:t>პრეზენტაციაში ჩასასმელად</a:t>
            </a:r>
            <a:r>
              <a:rPr lang="en-GB" sz="1400">
                <a:solidFill>
                  <a:schemeClr val="tx2"/>
                </a:solidFill>
                <a:latin typeface="Sylfaen" pitchFamily="18" charset="0"/>
              </a:rPr>
              <a:t> </a:t>
            </a:r>
            <a:r>
              <a:rPr lang="en-GB" sz="1400" err="1">
                <a:solidFill>
                  <a:schemeClr val="tx2"/>
                </a:solidFill>
                <a:latin typeface="Sylfaen" pitchFamily="18" charset="0"/>
              </a:rPr>
              <a:t>გამოიყენეთ</a:t>
            </a:r>
            <a:r>
              <a:rPr lang="en-GB" sz="1400">
                <a:solidFill>
                  <a:schemeClr val="tx2"/>
                </a:solidFill>
                <a:latin typeface="Sylfaen" pitchFamily="18" charset="0"/>
              </a:rPr>
              <a:t> </a:t>
            </a:r>
            <a:r>
              <a:rPr lang="en-GB" sz="1400" err="1">
                <a:solidFill>
                  <a:schemeClr val="tx2"/>
                </a:solidFill>
                <a:latin typeface="Sylfaen" pitchFamily="18" charset="0"/>
              </a:rPr>
              <a:t>ჰიპერბმულები</a:t>
            </a:r>
            <a:r>
              <a:rPr lang="ka-GE" sz="1400">
                <a:solidFill>
                  <a:schemeClr val="tx2"/>
                </a:solidFill>
              </a:rPr>
              <a:t>. მონიშნეთ სიტყვა, რომელზეც გსურთ ბმულის ჩასმა. </a:t>
            </a:r>
            <a:r>
              <a:rPr sz="1400">
                <a:solidFill>
                  <a:schemeClr val="tx2"/>
                </a:solidFill>
                <a:latin typeface="Sylfaen" pitchFamily="18" charset="0"/>
              </a:rPr>
              <a:t>Insert </a:t>
            </a:r>
            <a:r>
              <a:rPr lang="ka-GE" sz="1400">
                <a:solidFill>
                  <a:schemeClr val="tx2"/>
                </a:solidFill>
              </a:rPr>
              <a:t>მენიუდან ამოირჩიეთ </a:t>
            </a:r>
            <a:r>
              <a:rPr sz="1400">
                <a:solidFill>
                  <a:schemeClr val="tx2"/>
                </a:solidFill>
                <a:latin typeface="Sylfaen" pitchFamily="18" charset="0"/>
              </a:rPr>
              <a:t>Hyperlink </a:t>
            </a:r>
            <a:r>
              <a:rPr lang="ka-GE" sz="1400">
                <a:solidFill>
                  <a:schemeClr val="tx2"/>
                </a:solidFill>
              </a:rPr>
              <a:t>და ჩასვით ბმული.</a:t>
            </a:r>
          </a:p>
          <a:p>
            <a:pPr lvl="1" eaLnBrk="1" fontAlgn="auto" hangingPunct="1">
              <a:spcBef>
                <a:spcPct val="0"/>
              </a:spcBef>
              <a:spcAft>
                <a:spcPts val="0"/>
              </a:spcAft>
              <a:defRPr/>
            </a:pPr>
            <a:r>
              <a:rPr lang="en-GB" sz="1400" err="1">
                <a:solidFill>
                  <a:schemeClr val="tx2"/>
                </a:solidFill>
                <a:latin typeface="Sylfaen" pitchFamily="18" charset="0"/>
              </a:rPr>
              <a:t>აუდიო</a:t>
            </a:r>
            <a:r>
              <a:rPr lang="en-GB" sz="1400">
                <a:solidFill>
                  <a:schemeClr val="tx2"/>
                </a:solidFill>
                <a:latin typeface="Sylfaen" pitchFamily="18" charset="0"/>
              </a:rPr>
              <a:t> </a:t>
            </a:r>
            <a:r>
              <a:rPr lang="en-GB" sz="1400" err="1">
                <a:solidFill>
                  <a:schemeClr val="tx2"/>
                </a:solidFill>
                <a:latin typeface="Sylfaen" pitchFamily="18" charset="0"/>
              </a:rPr>
              <a:t>და</a:t>
            </a:r>
            <a:r>
              <a:rPr lang="en-GB" sz="1400">
                <a:solidFill>
                  <a:schemeClr val="tx2"/>
                </a:solidFill>
                <a:latin typeface="Sylfaen" pitchFamily="18" charset="0"/>
              </a:rPr>
              <a:t> </a:t>
            </a:r>
            <a:r>
              <a:rPr lang="en-GB" sz="1400" err="1">
                <a:solidFill>
                  <a:schemeClr val="tx2"/>
                </a:solidFill>
                <a:latin typeface="Sylfaen" pitchFamily="18" charset="0"/>
              </a:rPr>
              <a:t>ვიდეო</a:t>
            </a:r>
            <a:r>
              <a:rPr lang="ka-GE" sz="1400">
                <a:solidFill>
                  <a:schemeClr val="tx2"/>
                </a:solidFill>
              </a:rPr>
              <a:t> ფაილები აქ არ ჩასვათ, რადგან ძალიან გაიზრდება ფაილის ზომა. ამიტომ ჯერ ატვირთეთ</a:t>
            </a:r>
            <a:r>
              <a:rPr lang="en-GB" sz="1400">
                <a:solidFill>
                  <a:schemeClr val="tx2"/>
                </a:solidFill>
                <a:latin typeface="Sylfaen" pitchFamily="18" charset="0"/>
              </a:rPr>
              <a:t> </a:t>
            </a:r>
            <a:r>
              <a:rPr lang="ka-GE" sz="1400">
                <a:solidFill>
                  <a:schemeClr val="tx2"/>
                </a:solidFill>
              </a:rPr>
              <a:t>აუდიო და/ან </a:t>
            </a:r>
            <a:r>
              <a:rPr lang="en-GB" sz="1400" err="1">
                <a:solidFill>
                  <a:schemeClr val="tx2"/>
                </a:solidFill>
                <a:latin typeface="Sylfaen" pitchFamily="18" charset="0"/>
              </a:rPr>
              <a:t>ვიდეო</a:t>
            </a:r>
            <a:r>
              <a:rPr lang="en-GB" sz="1400">
                <a:solidFill>
                  <a:schemeClr val="tx2"/>
                </a:solidFill>
                <a:latin typeface="Sylfaen" pitchFamily="18" charset="0"/>
              </a:rPr>
              <a:t> </a:t>
            </a:r>
            <a:r>
              <a:rPr lang="en-GB" sz="1400" err="1">
                <a:solidFill>
                  <a:schemeClr val="tx2"/>
                </a:solidFill>
                <a:latin typeface="Sylfaen" pitchFamily="18" charset="0"/>
              </a:rPr>
              <a:t>ჰოსტინგ</a:t>
            </a:r>
            <a:r>
              <a:rPr lang="ka-GE" sz="1400">
                <a:solidFill>
                  <a:schemeClr val="tx2"/>
                </a:solidFill>
              </a:rPr>
              <a:t>ზე</a:t>
            </a:r>
            <a:r>
              <a:rPr lang="en-GB" sz="1400">
                <a:solidFill>
                  <a:schemeClr val="tx2"/>
                </a:solidFill>
                <a:latin typeface="Sylfaen" pitchFamily="18" charset="0"/>
              </a:rPr>
              <a:t> </a:t>
            </a:r>
            <a:r>
              <a:rPr lang="en-GB" sz="1400" err="1">
                <a:solidFill>
                  <a:schemeClr val="tx2"/>
                </a:solidFill>
                <a:latin typeface="Sylfaen" pitchFamily="18" charset="0"/>
              </a:rPr>
              <a:t>ან</a:t>
            </a:r>
            <a:r>
              <a:rPr lang="en-GB" sz="1400">
                <a:solidFill>
                  <a:schemeClr val="tx2"/>
                </a:solidFill>
                <a:latin typeface="Sylfaen" pitchFamily="18" charset="0"/>
              </a:rPr>
              <a:t> </a:t>
            </a:r>
            <a:r>
              <a:rPr lang="en-GB" sz="1400" err="1">
                <a:solidFill>
                  <a:schemeClr val="tx2"/>
                </a:solidFill>
                <a:latin typeface="Sylfaen" pitchFamily="18" charset="0"/>
              </a:rPr>
              <a:t>თქვენი</a:t>
            </a:r>
            <a:r>
              <a:rPr lang="en-GB" sz="1400">
                <a:solidFill>
                  <a:schemeClr val="tx2"/>
                </a:solidFill>
                <a:latin typeface="Sylfaen" pitchFamily="18" charset="0"/>
              </a:rPr>
              <a:t> </a:t>
            </a:r>
            <a:r>
              <a:rPr lang="en-GB" sz="1400" err="1">
                <a:solidFill>
                  <a:schemeClr val="tx2"/>
                </a:solidFill>
                <a:latin typeface="Sylfaen" pitchFamily="18" charset="0"/>
              </a:rPr>
              <a:t>სკოლის</a:t>
            </a:r>
            <a:r>
              <a:rPr lang="en-GB" sz="1400">
                <a:solidFill>
                  <a:schemeClr val="tx2"/>
                </a:solidFill>
                <a:latin typeface="Sylfaen" pitchFamily="18" charset="0"/>
              </a:rPr>
              <a:t> </a:t>
            </a:r>
            <a:r>
              <a:rPr lang="en-GB" sz="1400" err="1">
                <a:solidFill>
                  <a:schemeClr val="tx2"/>
                </a:solidFill>
                <a:latin typeface="Sylfaen" pitchFamily="18" charset="0"/>
              </a:rPr>
              <a:t>ვებგვერდ</a:t>
            </a:r>
            <a:r>
              <a:rPr lang="ka-GE" sz="1400">
                <a:solidFill>
                  <a:schemeClr val="tx2"/>
                </a:solidFill>
              </a:rPr>
              <a:t>ზე და შემდეგ ბმული ჩასვით </a:t>
            </a:r>
            <a:r>
              <a:rPr sz="1400">
                <a:solidFill>
                  <a:schemeClr val="tx2"/>
                </a:solidFill>
                <a:latin typeface="Sylfaen" pitchFamily="18" charset="0"/>
              </a:rPr>
              <a:t>Hyperlink </a:t>
            </a:r>
            <a:r>
              <a:rPr lang="ka-GE" sz="1400">
                <a:solidFill>
                  <a:schemeClr val="tx2"/>
                </a:solidFill>
              </a:rPr>
              <a:t>ფუნქციით.</a:t>
            </a:r>
            <a:endParaRPr sz="1400">
              <a:solidFill>
                <a:schemeClr val="tx2"/>
              </a:solidFill>
              <a:latin typeface="Sylfaen" pitchFamily="18" charset="0"/>
            </a:endParaRPr>
          </a:p>
          <a:p>
            <a:pPr marL="0" indent="0" eaLnBrk="1" fontAlgn="auto" hangingPunct="1">
              <a:spcBef>
                <a:spcPct val="0"/>
              </a:spcBef>
              <a:spcAft>
                <a:spcPts val="0"/>
              </a:spcAft>
              <a:buFont typeface="Arial" pitchFamily="34" charset="0"/>
              <a:buNone/>
              <a:defRPr/>
            </a:pPr>
            <a:endParaRPr sz="1400">
              <a:solidFill>
                <a:schemeClr val="tx2"/>
              </a:solidFill>
              <a:latin typeface="Sylfaen" pitchFamily="18" charset="0"/>
            </a:endParaRPr>
          </a:p>
          <a:p>
            <a:pPr eaLnBrk="1" fontAlgn="auto" hangingPunct="1">
              <a:spcBef>
                <a:spcPct val="0"/>
              </a:spcBef>
              <a:spcAft>
                <a:spcPts val="0"/>
              </a:spcAft>
              <a:buFont typeface="Arial" pitchFamily="34" charset="0"/>
              <a:buChar char="•"/>
              <a:defRPr/>
            </a:pPr>
            <a:r>
              <a:rPr sz="1400" err="1">
                <a:solidFill>
                  <a:schemeClr val="tx2"/>
                </a:solidFill>
                <a:latin typeface="Sylfaen" pitchFamily="18" charset="0"/>
              </a:rPr>
              <a:t>გთხოვთ</a:t>
            </a:r>
            <a:r>
              <a:rPr sz="1400">
                <a:solidFill>
                  <a:schemeClr val="tx2"/>
                </a:solidFill>
                <a:latin typeface="Sylfaen" pitchFamily="18" charset="0"/>
              </a:rPr>
              <a:t>, </a:t>
            </a:r>
            <a:r>
              <a:rPr sz="1400" err="1">
                <a:solidFill>
                  <a:schemeClr val="tx2"/>
                </a:solidFill>
                <a:latin typeface="Sylfaen" pitchFamily="18" charset="0"/>
              </a:rPr>
              <a:t>გადაამოწმოთ</a:t>
            </a:r>
            <a:r>
              <a:rPr sz="1400">
                <a:solidFill>
                  <a:schemeClr val="tx2"/>
                </a:solidFill>
                <a:latin typeface="Sylfaen" pitchFamily="18" charset="0"/>
              </a:rPr>
              <a:t>, </a:t>
            </a:r>
            <a:r>
              <a:rPr sz="1400" err="1">
                <a:solidFill>
                  <a:schemeClr val="tx2"/>
                </a:solidFill>
                <a:latin typeface="Sylfaen" pitchFamily="18" charset="0"/>
              </a:rPr>
              <a:t>რომ</a:t>
            </a:r>
            <a:r>
              <a:rPr sz="1400">
                <a:solidFill>
                  <a:schemeClr val="tx2"/>
                </a:solidFill>
                <a:latin typeface="Sylfaen" pitchFamily="18" charset="0"/>
              </a:rPr>
              <a:t> </a:t>
            </a:r>
            <a:r>
              <a:rPr sz="1400" err="1">
                <a:solidFill>
                  <a:schemeClr val="tx2"/>
                </a:solidFill>
                <a:latin typeface="Sylfaen" pitchFamily="18" charset="0"/>
              </a:rPr>
              <a:t>სურათებისა</a:t>
            </a:r>
            <a:r>
              <a:rPr sz="1400">
                <a:solidFill>
                  <a:schemeClr val="tx2"/>
                </a:solidFill>
                <a:latin typeface="Sylfaen" pitchFamily="18" charset="0"/>
              </a:rPr>
              <a:t> </a:t>
            </a:r>
            <a:r>
              <a:rPr sz="1400" err="1">
                <a:solidFill>
                  <a:schemeClr val="tx2"/>
                </a:solidFill>
                <a:latin typeface="Sylfaen" pitchFamily="18" charset="0"/>
              </a:rPr>
              <a:t>და</a:t>
            </a:r>
            <a:r>
              <a:rPr sz="1400">
                <a:solidFill>
                  <a:schemeClr val="tx2"/>
                </a:solidFill>
                <a:latin typeface="Sylfaen" pitchFamily="18" charset="0"/>
              </a:rPr>
              <a:t> </a:t>
            </a:r>
            <a:r>
              <a:rPr sz="1400" err="1">
                <a:solidFill>
                  <a:schemeClr val="tx2"/>
                </a:solidFill>
                <a:latin typeface="Sylfaen" pitchFamily="18" charset="0"/>
              </a:rPr>
              <a:t>ვიდეოს</a:t>
            </a:r>
            <a:r>
              <a:rPr sz="1400">
                <a:solidFill>
                  <a:schemeClr val="tx2"/>
                </a:solidFill>
                <a:latin typeface="Sylfaen" pitchFamily="18" charset="0"/>
              </a:rPr>
              <a:t> </a:t>
            </a:r>
            <a:r>
              <a:rPr sz="1400" err="1">
                <a:solidFill>
                  <a:schemeClr val="tx2"/>
                </a:solidFill>
                <a:latin typeface="Sylfaen" pitchFamily="18" charset="0"/>
              </a:rPr>
              <a:t>გამოყენების</a:t>
            </a:r>
            <a:r>
              <a:rPr sz="1400">
                <a:solidFill>
                  <a:schemeClr val="tx2"/>
                </a:solidFill>
                <a:latin typeface="Sylfaen" pitchFamily="18" charset="0"/>
              </a:rPr>
              <a:t> </a:t>
            </a:r>
            <a:r>
              <a:rPr sz="1400" err="1">
                <a:solidFill>
                  <a:schemeClr val="tx2"/>
                </a:solidFill>
                <a:latin typeface="Sylfaen" pitchFamily="18" charset="0"/>
              </a:rPr>
              <a:t>უფლება</a:t>
            </a:r>
            <a:r>
              <a:rPr sz="1400">
                <a:solidFill>
                  <a:schemeClr val="tx2"/>
                </a:solidFill>
                <a:latin typeface="Sylfaen" pitchFamily="18" charset="0"/>
              </a:rPr>
              <a:t> </a:t>
            </a:r>
            <a:r>
              <a:rPr lang="ka-GE" sz="1400">
                <a:solidFill>
                  <a:schemeClr val="tx2"/>
                </a:solidFill>
              </a:rPr>
              <a:t>გაქვთ</a:t>
            </a:r>
            <a:r>
              <a:rPr sz="1400">
                <a:solidFill>
                  <a:schemeClr val="tx2"/>
                </a:solidFill>
                <a:latin typeface="Sylfaen" pitchFamily="18" charset="0"/>
              </a:rPr>
              <a:t>, </a:t>
            </a:r>
            <a:r>
              <a:rPr sz="1400" err="1">
                <a:solidFill>
                  <a:schemeClr val="tx2"/>
                </a:solidFill>
                <a:latin typeface="Sylfaen" pitchFamily="18" charset="0"/>
              </a:rPr>
              <a:t>რადგან</a:t>
            </a:r>
            <a:r>
              <a:rPr sz="1400">
                <a:solidFill>
                  <a:schemeClr val="tx2"/>
                </a:solidFill>
                <a:latin typeface="Sylfaen" pitchFamily="18" charset="0"/>
              </a:rPr>
              <a:t> </a:t>
            </a:r>
            <a:r>
              <a:rPr sz="1400" err="1">
                <a:solidFill>
                  <a:schemeClr val="tx2"/>
                </a:solidFill>
                <a:latin typeface="Sylfaen" pitchFamily="18" charset="0"/>
              </a:rPr>
              <a:t>ეს</a:t>
            </a:r>
            <a:r>
              <a:rPr sz="1400">
                <a:solidFill>
                  <a:schemeClr val="tx2"/>
                </a:solidFill>
                <a:latin typeface="Sylfaen" pitchFamily="18" charset="0"/>
              </a:rPr>
              <a:t> </a:t>
            </a:r>
            <a:r>
              <a:rPr sz="1400" err="1">
                <a:solidFill>
                  <a:schemeClr val="tx2"/>
                </a:solidFill>
                <a:latin typeface="Sylfaen" pitchFamily="18" charset="0"/>
              </a:rPr>
              <a:t>პროექტი</a:t>
            </a:r>
            <a:r>
              <a:rPr sz="1400">
                <a:solidFill>
                  <a:schemeClr val="tx2"/>
                </a:solidFill>
                <a:latin typeface="Sylfaen" pitchFamily="18" charset="0"/>
              </a:rPr>
              <a:t> </a:t>
            </a:r>
            <a:r>
              <a:rPr sz="1400" err="1">
                <a:solidFill>
                  <a:schemeClr val="tx2"/>
                </a:solidFill>
                <a:latin typeface="Sylfaen" pitchFamily="18" charset="0"/>
              </a:rPr>
              <a:t>საჯაროა</a:t>
            </a:r>
            <a:r>
              <a:rPr sz="1400">
                <a:solidFill>
                  <a:schemeClr val="tx2"/>
                </a:solidFill>
                <a:latin typeface="Sylfaen" pitchFamily="18" charset="0"/>
              </a:rPr>
              <a:t>. </a:t>
            </a:r>
            <a:endParaRPr lang="ka-GE" sz="1400">
              <a:solidFill>
                <a:schemeClr val="tx2"/>
              </a:solidFill>
            </a:endParaRPr>
          </a:p>
          <a:p>
            <a:pPr eaLnBrk="1" fontAlgn="auto" hangingPunct="1">
              <a:spcBef>
                <a:spcPct val="0"/>
              </a:spcBef>
              <a:spcAft>
                <a:spcPts val="0"/>
              </a:spcAft>
              <a:buFont typeface="Arial" pitchFamily="34" charset="0"/>
              <a:buChar char="•"/>
              <a:defRPr/>
            </a:pPr>
            <a:endParaRPr lang="ka-GE" sz="1400">
              <a:solidFill>
                <a:schemeClr val="tx2"/>
              </a:solidFill>
            </a:endParaRPr>
          </a:p>
          <a:p>
            <a:pPr eaLnBrk="1" fontAlgn="auto" hangingPunct="1">
              <a:spcBef>
                <a:spcPct val="0"/>
              </a:spcBef>
              <a:spcAft>
                <a:spcPts val="0"/>
              </a:spcAft>
              <a:buFont typeface="Arial" pitchFamily="34" charset="0"/>
              <a:buChar char="•"/>
              <a:defRPr/>
            </a:pPr>
            <a:r>
              <a:rPr lang="ka-GE" sz="1400">
                <a:solidFill>
                  <a:schemeClr val="tx2"/>
                </a:solidFill>
              </a:rPr>
              <a:t>პროექტის ატვირთვის ინსტრუქცია იხილეთ ამ ბმულზე: </a:t>
            </a:r>
            <a:r>
              <a:rPr sz="1400">
                <a:solidFill>
                  <a:schemeClr val="tx2"/>
                </a:solidFill>
                <a:latin typeface="Sylfaen" pitchFamily="18" charset="0"/>
                <a:hlinkClick r:id="rId2"/>
              </a:rPr>
              <a:t>https://skydrive.live.com/#cid=128A8193E1B2038E&amp;id=128A8193E1B2038E%21107</a:t>
            </a:r>
            <a:r>
              <a:rPr lang="ka-GE" sz="1400">
                <a:solidFill>
                  <a:schemeClr val="tx2"/>
                </a:solidFill>
              </a:rPr>
              <a:t> </a:t>
            </a:r>
          </a:p>
          <a:p>
            <a:pPr marL="0" indent="0" eaLnBrk="1" fontAlgn="auto" hangingPunct="1">
              <a:spcBef>
                <a:spcPct val="0"/>
              </a:spcBef>
              <a:spcAft>
                <a:spcPts val="0"/>
              </a:spcAft>
              <a:buFont typeface="Arial" pitchFamily="34" charset="0"/>
              <a:buNone/>
              <a:defRPr/>
            </a:pPr>
            <a:endParaRPr lang="ka-GE" sz="1400">
              <a:solidFill>
                <a:schemeClr val="tx2"/>
              </a:solidFill>
            </a:endParaRPr>
          </a:p>
          <a:p>
            <a:pPr marL="0" indent="0" eaLnBrk="1" fontAlgn="auto" hangingPunct="1">
              <a:spcBef>
                <a:spcPct val="0"/>
              </a:spcBef>
              <a:spcAft>
                <a:spcPts val="0"/>
              </a:spcAft>
              <a:buFont typeface="Arial" pitchFamily="34" charset="0"/>
              <a:buNone/>
              <a:defRPr/>
            </a:pPr>
            <a:endParaRPr lang="ka-GE" sz="1400" i="1">
              <a:solidFill>
                <a:schemeClr val="tx2"/>
              </a:solidFill>
            </a:endParaRPr>
          </a:p>
          <a:p>
            <a:pPr marL="0" indent="0" eaLnBrk="1" fontAlgn="auto" hangingPunct="1">
              <a:spcBef>
                <a:spcPct val="0"/>
              </a:spcBef>
              <a:spcAft>
                <a:spcPts val="0"/>
              </a:spcAft>
              <a:buFont typeface="Arial" pitchFamily="34" charset="0"/>
              <a:buNone/>
              <a:defRPr/>
            </a:pPr>
            <a:r>
              <a:rPr lang="ka-GE" sz="1400" i="1">
                <a:solidFill>
                  <a:schemeClr val="tx2"/>
                </a:solidFill>
              </a:rPr>
              <a:t>შენიშვნა: ეს არის დაფარული სლაიდი და არ ჩანს </a:t>
            </a:r>
            <a:r>
              <a:rPr lang="ka-GE" sz="1400" i="1" err="1">
                <a:solidFill>
                  <a:schemeClr val="tx2"/>
                </a:solidFill>
              </a:rPr>
              <a:t>პრეზენტირების</a:t>
            </a:r>
            <a:r>
              <a:rPr lang="ka-GE" sz="1400" i="1">
                <a:solidFill>
                  <a:schemeClr val="tx2"/>
                </a:solidFill>
              </a:rPr>
              <a:t> რეჟიმში.</a:t>
            </a:r>
            <a:endParaRPr lang="en-GB" sz="1400" i="1">
              <a:solidFill>
                <a:schemeClr val="tx2"/>
              </a:solidFill>
              <a:latin typeface="Sylfaen" pitchFamily="18" charset="0"/>
            </a:endParaRPr>
          </a:p>
        </p:txBody>
      </p:sp>
    </p:spTree>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C33F7516EBA8241B7AEDF8C05E6B189" ma:contentTypeVersion="0" ma:contentTypeDescription="Create a new document." ma:contentTypeScope="" ma:versionID="543f723ce4c428a299918e3cacf0c78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888807C-347F-468E-92E2-D22BA6F90943}">
  <ds:schemaRefs>
    <ds:schemaRef ds:uri="http://schemas.microsoft.com/sharepoint/v3/contenttype/forms"/>
  </ds:schemaRefs>
</ds:datastoreItem>
</file>

<file path=customXml/itemProps2.xml><?xml version="1.0" encoding="utf-8"?>
<ds:datastoreItem xmlns:ds="http://schemas.openxmlformats.org/officeDocument/2006/customXml" ds:itemID="{232B4BB0-E3C6-4A2B-A998-E9D107186D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5E72FD4-BD0D-4A67-BD1B-7DECBA3B2AF2}">
  <ds:schemaRefs>
    <ds:schemaRef ds:uri="http://schemas.microsoft.com/office/infopath/2007/PartnerControls"/>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purl.org/dc/elements/1.1/"/>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611</TotalTime>
  <Words>1219</Words>
  <Application>Microsoft Office PowerPoint</Application>
  <PresentationFormat>On-screen Show (4:3)</PresentationFormat>
  <Paragraphs>145</Paragraphs>
  <Slides>7</Slides>
  <Notes>2</Notes>
  <HiddenSlides>1</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7</vt:i4>
      </vt:variant>
    </vt:vector>
  </HeadingPairs>
  <TitlesOfParts>
    <vt:vector size="15" baseType="lpstr">
      <vt:lpstr>Arial</vt:lpstr>
      <vt:lpstr>Calibri</vt:lpstr>
      <vt:lpstr>ＭＳ Ｐゴシック</vt:lpstr>
      <vt:lpstr>Sylfaen</vt:lpstr>
      <vt:lpstr>AcadNusx</vt:lpstr>
      <vt:lpstr>Office Theme</vt:lpstr>
      <vt:lpstr>Microsoft Office PowerPoint Presentation</vt:lpstr>
      <vt:lpstr>Microsoft Office Word Document</vt:lpstr>
      <vt:lpstr>PowerPoint Presentation</vt:lpstr>
      <vt:lpstr>PowerPoint Presentation</vt:lpstr>
      <vt:lpstr>PowerPoint Presentation</vt:lpstr>
      <vt:lpstr>PowerPoint Presentation</vt:lpstr>
      <vt:lpstr>PowerPoint Presentation</vt:lpstr>
      <vt:lpstr>PowerPoint Presentation</vt:lpstr>
      <vt:lpstr>დანართი/ინსტრუქცია</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Partners in Learning Global Forum 2011</dc:title>
  <dc:creator>Kirsten Panton</dc:creator>
  <cp:lastModifiedBy>n_ingorokhva</cp:lastModifiedBy>
  <cp:revision>119</cp:revision>
  <dcterms:created xsi:type="dcterms:W3CDTF">2011-08-17T11:53:16Z</dcterms:created>
  <dcterms:modified xsi:type="dcterms:W3CDTF">2012-03-09T12:09:47Z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0x01010064A4C9067EF0E240A0D929DA769F7D1C</vt:lpwstr>
  </property>
</Properties>
</file>