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5" r:id="rId5"/>
    <p:sldId id="266" r:id="rId6"/>
    <p:sldId id="267" r:id="rId7"/>
    <p:sldId id="268" r:id="rId8"/>
    <p:sldId id="269" r:id="rId9"/>
    <p:sldId id="270"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არ არის სტილი, ცხრილის ბად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7" autoAdjust="0"/>
    <p:restoredTop sz="96925" autoAdjust="0"/>
  </p:normalViewPr>
  <p:slideViewPr>
    <p:cSldViewPr>
      <p:cViewPr>
        <p:scale>
          <a:sx n="100" d="100"/>
          <a:sy n="100" d="100"/>
        </p:scale>
        <p:origin x="-24" y="-186"/>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emf"/><Relationship Id="rId1" Type="http://schemas.openxmlformats.org/officeDocument/2006/relationships/image" Target="../media/image7.emf"/><Relationship Id="rId4"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4044C8-8345-4719-97D3-A17F33C471A7}" type="datetimeFigureOut">
              <a:rPr lang="en-US" smtClean="0"/>
              <a:pPr/>
              <a:t>2/28/2012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15D6A6-F37F-4E74-894D-A45D7722C38C}" type="slidenum">
              <a:rPr lang="en-US" smtClean="0"/>
              <a:pPr/>
              <a:t>‹#›</a:t>
            </a:fld>
            <a:endParaRPr lang="en-US"/>
          </a:p>
        </p:txBody>
      </p:sp>
    </p:spTree>
    <p:extLst>
      <p:ext uri="{BB962C8B-B14F-4D97-AF65-F5344CB8AC3E}">
        <p14:creationId xmlns="" xmlns:p14="http://schemas.microsoft.com/office/powerpoint/2010/main" val="3822990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endParaRPr lang="en-US" dirty="0" smtClean="0"/>
          </a:p>
          <a:p>
            <a:endParaRPr lang="en-US" dirty="0"/>
          </a:p>
        </p:txBody>
      </p:sp>
      <p:sp>
        <p:nvSpPr>
          <p:cNvPr id="4" name="Slide Number Placeholder 3"/>
          <p:cNvSpPr>
            <a:spLocks noGrp="1"/>
          </p:cNvSpPr>
          <p:nvPr>
            <p:ph type="sldNum" sz="quarter" idx="10"/>
          </p:nvPr>
        </p:nvSpPr>
        <p:spPr/>
        <p:txBody>
          <a:bodyPr/>
          <a:lstStyle/>
          <a:p>
            <a:fld id="{2A15D6A6-F37F-4E74-894D-A45D7722C38C}" type="slidenum">
              <a:rPr lang="en-US" smtClean="0"/>
              <a:pPr/>
              <a:t>3</a:t>
            </a:fld>
            <a:endParaRPr lang="en-US"/>
          </a:p>
        </p:txBody>
      </p:sp>
    </p:spTree>
    <p:extLst>
      <p:ext uri="{BB962C8B-B14F-4D97-AF65-F5344CB8AC3E}">
        <p14:creationId xmlns="" xmlns:p14="http://schemas.microsoft.com/office/powerpoint/2010/main" val="3486749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5D6A6-F37F-4E74-894D-A45D7722C38C}" type="slidenum">
              <a:rPr lang="en-US" smtClean="0"/>
              <a:pPr/>
              <a:t>5</a:t>
            </a:fld>
            <a:endParaRPr lang="en-US"/>
          </a:p>
        </p:txBody>
      </p:sp>
    </p:spTree>
    <p:extLst>
      <p:ext uri="{BB962C8B-B14F-4D97-AF65-F5344CB8AC3E}">
        <p14:creationId xmlns="" xmlns:p14="http://schemas.microsoft.com/office/powerpoint/2010/main" val="422689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A9EBBC-193D-4627-AC58-111A41AB9176}"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4030422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9EBBC-193D-4627-AC58-111A41AB9176}"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2953180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9EBBC-193D-4627-AC58-111A41AB9176}"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3736375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4" name="Picture 1"/>
          <p:cNvPicPr>
            <a:picLocks noChangeAspect="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182563" y="798513"/>
            <a:ext cx="7653337" cy="58816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4"/>
          <p:cNvSpPr/>
          <p:nvPr userDrawn="1"/>
        </p:nvSpPr>
        <p:spPr>
          <a:xfrm rot="16200000">
            <a:off x="3590925" y="1879601"/>
            <a:ext cx="1404937" cy="8177212"/>
          </a:xfrm>
          <a:prstGeom prst="rect">
            <a:avLst/>
          </a:prstGeom>
          <a:gradFill flip="none" rotWithShape="1">
            <a:gsLst>
              <a:gs pos="1000">
                <a:srgbClr val="ABD9E9"/>
              </a:gs>
              <a:gs pos="100000">
                <a:prstClr val="white"/>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endParaRPr>
          </a:p>
        </p:txBody>
      </p:sp>
      <p:pic>
        <p:nvPicPr>
          <p:cNvPr id="7" name="Picture 3"/>
          <p:cNvPicPr>
            <a:picLocks noChangeAspect="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826375" y="5500688"/>
            <a:ext cx="1155700" cy="1181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457200" y="595282"/>
            <a:ext cx="8229600" cy="503237"/>
          </a:xfrm>
          <a:prstGeom prst="rect">
            <a:avLst/>
          </a:prstGeom>
        </p:spPr>
        <p:txBody>
          <a:bodyPr vert="horz" lIns="91440" tIns="45720" rIns="91440" bIns="45720" rtlCol="0" anchor="b" anchorCtr="0">
            <a:noAutofit/>
          </a:bodyPr>
          <a:lstStyle>
            <a:lvl1pPr>
              <a:defRPr lang="en-US" sz="4000" dirty="0"/>
            </a:lvl1pPr>
          </a:lstStyle>
          <a:p>
            <a:pPr lvl="0"/>
            <a:r>
              <a:rPr lang="en-US" dirty="0" smtClean="0"/>
              <a:t>Click to edit Master title style</a:t>
            </a:r>
            <a:endParaRPr lang="en-US" dirty="0"/>
          </a:p>
        </p:txBody>
      </p:sp>
      <p:sp>
        <p:nvSpPr>
          <p:cNvPr id="6" name="Content Placeholder 2"/>
          <p:cNvSpPr>
            <a:spLocks noGrp="1"/>
          </p:cNvSpPr>
          <p:nvPr>
            <p:ph idx="1"/>
          </p:nvPr>
        </p:nvSpPr>
        <p:spPr>
          <a:xfrm>
            <a:off x="457200" y="1158244"/>
            <a:ext cx="8229600" cy="5287963"/>
          </a:xfrm>
          <a:prstGeom prst="rect">
            <a:avLst/>
          </a:prstGeom>
        </p:spPr>
        <p:txBody>
          <a:bodyPr/>
          <a:lstStyle>
            <a:lvl1pPr marL="342900" indent="-342900">
              <a:defRPr lang="en-US" sz="3200" kern="1200" baseline="0" dirty="0" smtClean="0">
                <a:solidFill>
                  <a:schemeClr val="accent6"/>
                </a:solidFill>
                <a:latin typeface="+mn-lt"/>
                <a:ea typeface="+mn-ea"/>
                <a:cs typeface="+mn-cs"/>
              </a:defRPr>
            </a:lvl1pPr>
            <a:lvl2pPr marL="742950" indent="-285750">
              <a:buFont typeface="Arial"/>
              <a:buChar char="•"/>
              <a:defRPr lang="en-US" sz="2800" kern="1200" baseline="0" dirty="0" smtClean="0">
                <a:solidFill>
                  <a:schemeClr val="accent6"/>
                </a:solidFill>
                <a:latin typeface="+mn-lt"/>
                <a:ea typeface="+mn-ea"/>
                <a:cs typeface="+mn-cs"/>
              </a:defRPr>
            </a:lvl2pPr>
            <a:lvl3pPr marL="1143000" indent="-228600">
              <a:defRPr lang="en-US" sz="2400" kern="1200" baseline="0" dirty="0" smtClean="0">
                <a:solidFill>
                  <a:schemeClr val="accent6"/>
                </a:solidFill>
                <a:latin typeface="+mn-lt"/>
                <a:ea typeface="+mn-ea"/>
                <a:cs typeface="+mn-cs"/>
              </a:defRPr>
            </a:lvl3pPr>
            <a:lvl4pPr marL="1600200" indent="-228600">
              <a:defRPr lang="en-US" sz="2000" kern="1200" baseline="0" dirty="0" smtClean="0">
                <a:solidFill>
                  <a:schemeClr val="accent6"/>
                </a:solidFill>
                <a:latin typeface="+mn-lt"/>
                <a:ea typeface="+mn-ea"/>
                <a:cs typeface="+mn-cs"/>
              </a:defRPr>
            </a:lvl4pPr>
            <a:lvl5pPr marL="2057400" indent="-228600">
              <a:defRPr lang="en-US" sz="2000" kern="1200" baseline="0" dirty="0" smtClean="0">
                <a:solidFill>
                  <a:schemeClr val="accent6"/>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230013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9EBBC-193D-4627-AC58-111A41AB9176}"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2652894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A9EBBC-193D-4627-AC58-111A41AB9176}"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346504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A9EBBC-193D-4627-AC58-111A41AB9176}"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1927824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A9EBBC-193D-4627-AC58-111A41AB9176}" type="datetimeFigureOut">
              <a:rPr lang="en-US" smtClean="0"/>
              <a:pPr/>
              <a:t>2/28/2012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323603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A9EBBC-193D-4627-AC58-111A41AB9176}" type="datetimeFigureOut">
              <a:rPr lang="en-US" smtClean="0"/>
              <a:pPr/>
              <a:t>2/28/2012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2703739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9EBBC-193D-4627-AC58-111A41AB9176}" type="datetimeFigureOut">
              <a:rPr lang="en-US" smtClean="0"/>
              <a:pPr/>
              <a:t>2/28/2012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2903201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9EBBC-193D-4627-AC58-111A41AB9176}"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30806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9EBBC-193D-4627-AC58-111A41AB9176}"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93520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9EBBC-193D-4627-AC58-111A41AB9176}" type="datetimeFigureOut">
              <a:rPr lang="en-US" smtClean="0"/>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A9EFA-6F0F-4BF3-8D57-A0F73688C1DE}" type="slidenum">
              <a:rPr lang="en-US" smtClean="0"/>
              <a:pPr/>
              <a:t>‹#›</a:t>
            </a:fld>
            <a:endParaRPr lang="en-US"/>
          </a:p>
        </p:txBody>
      </p:sp>
    </p:spTree>
    <p:extLst>
      <p:ext uri="{BB962C8B-B14F-4D97-AF65-F5344CB8AC3E}">
        <p14:creationId xmlns="" xmlns:p14="http://schemas.microsoft.com/office/powerpoint/2010/main" val="2243780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hyperlink" Target="sofgurjaanisskola.blogspot.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lemill.net/methods/proeqtis-gegma-52/base_view"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package" Target="../embeddings/Microsoft_Office_Word_Document2.docx"/><Relationship Id="rId3" Type="http://schemas.openxmlformats.org/officeDocument/2006/relationships/hyperlink" Target="http://www.youtube.com/watch?v=11A4UGtX5zs&amp;feature=youtu.be" TargetMode="External"/><Relationship Id="rId7" Type="http://schemas.openxmlformats.org/officeDocument/2006/relationships/hyperlink" Target="http://www.youtube.com/watch?v=yCHNmF-v3ik" TargetMode="External"/><Relationship Id="rId12" Type="http://schemas.openxmlformats.org/officeDocument/2006/relationships/oleObject" Target="file:///C:\Documents%20and%20Settings\Administrator\Desktop\proeqti%20konkursi\sakiTxavi_Txa.docx" TargetMode="Externa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hyperlink" Target="http://www.youtube.com/watch?v=GCMcghjfkkA" TargetMode="External"/><Relationship Id="rId11" Type="http://schemas.openxmlformats.org/officeDocument/2006/relationships/package" Target="../embeddings/Microsoft_Office_Word_Document1.docx"/><Relationship Id="rId5" Type="http://schemas.openxmlformats.org/officeDocument/2006/relationships/hyperlink" Target="https://skydrive.live.com/redir.aspx?cid=696551883b9d7273&amp;resid=696551883B9D7273!104&amp;parid=root" TargetMode="External"/><Relationship Id="rId10" Type="http://schemas.openxmlformats.org/officeDocument/2006/relationships/image" Target="../media/image13.jpeg"/><Relationship Id="rId4" Type="http://schemas.openxmlformats.org/officeDocument/2006/relationships/hyperlink" Target="https://skydrive.live.com/redir.aspx?cid=696551883b9d7273&amp;resid=696551883B9D7273!120&amp;parid=696551883B9D7273!104&amp;authkey=!ABuJV4BXT1bnGew" TargetMode="External"/><Relationship Id="rId9" Type="http://schemas.openxmlformats.org/officeDocument/2006/relationships/image" Target="../media/image12.jpeg"/><Relationship Id="rId14" Type="http://schemas.openxmlformats.org/officeDocument/2006/relationships/package" Target="../embeddings/Microsoft_Office_Word_Document3.docx"/></Relationships>
</file>

<file path=ppt/slides/_rels/slide5.xml.rels><?xml version="1.0" encoding="UTF-8" standalone="yes"?>
<Relationships xmlns="http://schemas.openxmlformats.org/package/2006/relationships"><Relationship Id="rId8" Type="http://schemas.openxmlformats.org/officeDocument/2006/relationships/hyperlink" Target="https://skydrive.live.com/redir.aspx?cid=696551883b9d7273&amp;resid=696551883B9D7273!109&amp;parid=696551883B9D7273!104&amp;authkey=!AJZ4Ltcza_LoHDg" TargetMode="External"/><Relationship Id="rId3" Type="http://schemas.openxmlformats.org/officeDocument/2006/relationships/hyperlink" Target="https://skydrive.live.com/redir.aspx?cid=533995c081d8ae74&amp;resid=533995C081D8AE74!122&amp;parid=533995C081D8AE74!108" TargetMode="External"/><Relationship Id="rId7" Type="http://schemas.openxmlformats.org/officeDocument/2006/relationships/hyperlink" Target="https://skydrive.live.com/redir.aspx?cid=533995c081d8ae74&amp;resid=533995C081D8AE74!114&amp;parid=533995C081D8AE74!108"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s://skydrive.live.com/redir.aspx?cid=533995c081d8ae74&amp;resid=533995C081D8AE74!116&amp;parid=533995C081D8AE74!108" TargetMode="External"/><Relationship Id="rId11" Type="http://schemas.openxmlformats.org/officeDocument/2006/relationships/image" Target="../media/image15.jpeg"/><Relationship Id="rId5" Type="http://schemas.openxmlformats.org/officeDocument/2006/relationships/hyperlink" Target="https://skydrive.live.com/redir.aspx?cid=696551883b9d7273&amp;resid=696551883B9D7273!121&amp;parid=696551883B9D7273!104&amp;authkey=!AO_DfD7VUbmpcyk" TargetMode="External"/><Relationship Id="rId10" Type="http://schemas.openxmlformats.org/officeDocument/2006/relationships/image" Target="../media/image14.jpeg"/><Relationship Id="rId4" Type="http://schemas.openxmlformats.org/officeDocument/2006/relationships/hyperlink" Target="https://skydrive.live.com/redir.aspx?cid=696551883b9d7273&amp;resid=696551883B9D7273!122&amp;parid=696551883B9D7273!104&amp;authkey=!AEoPlBzdeBYEY4Q" TargetMode="External"/><Relationship Id="rId9" Type="http://schemas.openxmlformats.org/officeDocument/2006/relationships/hyperlink" Target="https://skydrive.live.com/redir.aspx?cid=533995c081d8ae74&amp;resid=533995C081D8AE74!119&amp;parid=533995C081D8AE74!108"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skydrive.live.com/redir.aspx?cid=696551883b9d7273&amp;resid=696551883B9D7273!107&amp;parid=696551883B9D7273!104&amp;authkey=!ADvU7sysfkrhdzk" TargetMode="External"/><Relationship Id="rId13" Type="http://schemas.openxmlformats.org/officeDocument/2006/relationships/image" Target="../media/image20.jpeg"/><Relationship Id="rId3" Type="http://schemas.openxmlformats.org/officeDocument/2006/relationships/hyperlink" Target="https://skydrive.live.com/redir.aspx?cid=696551883b9d7273&amp;resid=696551883B9D7273!109&amp;parid=696551883B9D7273!104&amp;authkey=!AJZ4Ltcza_LoHDg" TargetMode="External"/><Relationship Id="rId7" Type="http://schemas.openxmlformats.org/officeDocument/2006/relationships/hyperlink" Target="https://skydrive.live.com/redir.aspx?cid=533995c081d8ae74&amp;resid=533995C081D8AE74!111&amp;parid=533995C081D8AE74!108" TargetMode="External"/><Relationship Id="rId12" Type="http://schemas.openxmlformats.org/officeDocument/2006/relationships/image" Target="../media/image19.jpeg"/><Relationship Id="rId2" Type="http://schemas.openxmlformats.org/officeDocument/2006/relationships/hyperlink" Target="https://skydrive.live.com/redir.aspx?cid=696551883b9d7273&amp;resid=696551883B9D7273!115&amp;parid=696551883B9D7273!104&amp;authkey=!ABIkROtPjm--Yyc" TargetMode="External"/><Relationship Id="rId1" Type="http://schemas.openxmlformats.org/officeDocument/2006/relationships/slideLayout" Target="../slideLayouts/slideLayout12.xml"/><Relationship Id="rId6" Type="http://schemas.openxmlformats.org/officeDocument/2006/relationships/hyperlink" Target="https://skydrive.live.com/redir.aspx?cid=533995c081d8ae74&amp;resid=533995C081D8AE74!112&amp;parid=533995C081D8AE74!108" TargetMode="External"/><Relationship Id="rId11" Type="http://schemas.openxmlformats.org/officeDocument/2006/relationships/image" Target="../media/image18.jpeg"/><Relationship Id="rId5" Type="http://schemas.openxmlformats.org/officeDocument/2006/relationships/hyperlink" Target="https://skydrive.live.com/redir.aspx?cid=533995c081d8ae74&amp;resid=533995C081D8AE74!119&amp;parid=533995C081D8AE74!108" TargetMode="External"/><Relationship Id="rId15" Type="http://schemas.openxmlformats.org/officeDocument/2006/relationships/hyperlink" Target="http://www.youtube.com/watch?v=yCHNmF-v3ik" TargetMode="External"/><Relationship Id="rId10" Type="http://schemas.openxmlformats.org/officeDocument/2006/relationships/image" Target="../media/image17.jpeg"/><Relationship Id="rId4" Type="http://schemas.openxmlformats.org/officeDocument/2006/relationships/hyperlink" Target="http://www.youtube.com/watch?v=GCMcghjfkkA" TargetMode="External"/><Relationship Id="rId9" Type="http://schemas.openxmlformats.org/officeDocument/2006/relationships/image" Target="../media/image16.jpeg"/><Relationship Id="rId14" Type="http://schemas.openxmlformats.org/officeDocument/2006/relationships/hyperlink" Target="https://skydrive.live.com/redir.aspx?cid=696551883b9d7273&amp;resid=696551883B9D7273!118&amp;parid=696551883B9D7273!104&amp;authkey=!AFD-oB7i_Fr1epA"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skydrive.live.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685800" y="2971800"/>
            <a:ext cx="7772400" cy="1470025"/>
          </a:xfrm>
          <a:prstGeom prst="rect">
            <a:avLst/>
          </a:prstGeom>
        </p:spPr>
        <p:txBody>
          <a:bodyPr vert="horz" lIns="91440" tIns="45720" rIns="91440" bIns="45720" rtlCol="0" anchor="b" anchorCtr="0">
            <a:normAutofit fontScale="67500" lnSpcReduction="20000"/>
          </a:bodyPr>
          <a:lstStyle>
            <a:lvl1pPr algn="ctr" defTabSz="914400" rtl="0" eaLnBrk="1" latinLnBrk="0" hangingPunct="1">
              <a:spcBef>
                <a:spcPct val="0"/>
              </a:spcBef>
              <a:buNone/>
              <a:defRPr lang="en-US" sz="4000" kern="1200" dirty="0">
                <a:solidFill>
                  <a:schemeClr val="tx1"/>
                </a:solidFill>
                <a:latin typeface="+mj-lt"/>
                <a:ea typeface="+mj-ea"/>
                <a:cs typeface="+mj-cs"/>
              </a:defRPr>
            </a:lvl1pPr>
          </a:lstStyle>
          <a:p>
            <a:r>
              <a:rPr lang="ka-GE" dirty="0" smtClean="0"/>
              <a:t>ვირტუალური </a:t>
            </a:r>
            <a:r>
              <a:rPr lang="en-US" dirty="0" err="1" smtClean="0"/>
              <a:t>საკლასო</a:t>
            </a:r>
            <a:r>
              <a:rPr lang="en-US" dirty="0" smtClean="0"/>
              <a:t> </a:t>
            </a:r>
            <a:r>
              <a:rPr lang="en-US" dirty="0" err="1" smtClean="0"/>
              <a:t>ტური</a:t>
            </a:r>
            <a:r>
              <a:rPr lang="en-US" dirty="0" smtClean="0"/>
              <a:t/>
            </a:r>
            <a:br>
              <a:rPr lang="en-US" dirty="0" smtClean="0"/>
            </a:br>
            <a:endParaRPr lang="en-US" dirty="0" smtClean="0"/>
          </a:p>
          <a:p>
            <a:r>
              <a:rPr lang="en-US" dirty="0" smtClean="0"/>
              <a:t>პ</a:t>
            </a:r>
            <a:r>
              <a:rPr lang="ka-GE" dirty="0" err="1" smtClean="0"/>
              <a:t>არტნიორები</a:t>
            </a:r>
            <a:r>
              <a:rPr lang="ka-GE" dirty="0" smtClean="0"/>
              <a:t> განათლებაში</a:t>
            </a:r>
          </a:p>
          <a:p>
            <a:r>
              <a:rPr lang="ka-GE" dirty="0" smtClean="0"/>
              <a:t>საქართველოს ფორუმი </a:t>
            </a:r>
            <a:r>
              <a:rPr lang="en-US" dirty="0" smtClean="0"/>
              <a:t>2012</a:t>
            </a:r>
            <a:endParaRPr lang="en-US" dirty="0"/>
          </a:p>
        </p:txBody>
      </p:sp>
      <p:sp>
        <p:nvSpPr>
          <p:cNvPr id="9" name="Subtitle 2"/>
          <p:cNvSpPr txBox="1">
            <a:spLocks/>
          </p:cNvSpPr>
          <p:nvPr/>
        </p:nvSpPr>
        <p:spPr>
          <a:xfrm>
            <a:off x="1371600" y="3886200"/>
            <a:ext cx="64008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lang="en-US" sz="3200" kern="1200" baseline="0" dirty="0" smtClean="0">
                <a:solidFill>
                  <a:schemeClr val="accent6"/>
                </a:solidFill>
                <a:latin typeface="+mn-lt"/>
                <a:ea typeface="+mn-ea"/>
                <a:cs typeface="+mn-cs"/>
              </a:defRPr>
            </a:lvl1pPr>
            <a:lvl2pPr marL="742950" indent="-285750" algn="l" defTabSz="914400" rtl="0" eaLnBrk="1" latinLnBrk="0" hangingPunct="1">
              <a:spcBef>
                <a:spcPct val="20000"/>
              </a:spcBef>
              <a:buFont typeface="Arial"/>
              <a:buChar char="•"/>
              <a:defRPr lang="en-US" sz="2800" kern="1200" baseline="0" dirty="0" smtClean="0">
                <a:solidFill>
                  <a:schemeClr val="accent6"/>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baseline="0" dirty="0" smtClean="0">
                <a:solidFill>
                  <a:schemeClr val="accent6"/>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baseline="0" dirty="0" smtClean="0">
                <a:solidFill>
                  <a:schemeClr val="accent6"/>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baseline="0" dirty="0" smtClean="0">
                <a:solidFill>
                  <a:schemeClr val="accent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da-DK" dirty="0">
              <a:solidFill>
                <a:schemeClr val="tx1">
                  <a:tint val="75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7451" y="714540"/>
            <a:ext cx="2535813" cy="9618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257800" y="762000"/>
            <a:ext cx="1444653" cy="971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81400" y="674171"/>
            <a:ext cx="1076132" cy="10538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391400" y="908152"/>
            <a:ext cx="907929" cy="768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24409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95536" y="332656"/>
            <a:ext cx="6912768" cy="115212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da-DK" sz="2400" dirty="0" smtClean="0"/>
              <a:t>პროექტის სახელ</a:t>
            </a:r>
            <a:r>
              <a:rPr lang="ka-GE" sz="2400" dirty="0" smtClean="0"/>
              <a:t>წოდება</a:t>
            </a:r>
            <a:r>
              <a:rPr lang="da-DK" sz="2400" dirty="0" smtClean="0"/>
              <a:t>:  </a:t>
            </a:r>
            <a:r>
              <a:rPr lang="ka-GE" sz="2400" dirty="0" smtClean="0"/>
              <a:t>“ხ” ასო–ბგერის შესწავლა ინოვაციური მეთოდებით</a:t>
            </a:r>
            <a:r>
              <a:rPr lang="da-DK" sz="2400" dirty="0" smtClean="0"/>
              <a:t> </a:t>
            </a:r>
            <a:r>
              <a:rPr lang="ka-GE" sz="2400" dirty="0" smtClean="0"/>
              <a:t>                             </a:t>
            </a:r>
            <a:endParaRPr lang="en-US" sz="2400" dirty="0"/>
          </a:p>
        </p:txBody>
      </p:sp>
      <p:graphicFrame>
        <p:nvGraphicFramePr>
          <p:cNvPr id="5" name="Table 36"/>
          <p:cNvGraphicFramePr>
            <a:graphicFrameLocks noGrp="1"/>
          </p:cNvGraphicFramePr>
          <p:nvPr>
            <p:extLst>
              <p:ext uri="{D42A27DB-BD31-4B8C-83A1-F6EECF244321}">
                <p14:modId xmlns="" xmlns:p14="http://schemas.microsoft.com/office/powerpoint/2010/main" val="1253310307"/>
              </p:ext>
            </p:extLst>
          </p:nvPr>
        </p:nvGraphicFramePr>
        <p:xfrm>
          <a:off x="467544" y="1844824"/>
          <a:ext cx="8208912" cy="4292262"/>
        </p:xfrm>
        <a:graphic>
          <a:graphicData uri="http://schemas.openxmlformats.org/drawingml/2006/table">
            <a:tbl>
              <a:tblPr firstRow="1" bandRow="1">
                <a:tableStyleId>{5940675A-B579-460E-94D1-54222C63F5DA}</a:tableStyleId>
              </a:tblPr>
              <a:tblGrid>
                <a:gridCol w="1728192"/>
                <a:gridCol w="6480720"/>
              </a:tblGrid>
              <a:tr h="457083">
                <a:tc>
                  <a:txBody>
                    <a:bodyPr/>
                    <a:lstStyle/>
                    <a:p>
                      <a:r>
                        <a:rPr lang="ka-GE" sz="1400" dirty="0" smtClean="0"/>
                        <a:t>ავტორი/ავტორები</a:t>
                      </a:r>
                      <a:endParaRPr lang="en-US" sz="1400" dirty="0">
                        <a:solidFill>
                          <a:schemeClr val="tx1"/>
                        </a:solidFill>
                        <a:latin typeface="+mn-lt"/>
                      </a:endParaRPr>
                    </a:p>
                  </a:txBody>
                  <a:tcPr marL="91443" marR="91443" marT="45713" marB="45713"/>
                </a:tc>
                <a:tc>
                  <a:txBody>
                    <a:bodyPr/>
                    <a:lstStyle/>
                    <a:p>
                      <a:r>
                        <a:rPr lang="ka-GE" sz="1100" b="1" kern="1200" dirty="0" smtClean="0">
                          <a:solidFill>
                            <a:schemeClr val="tx1"/>
                          </a:solidFill>
                          <a:latin typeface="+mn-lt"/>
                          <a:ea typeface="+mn-ea"/>
                          <a:cs typeface="Calibri" pitchFamily="34" charset="0"/>
                        </a:rPr>
                        <a:t>ნინო მოსიაშვილი</a:t>
                      </a:r>
                      <a:endParaRPr lang="en-US" sz="1100" b="1" kern="1200" dirty="0">
                        <a:solidFill>
                          <a:schemeClr val="tx1"/>
                        </a:solidFill>
                        <a:latin typeface="+mn-lt"/>
                        <a:ea typeface="+mn-ea"/>
                        <a:cs typeface="Calibri" pitchFamily="34" charset="0"/>
                      </a:endParaRPr>
                    </a:p>
                  </a:txBody>
                  <a:tcPr marL="91443" marR="91443" marT="45695" marB="45695"/>
                </a:tc>
              </a:tr>
              <a:tr h="479021">
                <a:tc>
                  <a:txBody>
                    <a:bodyPr/>
                    <a:lstStyle/>
                    <a:p>
                      <a:r>
                        <a:rPr lang="en-GB" sz="1400" dirty="0" err="1" smtClean="0"/>
                        <a:t>სკოლა</a:t>
                      </a:r>
                      <a:endParaRPr lang="en-GB" sz="1400" dirty="0" smtClean="0"/>
                    </a:p>
                    <a:p>
                      <a:r>
                        <a:rPr lang="en-GB" sz="1200" dirty="0" err="1" smtClean="0"/>
                        <a:t>სკოლ</a:t>
                      </a:r>
                      <a:r>
                        <a:rPr lang="ka-GE" sz="1200" dirty="0" smtClean="0"/>
                        <a:t>ის პროფილის მოკლე </a:t>
                      </a:r>
                      <a:r>
                        <a:rPr lang="en-GB" sz="1200" dirty="0" err="1" smtClean="0"/>
                        <a:t>აღწერა</a:t>
                      </a:r>
                      <a:endParaRPr lang="en-GB" sz="1200" dirty="0" smtClean="0"/>
                    </a:p>
                    <a:p>
                      <a:endParaRPr lang="en-US" sz="1200" b="1" dirty="0">
                        <a:solidFill>
                          <a:schemeClr val="tx1"/>
                        </a:solidFill>
                        <a:latin typeface="+mn-lt"/>
                      </a:endParaRPr>
                    </a:p>
                  </a:txBody>
                  <a:tcPr marL="91443" marR="91443" marT="45713" marB="45713"/>
                </a:tc>
                <a:tc>
                  <a:txBody>
                    <a:bodyPr/>
                    <a:lstStyle/>
                    <a:p>
                      <a:r>
                        <a:rPr lang="ka-GE" sz="1100" b="1" kern="1200" dirty="0" smtClean="0">
                          <a:solidFill>
                            <a:schemeClr val="tx1"/>
                          </a:solidFill>
                          <a:latin typeface="+mn-lt"/>
                          <a:ea typeface="+mn-ea"/>
                          <a:cs typeface="Calibri" pitchFamily="34" charset="0"/>
                        </a:rPr>
                        <a:t>გურჯაანის მუნიციპალიტეტის სოფელ გურჯაანის საჯარო სკოლა</a:t>
                      </a:r>
                    </a:p>
                    <a:p>
                      <a:r>
                        <a:rPr lang="ka-GE" sz="1100" b="1" kern="1200" dirty="0" smtClean="0">
                          <a:solidFill>
                            <a:schemeClr val="tx1"/>
                          </a:solidFill>
                          <a:latin typeface="+mn-lt"/>
                          <a:ea typeface="+mn-ea"/>
                          <a:cs typeface="Calibri" pitchFamily="34" charset="0"/>
                        </a:rPr>
                        <a:t>სკოლას დიდი ხნის ისტორია აქვს, იგი დაარსდა 1939 წელს, და </a:t>
                      </a:r>
                      <a:r>
                        <a:rPr lang="ka-GE" sz="1100" b="1" kern="1200" dirty="0" smtClean="0">
                          <a:solidFill>
                            <a:schemeClr val="tx1"/>
                          </a:solidFill>
                          <a:latin typeface="+mn-lt"/>
                          <a:ea typeface="+mn-ea"/>
                          <a:cs typeface="Calibri" pitchFamily="34" charset="0"/>
                        </a:rPr>
                        <a:t>ყოველთვის </a:t>
                      </a:r>
                      <a:r>
                        <a:rPr lang="ka-GE" sz="1100" b="1" kern="1200" dirty="0" smtClean="0">
                          <a:solidFill>
                            <a:schemeClr val="tx1"/>
                          </a:solidFill>
                          <a:latin typeface="+mn-lt"/>
                          <a:ea typeface="+mn-ea"/>
                          <a:cs typeface="Calibri" pitchFamily="34" charset="0"/>
                        </a:rPr>
                        <a:t>იყო რაიონის გამორჩეული სკოლა. სკოლას გააჩნია დიდი ეზო, დენდრარიუმი, სადაც </a:t>
                      </a:r>
                      <a:r>
                        <a:rPr lang="ka-GE" sz="1100" b="1" kern="1200" dirty="0" smtClean="0">
                          <a:solidFill>
                            <a:schemeClr val="tx1"/>
                          </a:solidFill>
                          <a:latin typeface="+mn-lt"/>
                          <a:ea typeface="+mn-ea"/>
                          <a:cs typeface="Calibri" pitchFamily="34" charset="0"/>
                        </a:rPr>
                        <a:t>ხარობს </a:t>
                      </a:r>
                      <a:r>
                        <a:rPr lang="ka-GE" sz="1100" b="1" kern="1200" dirty="0" smtClean="0">
                          <a:solidFill>
                            <a:schemeClr val="tx1"/>
                          </a:solidFill>
                          <a:latin typeface="+mn-lt"/>
                          <a:ea typeface="+mn-ea"/>
                          <a:cs typeface="Calibri" pitchFamily="34" charset="0"/>
                        </a:rPr>
                        <a:t>უამრავი გადაშენების პირას მყოფი ხე, სხვადასხვა ჯიშის იშვიათი პალმები და ბუჩქნარი.</a:t>
                      </a:r>
                      <a:endParaRPr lang="en-US" sz="1100" b="1" kern="1200" dirty="0">
                        <a:solidFill>
                          <a:schemeClr val="tx1"/>
                        </a:solidFill>
                        <a:latin typeface="+mn-lt"/>
                        <a:ea typeface="+mn-ea"/>
                        <a:cs typeface="Calibri" pitchFamily="34" charset="0"/>
                      </a:endParaRPr>
                    </a:p>
                  </a:txBody>
                  <a:tcPr marL="91443" marR="91443" marT="45695" marB="45695"/>
                </a:tc>
              </a:tr>
              <a:tr h="594218">
                <a:tc>
                  <a:txBody>
                    <a:bodyPr/>
                    <a:lstStyle/>
                    <a:p>
                      <a:r>
                        <a:rPr lang="en-GB" sz="1400" dirty="0" err="1" smtClean="0"/>
                        <a:t>სკოლის</a:t>
                      </a:r>
                      <a:r>
                        <a:rPr lang="en-GB" sz="1400" baseline="0" dirty="0" smtClean="0"/>
                        <a:t> </a:t>
                      </a:r>
                      <a:r>
                        <a:rPr lang="en-GB" sz="1400" baseline="0" dirty="0" err="1" smtClean="0"/>
                        <a:t>ვებგვერდი</a:t>
                      </a:r>
                      <a:endParaRPr lang="en-US" sz="1400" b="1" dirty="0">
                        <a:solidFill>
                          <a:schemeClr val="tx1"/>
                        </a:solidFill>
                        <a:latin typeface="+mn-lt"/>
                      </a:endParaRPr>
                    </a:p>
                  </a:txBody>
                  <a:tcPr marL="91443" marR="91443" marT="45713" marB="45713"/>
                </a:tc>
                <a:tc>
                  <a:txBody>
                    <a:bodyPr/>
                    <a:lstStyle/>
                    <a:p>
                      <a:r>
                        <a:rPr lang="en-US" sz="1800" b="1" kern="1200" dirty="0" smtClean="0">
                          <a:solidFill>
                            <a:schemeClr val="tx1"/>
                          </a:solidFill>
                          <a:latin typeface="+mn-lt"/>
                          <a:ea typeface="+mn-ea"/>
                          <a:cs typeface="+mn-cs"/>
                          <a:hlinkClick r:id="rId2" action="ppaction://hlinkfile"/>
                        </a:rPr>
                        <a:t>SCHOOL</a:t>
                      </a:r>
                      <a:r>
                        <a:rPr lang="en-US" sz="1800" b="1" kern="1200" baseline="0" dirty="0" smtClean="0">
                          <a:solidFill>
                            <a:schemeClr val="tx1"/>
                          </a:solidFill>
                          <a:latin typeface="+mn-lt"/>
                          <a:ea typeface="+mn-ea"/>
                          <a:cs typeface="+mn-cs"/>
                          <a:hlinkClick r:id="rId2" action="ppaction://hlinkfile"/>
                        </a:rPr>
                        <a:t> </a:t>
                      </a:r>
                      <a:r>
                        <a:rPr lang="en-US" sz="1800" b="1" kern="1200" dirty="0" smtClean="0">
                          <a:solidFill>
                            <a:schemeClr val="tx1"/>
                          </a:solidFill>
                          <a:latin typeface="+mn-lt"/>
                          <a:ea typeface="+mn-ea"/>
                          <a:cs typeface="+mn-cs"/>
                          <a:hlinkClick r:id="rId2" action="ppaction://hlinkfile"/>
                        </a:rPr>
                        <a:t>BLOG PAGE</a:t>
                      </a:r>
                      <a:endParaRPr lang="en-US" sz="1800" b="1" kern="1200" dirty="0">
                        <a:solidFill>
                          <a:schemeClr val="tx1"/>
                        </a:solidFill>
                        <a:latin typeface="+mn-lt"/>
                        <a:ea typeface="+mn-ea"/>
                        <a:cs typeface="+mn-cs"/>
                      </a:endParaRPr>
                    </a:p>
                  </a:txBody>
                  <a:tcPr marL="91443" marR="91443" marT="45695" marB="45695"/>
                </a:tc>
              </a:tr>
              <a:tr h="546601">
                <a:tc>
                  <a:txBody>
                    <a:bodyPr/>
                    <a:lstStyle/>
                    <a:p>
                      <a:r>
                        <a:rPr lang="ka-GE" sz="1400" dirty="0" smtClean="0"/>
                        <a:t>საგანი/საგნები</a:t>
                      </a:r>
                      <a:endParaRPr lang="en-US" sz="1400" b="1" dirty="0">
                        <a:solidFill>
                          <a:schemeClr val="tx1"/>
                        </a:solidFill>
                        <a:latin typeface="+mn-lt"/>
                      </a:endParaRPr>
                    </a:p>
                  </a:txBody>
                  <a:tcPr marL="91443" marR="91443" marT="45695" marB="45695"/>
                </a:tc>
                <a:tc>
                  <a:txBody>
                    <a:bodyPr/>
                    <a:lstStyle/>
                    <a:p>
                      <a:r>
                        <a:rPr lang="ka-GE" sz="1100" b="1" kern="1200" dirty="0" smtClean="0">
                          <a:solidFill>
                            <a:schemeClr val="tx1"/>
                          </a:solidFill>
                          <a:latin typeface="+mn-lt"/>
                          <a:ea typeface="+mn-ea"/>
                          <a:cs typeface="Calibri" pitchFamily="34" charset="0"/>
                        </a:rPr>
                        <a:t>ქართული ენა, ხელოვნება,  ისტ, </a:t>
                      </a:r>
                      <a:endParaRPr lang="en-US" sz="1100" b="1" kern="1200" dirty="0">
                        <a:solidFill>
                          <a:schemeClr val="tx1"/>
                        </a:solidFill>
                        <a:latin typeface="+mn-lt"/>
                        <a:ea typeface="+mn-ea"/>
                        <a:cs typeface="Calibri" pitchFamily="34" charset="0"/>
                      </a:endParaRPr>
                    </a:p>
                  </a:txBody>
                  <a:tcPr marL="91443" marR="91443" marT="45695" marB="45695"/>
                </a:tc>
              </a:tr>
              <a:tr h="576064">
                <a:tc>
                  <a:txBody>
                    <a:bodyPr/>
                    <a:lstStyle/>
                    <a:p>
                      <a:r>
                        <a:rPr lang="en-GB" sz="1400" dirty="0" err="1" smtClean="0"/>
                        <a:t>კლასი</a:t>
                      </a:r>
                      <a:endParaRPr lang="en-US" sz="1400" b="1" dirty="0">
                        <a:solidFill>
                          <a:schemeClr val="tx1"/>
                        </a:solidFill>
                        <a:latin typeface="+mn-lt"/>
                      </a:endParaRPr>
                    </a:p>
                  </a:txBody>
                  <a:tcPr marL="91443" marR="91443" marT="45695" marB="45695"/>
                </a:tc>
                <a:tc>
                  <a:txBody>
                    <a:bodyPr/>
                    <a:lstStyle/>
                    <a:p>
                      <a:r>
                        <a:rPr lang="en-US" sz="1100" b="1" kern="1200" dirty="0" smtClean="0">
                          <a:solidFill>
                            <a:schemeClr val="tx1"/>
                          </a:solidFill>
                          <a:latin typeface="+mn-lt"/>
                          <a:ea typeface="+mn-ea"/>
                          <a:cs typeface="Calibri" pitchFamily="34" charset="0"/>
                        </a:rPr>
                        <a:t>I</a:t>
                      </a:r>
                      <a:endParaRPr lang="en-US" sz="1100" b="1" kern="1200" dirty="0">
                        <a:solidFill>
                          <a:schemeClr val="tx1"/>
                        </a:solidFill>
                        <a:latin typeface="+mn-lt"/>
                        <a:ea typeface="+mn-ea"/>
                        <a:cs typeface="Calibri" pitchFamily="34" charset="0"/>
                      </a:endParaRPr>
                    </a:p>
                  </a:txBody>
                  <a:tcPr marL="91443" marR="91443" marT="45695" marB="45695"/>
                </a:tc>
              </a:tr>
              <a:tr h="704686">
                <a:tc>
                  <a:txBody>
                    <a:bodyPr/>
                    <a:lstStyle/>
                    <a:p>
                      <a:r>
                        <a:rPr lang="en-GB" sz="1400" dirty="0" err="1" smtClean="0"/>
                        <a:t>პროექტის</a:t>
                      </a:r>
                      <a:r>
                        <a:rPr lang="en-GB" sz="1400" dirty="0" smtClean="0"/>
                        <a:t> </a:t>
                      </a:r>
                      <a:r>
                        <a:rPr lang="en-GB" sz="1400" dirty="0" err="1" smtClean="0"/>
                        <a:t>მიზნები</a:t>
                      </a:r>
                      <a:endParaRPr lang="en-US" sz="1400" b="1" dirty="0">
                        <a:solidFill>
                          <a:schemeClr val="tx1"/>
                        </a:solidFill>
                        <a:latin typeface="+mn-lt"/>
                      </a:endParaRPr>
                    </a:p>
                  </a:txBody>
                  <a:tcPr marL="91443" marR="91443" marT="45695" marB="45695"/>
                </a:tc>
                <a:tc>
                  <a:txBody>
                    <a:bodyPr/>
                    <a:lstStyle/>
                    <a:p>
                      <a:pPr lvl="0"/>
                      <a:r>
                        <a:rPr lang="ka-GE" sz="1100" b="1" kern="1200" dirty="0" smtClean="0">
                          <a:solidFill>
                            <a:schemeClr val="tx1"/>
                          </a:solidFill>
                          <a:latin typeface="+mn-lt"/>
                          <a:ea typeface="+mn-ea"/>
                          <a:cs typeface="Calibri" pitchFamily="34" charset="0"/>
                        </a:rPr>
                        <a:t>ხ ასო-ბგერის გაცნობა სხვადასხვა ინოვაციური მეთოდებით, მისი კითხვა და წერა. </a:t>
                      </a:r>
                      <a:endParaRPr lang="en-US" sz="1100" b="1" kern="1200" dirty="0" smtClean="0">
                        <a:solidFill>
                          <a:schemeClr val="tx1"/>
                        </a:solidFill>
                        <a:latin typeface="+mn-lt"/>
                        <a:ea typeface="+mn-ea"/>
                        <a:cs typeface="Calibri" pitchFamily="34" charset="0"/>
                      </a:endParaRPr>
                    </a:p>
                    <a:p>
                      <a:pPr lvl="0"/>
                      <a:r>
                        <a:rPr lang="ka-GE" sz="1100" b="1" kern="1200" dirty="0" smtClean="0">
                          <a:solidFill>
                            <a:schemeClr val="tx1"/>
                          </a:solidFill>
                          <a:latin typeface="+mn-lt"/>
                          <a:ea typeface="+mn-ea"/>
                          <a:cs typeface="Calibri" pitchFamily="34" charset="0"/>
                        </a:rPr>
                        <a:t>ისტ ტექნოლოგიების გამოყენების ელემენტარული უნარების განვითარება.</a:t>
                      </a:r>
                      <a:endParaRPr lang="en-US" sz="1100" b="1" kern="1200" dirty="0" smtClean="0">
                        <a:solidFill>
                          <a:schemeClr val="tx1"/>
                        </a:solidFill>
                        <a:latin typeface="+mn-lt"/>
                        <a:ea typeface="+mn-ea"/>
                        <a:cs typeface="Calibri" pitchFamily="34" charset="0"/>
                      </a:endParaRPr>
                    </a:p>
                    <a:p>
                      <a:pPr lvl="0"/>
                      <a:r>
                        <a:rPr lang="ka-GE" sz="1100" b="1" kern="1200" dirty="0" smtClean="0">
                          <a:solidFill>
                            <a:schemeClr val="tx1"/>
                          </a:solidFill>
                          <a:latin typeface="+mn-lt"/>
                          <a:ea typeface="+mn-ea"/>
                          <a:cs typeface="Calibri" pitchFamily="34" charset="0"/>
                        </a:rPr>
                        <a:t>სწორი კითხვის ჩვევის დაუფლება.</a:t>
                      </a:r>
                      <a:endParaRPr lang="en-US" sz="1100" b="1" kern="1200" dirty="0" smtClean="0">
                        <a:solidFill>
                          <a:schemeClr val="tx1"/>
                        </a:solidFill>
                        <a:latin typeface="+mn-lt"/>
                        <a:ea typeface="+mn-ea"/>
                        <a:cs typeface="Calibri" pitchFamily="34" charset="0"/>
                      </a:endParaRPr>
                    </a:p>
                    <a:p>
                      <a:pPr lvl="0"/>
                      <a:r>
                        <a:rPr lang="ka-GE" sz="1100" b="1" kern="1200" dirty="0" smtClean="0">
                          <a:solidFill>
                            <a:schemeClr val="tx1"/>
                          </a:solidFill>
                          <a:latin typeface="+mn-lt"/>
                          <a:ea typeface="+mn-ea"/>
                          <a:cs typeface="Calibri" pitchFamily="34" charset="0"/>
                        </a:rPr>
                        <a:t>ლექსიკური მარაგის გამდიდრება.</a:t>
                      </a:r>
                      <a:endParaRPr lang="en-US" sz="1100" b="1" kern="1200" dirty="0" smtClean="0">
                        <a:solidFill>
                          <a:schemeClr val="tx1"/>
                        </a:solidFill>
                        <a:latin typeface="+mn-lt"/>
                        <a:ea typeface="+mn-ea"/>
                        <a:cs typeface="Calibri" pitchFamily="34" charset="0"/>
                      </a:endParaRPr>
                    </a:p>
                    <a:p>
                      <a:pPr lvl="0"/>
                      <a:r>
                        <a:rPr lang="ka-GE" sz="1100" b="1" kern="1200" dirty="0" smtClean="0">
                          <a:solidFill>
                            <a:schemeClr val="tx1"/>
                          </a:solidFill>
                          <a:latin typeface="+mn-lt"/>
                          <a:ea typeface="+mn-ea"/>
                          <a:cs typeface="Calibri" pitchFamily="34" charset="0"/>
                        </a:rPr>
                        <a:t>ფონოლოგიური უნარ-ჩვევების დაუფლება</a:t>
                      </a:r>
                      <a:r>
                        <a:rPr lang="ka-GE" sz="1100" b="1" kern="1200" dirty="0" smtClean="0">
                          <a:solidFill>
                            <a:schemeClr val="tx1"/>
                          </a:solidFill>
                          <a:latin typeface="+mn-lt"/>
                          <a:ea typeface="+mn-ea"/>
                          <a:cs typeface="Calibri" pitchFamily="34" charset="0"/>
                        </a:rPr>
                        <a:t>.</a:t>
                      </a:r>
                    </a:p>
                    <a:p>
                      <a:pPr lvl="0"/>
                      <a:r>
                        <a:rPr lang="ka-GE" sz="1100" b="1" kern="1200" dirty="0" smtClean="0">
                          <a:solidFill>
                            <a:schemeClr val="tx1"/>
                          </a:solidFill>
                          <a:latin typeface="+mn-lt"/>
                          <a:ea typeface="+mn-ea"/>
                          <a:cs typeface="Calibri" pitchFamily="34" charset="0"/>
                        </a:rPr>
                        <a:t>ეკოლიგიურად</a:t>
                      </a:r>
                      <a:r>
                        <a:rPr lang="ka-GE" sz="1100" b="1" kern="1200" baseline="0" dirty="0" smtClean="0">
                          <a:solidFill>
                            <a:schemeClr val="tx1"/>
                          </a:solidFill>
                          <a:latin typeface="+mn-lt"/>
                          <a:ea typeface="+mn-ea"/>
                          <a:cs typeface="Calibri" pitchFamily="34" charset="0"/>
                        </a:rPr>
                        <a:t> სუფთა პროდუქციის გაცნობიერება.</a:t>
                      </a:r>
                      <a:endParaRPr lang="en-US" sz="1100" b="1" kern="1200" dirty="0" smtClean="0">
                        <a:solidFill>
                          <a:schemeClr val="tx1"/>
                        </a:solidFill>
                        <a:latin typeface="+mn-lt"/>
                        <a:ea typeface="+mn-ea"/>
                        <a:cs typeface="Calibri" pitchFamily="34" charset="0"/>
                      </a:endParaRPr>
                    </a:p>
                    <a:p>
                      <a:endParaRPr lang="en-US" sz="1100" b="1" kern="1200" dirty="0">
                        <a:solidFill>
                          <a:schemeClr val="tx1"/>
                        </a:solidFill>
                        <a:latin typeface="+mn-lt"/>
                        <a:ea typeface="+mn-ea"/>
                        <a:cs typeface="Calibri" pitchFamily="34" charset="0"/>
                      </a:endParaRPr>
                    </a:p>
                  </a:txBody>
                  <a:tcPr marL="91443" marR="91443" marT="45695" marB="45695"/>
                </a:tc>
              </a:tr>
            </a:tbl>
          </a:graphicData>
        </a:graphic>
      </p:graphicFrame>
    </p:spTree>
    <p:extLst>
      <p:ext uri="{BB962C8B-B14F-4D97-AF65-F5344CB8AC3E}">
        <p14:creationId xmlns="" xmlns:p14="http://schemas.microsoft.com/office/powerpoint/2010/main" val="560076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extLst>
              <p:ext uri="{D42A27DB-BD31-4B8C-83A1-F6EECF244321}">
                <p14:modId xmlns="" xmlns:p14="http://schemas.microsoft.com/office/powerpoint/2010/main" val="1064956410"/>
              </p:ext>
            </p:extLst>
          </p:nvPr>
        </p:nvGraphicFramePr>
        <p:xfrm>
          <a:off x="228600" y="0"/>
          <a:ext cx="8511480" cy="6995110"/>
        </p:xfrm>
        <a:graphic>
          <a:graphicData uri="http://schemas.openxmlformats.org/drawingml/2006/table">
            <a:tbl>
              <a:tblPr firstRow="1" bandRow="1">
                <a:tableStyleId>{5C22544A-7EE6-4342-B048-85BDC9FD1C3A}</a:tableStyleId>
              </a:tblPr>
              <a:tblGrid>
                <a:gridCol w="2104294"/>
                <a:gridCol w="6407186"/>
              </a:tblGrid>
              <a:tr h="5435301">
                <a:tc>
                  <a:txBody>
                    <a:bodyPr/>
                    <a:lstStyle/>
                    <a:p>
                      <a:endParaRPr lang="da-DK" sz="800" b="0" i="0" dirty="0" smtClean="0">
                        <a:solidFill>
                          <a:schemeClr val="tx1"/>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err="1" smtClean="0">
                          <a:ln>
                            <a:noFill/>
                          </a:ln>
                          <a:solidFill>
                            <a:schemeClr val="tx1"/>
                          </a:solidFill>
                          <a:effectLst/>
                          <a:uLnTx/>
                          <a:uFillTx/>
                          <a:latin typeface="+mj-lt"/>
                          <a:ea typeface="+mn-ea"/>
                          <a:cs typeface="+mn-cs"/>
                        </a:rPr>
                        <a:t>პროექტის</a:t>
                      </a:r>
                      <a:r>
                        <a:rPr kumimoji="0" lang="en-GB" sz="1000" b="1" i="0" u="none" strike="noStrike" kern="1200" cap="none" spc="0" normalizeH="0" baseline="0" noProof="0" dirty="0" smtClean="0">
                          <a:ln>
                            <a:noFill/>
                          </a:ln>
                          <a:solidFill>
                            <a:schemeClr val="tx1"/>
                          </a:solidFill>
                          <a:effectLst/>
                          <a:uLnTx/>
                          <a:uFillTx/>
                          <a:latin typeface="+mj-lt"/>
                          <a:ea typeface="+mn-ea"/>
                          <a:cs typeface="+mn-cs"/>
                        </a:rPr>
                        <a:t> </a:t>
                      </a:r>
                      <a:r>
                        <a:rPr kumimoji="0" lang="en-GB" sz="1000" b="1" i="0" u="none" strike="noStrike" kern="1200" cap="none" spc="0" normalizeH="0" baseline="0" noProof="0" dirty="0" err="1" smtClean="0">
                          <a:ln>
                            <a:noFill/>
                          </a:ln>
                          <a:solidFill>
                            <a:schemeClr val="tx1"/>
                          </a:solidFill>
                          <a:effectLst/>
                          <a:uLnTx/>
                          <a:uFillTx/>
                          <a:latin typeface="+mj-lt"/>
                          <a:ea typeface="+mn-ea"/>
                          <a:cs typeface="+mn-cs"/>
                        </a:rPr>
                        <a:t>აღწერა</a:t>
                      </a:r>
                      <a:endParaRPr kumimoji="0" lang="en-GB" sz="1000" b="1"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1" u="none" strike="noStrike" kern="1200" cap="none" spc="0" normalizeH="0" baseline="0" noProof="0" dirty="0" err="1" smtClean="0">
                          <a:ln>
                            <a:noFill/>
                          </a:ln>
                          <a:solidFill>
                            <a:schemeClr val="tx1"/>
                          </a:solidFill>
                          <a:effectLst/>
                          <a:uLnTx/>
                          <a:uFillTx/>
                          <a:latin typeface="+mj-lt"/>
                          <a:ea typeface="+mn-ea"/>
                          <a:cs typeface="+mn-cs"/>
                        </a:rPr>
                        <a:t>პროექტის</a:t>
                      </a:r>
                      <a:r>
                        <a:rPr kumimoji="0" lang="en-GB" sz="900" b="0" i="1" u="none" strike="noStrike" kern="1200" cap="none" spc="0" normalizeH="0" baseline="0" noProof="0" dirty="0" smtClean="0">
                          <a:ln>
                            <a:noFill/>
                          </a:ln>
                          <a:solidFill>
                            <a:schemeClr val="tx1"/>
                          </a:solidFill>
                          <a:effectLst/>
                          <a:uLnTx/>
                          <a:uFillTx/>
                          <a:latin typeface="+mj-lt"/>
                          <a:ea typeface="+mn-ea"/>
                          <a:cs typeface="+mn-cs"/>
                        </a:rPr>
                        <a:t> </a:t>
                      </a:r>
                      <a:r>
                        <a:rPr kumimoji="0" lang="ka-GE" sz="900" b="0" i="1" u="none" strike="noStrike" kern="1200" cap="none" spc="0" normalizeH="0" baseline="0" noProof="0" dirty="0" smtClean="0">
                          <a:ln>
                            <a:noFill/>
                          </a:ln>
                          <a:solidFill>
                            <a:schemeClr val="tx1"/>
                          </a:solidFill>
                          <a:effectLst/>
                          <a:uLnTx/>
                          <a:uFillTx/>
                          <a:latin typeface="+mj-lt"/>
                          <a:ea typeface="+mn-ea"/>
                          <a:cs typeface="+mn-cs"/>
                        </a:rPr>
                        <a:t>მოკლე </a:t>
                      </a:r>
                      <a:r>
                        <a:rPr kumimoji="0" lang="en-GB" sz="900" b="0" i="1" u="none" strike="noStrike" kern="1200" cap="none" spc="0" normalizeH="0" baseline="0" noProof="0" dirty="0" err="1" smtClean="0">
                          <a:ln>
                            <a:noFill/>
                          </a:ln>
                          <a:solidFill>
                            <a:schemeClr val="tx1"/>
                          </a:solidFill>
                          <a:effectLst/>
                          <a:uLnTx/>
                          <a:uFillTx/>
                          <a:latin typeface="+mj-lt"/>
                          <a:ea typeface="+mn-ea"/>
                          <a:cs typeface="+mn-cs"/>
                        </a:rPr>
                        <a:t>აღწერა</a:t>
                      </a:r>
                      <a:r>
                        <a:rPr kumimoji="0" lang="en-GB" sz="900" b="0" i="1" u="none" strike="noStrike" kern="1200" cap="none" spc="0" normalizeH="0" baseline="0" noProof="0" dirty="0" smtClean="0">
                          <a:ln>
                            <a:noFill/>
                          </a:ln>
                          <a:solidFill>
                            <a:schemeClr val="tx1"/>
                          </a:solidFill>
                          <a:effectLst/>
                          <a:uLnTx/>
                          <a:uFillTx/>
                          <a:latin typeface="+mj-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kern="1200" dirty="0" smtClean="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j-lt"/>
                          <a:ea typeface="+mn-ea"/>
                          <a:cs typeface="+mn-cs"/>
                        </a:rPr>
                        <a:t>რა ამოცანები და სწავლის შედეგებია მოცემული? არის თუ არა სასწავლო აქტივობა გრძელვადიანი? მოითხოვს თუ არა დაგეგმილი აქტივობა მოსწავლეებისგან  მათი  სამუშაოს დაგეგმვისა და შეფასების ხანგრძლივ პროცესს? </a:t>
                      </a:r>
                      <a:endParaRPr lang="en-IE" sz="900" b="0" i="0" kern="1200" dirty="0" smtClean="0">
                        <a:solidFill>
                          <a:schemeClr val="tx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გთხოვთ</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საჭიროებისამებრ</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დაურთოთ</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შესაბამისი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ფაილები</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 - </a:t>
                      </a:r>
                      <a:r>
                        <a:rPr kumimoji="0" lang="ka-GE" sz="900" b="1" i="0" u="none" strike="noStrike" kern="1200" cap="none" spc="0" normalizeH="0" baseline="0" noProof="0" dirty="0" smtClean="0">
                          <a:ln>
                            <a:noFill/>
                          </a:ln>
                          <a:solidFill>
                            <a:schemeClr val="accent2"/>
                          </a:solidFill>
                          <a:effectLst/>
                          <a:uLnTx/>
                          <a:uFillTx/>
                          <a:latin typeface="+mj-lt"/>
                          <a:ea typeface="+mn-ea"/>
                          <a:cs typeface="+mn-cs"/>
                        </a:rPr>
                        <a:t>გაკვეთილის გეგმა</a:t>
                      </a:r>
                      <a:r>
                        <a:rPr kumimoji="0" lang="en-GB" sz="900" b="1"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1"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და სხვა.</a:t>
                      </a: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პრეზენტაციაში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დოკუმენტების</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ჩართვის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ინსტრუქცი</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ა</a:t>
                      </a:r>
                      <a:r>
                        <a:rPr kumimoji="0" lang="en-GB" sz="900" b="0" i="0" u="none" strike="noStrike" kern="1200" cap="none" spc="0" normalizeH="0" baseline="0" noProof="0" dirty="0" smtClean="0">
                          <a:ln>
                            <a:noFill/>
                          </a:ln>
                          <a:solidFill>
                            <a:schemeClr val="accent2"/>
                          </a:solidFill>
                          <a:effectLst/>
                          <a:uLnTx/>
                          <a:uFillTx/>
                          <a:latin typeface="+mj-lt"/>
                          <a:ea typeface="+mn-ea"/>
                          <a:cs typeface="+mn-cs"/>
                        </a:rPr>
                        <a:t> </a:t>
                      </a:r>
                      <a:r>
                        <a:rPr kumimoji="0" lang="en-GB" sz="900" b="0" i="0" u="none" strike="noStrike" kern="1200" cap="none" spc="0" normalizeH="0" baseline="0" noProof="0" dirty="0" err="1" smtClean="0">
                          <a:ln>
                            <a:noFill/>
                          </a:ln>
                          <a:solidFill>
                            <a:schemeClr val="accent2"/>
                          </a:solidFill>
                          <a:effectLst/>
                          <a:uLnTx/>
                          <a:uFillTx/>
                          <a:latin typeface="+mj-lt"/>
                          <a:ea typeface="+mn-ea"/>
                          <a:cs typeface="+mn-cs"/>
                        </a:rPr>
                        <a:t>იხილეთ</a:t>
                      </a:r>
                      <a:r>
                        <a:rPr kumimoji="0" lang="ka-GE" sz="900" b="0" i="0" u="none" strike="noStrike" kern="1200" cap="none" spc="0" normalizeH="0" baseline="0" noProof="0" dirty="0" smtClean="0">
                          <a:ln>
                            <a:noFill/>
                          </a:ln>
                          <a:solidFill>
                            <a:schemeClr val="accent2"/>
                          </a:solidFill>
                          <a:effectLst/>
                          <a:uLnTx/>
                          <a:uFillTx/>
                          <a:latin typeface="+mj-lt"/>
                          <a:ea typeface="+mn-ea"/>
                          <a:cs typeface="+mn-cs"/>
                        </a:rPr>
                        <a:t> ქვემოთ დანართში (სლაიდი 7).</a:t>
                      </a:r>
                      <a:endParaRPr kumimoji="0" lang="en-GB" sz="900" b="0" i="0" u="none" strike="noStrike" kern="1200" cap="none" spc="0" normalizeH="0" baseline="0" noProof="0" dirty="0" smtClean="0">
                        <a:ln>
                          <a:noFill/>
                        </a:ln>
                        <a:solidFill>
                          <a:schemeClr val="accent2"/>
                        </a:solidFill>
                        <a:effectLst/>
                        <a:uLnTx/>
                        <a:uFillTx/>
                        <a:latin typeface="+mj-lt"/>
                        <a:ea typeface="+mn-ea"/>
                        <a:cs typeface="+mn-cs"/>
                      </a:endParaRPr>
                    </a:p>
                    <a:p>
                      <a:endParaRPr lang="da-DK" sz="800" b="0" i="0" dirty="0" smtClean="0">
                        <a:solidFill>
                          <a:schemeClr val="tx1"/>
                        </a:solidFill>
                        <a:latin typeface="+mj-lt"/>
                      </a:endParaRPr>
                    </a:p>
                    <a:p>
                      <a:r>
                        <a:rPr lang="da-DK" sz="1000" b="1" i="0" dirty="0" smtClean="0">
                          <a:solidFill>
                            <a:schemeClr val="tx1"/>
                          </a:solidFill>
                          <a:latin typeface="+mj-lt"/>
                        </a:rPr>
                        <a:t>სასწავლო</a:t>
                      </a:r>
                      <a:r>
                        <a:rPr lang="da-DK" sz="1000" b="1" i="0" baseline="0" dirty="0" smtClean="0">
                          <a:solidFill>
                            <a:schemeClr val="tx1"/>
                          </a:solidFill>
                          <a:latin typeface="+mj-lt"/>
                        </a:rPr>
                        <a:t>  გარემოს  დიზაინი </a:t>
                      </a:r>
                      <a:endParaRPr lang="da-DK" sz="1000" b="1" i="0" dirty="0" smtClean="0">
                        <a:solidFill>
                          <a:schemeClr val="tx1"/>
                        </a:solidFill>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800" b="0" i="0" dirty="0" smtClean="0">
                        <a:solidFill>
                          <a:schemeClr val="tx1"/>
                        </a:solidFill>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dirty="0" smtClean="0">
                          <a:solidFill>
                            <a:schemeClr val="tx1"/>
                          </a:solidFill>
                          <a:latin typeface="+mj-lt"/>
                          <a:cs typeface="Calibri" pitchFamily="34" charset="0"/>
                        </a:rPr>
                        <a:t>სწავლის </a:t>
                      </a:r>
                      <a:r>
                        <a:rPr lang="da-DK" sz="900" b="0" i="0" dirty="0" smtClean="0">
                          <a:solidFill>
                            <a:schemeClr val="tx1"/>
                          </a:solidFill>
                          <a:latin typeface="Calibri" pitchFamily="34" charset="0"/>
                          <a:cs typeface="Calibri" pitchFamily="34" charset="0"/>
                        </a:rPr>
                        <a:t>დაგეგმვის მაგალითები</a:t>
                      </a:r>
                      <a:r>
                        <a:rPr lang="da-DK" sz="900" b="0" i="0" baseline="0" dirty="0" smtClean="0">
                          <a:solidFill>
                            <a:schemeClr val="tx1"/>
                          </a:solidFill>
                          <a:latin typeface="Calibri" pitchFamily="34" charset="0"/>
                          <a:cs typeface="Calibri" pitchFamily="34" charset="0"/>
                        </a:rPr>
                        <a:t> (მაგ</a:t>
                      </a:r>
                      <a:r>
                        <a:rPr lang="ka-GE" sz="900" b="0" i="0" baseline="0" dirty="0" smtClean="0">
                          <a:solidFill>
                            <a:schemeClr val="tx1"/>
                          </a:solidFill>
                          <a:latin typeface="+mj-lt"/>
                          <a:cs typeface="Calibri" pitchFamily="34" charset="0"/>
                        </a:rPr>
                        <a:t>ალითად, </a:t>
                      </a:r>
                      <a:r>
                        <a:rPr lang="da-DK" sz="900" b="0" i="0" baseline="0" dirty="0" smtClean="0">
                          <a:solidFill>
                            <a:schemeClr val="tx1"/>
                          </a:solidFill>
                          <a:latin typeface="Calibri" pitchFamily="34" charset="0"/>
                          <a:cs typeface="Calibri" pitchFamily="34" charset="0"/>
                        </a:rPr>
                        <a:t>პედაგოგიური მიდგომ</a:t>
                      </a:r>
                      <a:r>
                        <a:rPr lang="ka-GE" sz="900" b="0" i="0" baseline="0" dirty="0" smtClean="0">
                          <a:solidFill>
                            <a:schemeClr val="tx1"/>
                          </a:solidFill>
                          <a:latin typeface="+mj-lt"/>
                          <a:cs typeface="Calibri" pitchFamily="34" charset="0"/>
                        </a:rPr>
                        <a:t>ა</a:t>
                      </a:r>
                      <a:r>
                        <a:rPr lang="da-DK" sz="900" b="0" i="0" baseline="0" dirty="0" smtClean="0">
                          <a:solidFill>
                            <a:schemeClr val="tx1"/>
                          </a:solidFill>
                          <a:latin typeface="Calibri" pitchFamily="34" charset="0"/>
                          <a:cs typeface="Calibri" pitchFamily="34" charset="0"/>
                        </a:rPr>
                        <a:t>, ბმულები გამოყენებულ რესურსებზე). </a:t>
                      </a:r>
                      <a:endParaRPr lang="ka-GE" sz="900" b="0" i="0" baseline="0" dirty="0" smtClean="0">
                        <a:solidFill>
                          <a:schemeClr val="tx1"/>
                        </a:solidFill>
                        <a:latin typeface="+mj-lt"/>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sz="900" b="0" i="0" baseline="0" dirty="0" smtClean="0">
                        <a:solidFill>
                          <a:schemeClr val="tx1"/>
                        </a:solidFill>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baseline="0" dirty="0" smtClean="0">
                          <a:solidFill>
                            <a:schemeClr val="tx1"/>
                          </a:solidFill>
                          <a:latin typeface="+mj-lt"/>
                          <a:cs typeface="Calibri" pitchFamily="34" charset="0"/>
                        </a:rPr>
                        <a:t>გთხოვთ, </a:t>
                      </a:r>
                      <a:r>
                        <a:rPr lang="da-DK" sz="900" b="0" i="0" baseline="0" dirty="0" smtClean="0">
                          <a:solidFill>
                            <a:schemeClr val="tx1"/>
                          </a:solidFill>
                          <a:latin typeface="Calibri" pitchFamily="34" charset="0"/>
                          <a:cs typeface="Calibri" pitchFamily="34" charset="0"/>
                        </a:rPr>
                        <a:t>ხაზი გაუსვ</a:t>
                      </a:r>
                      <a:r>
                        <a:rPr lang="ka-GE" sz="900" b="0" i="0" baseline="0" dirty="0" smtClean="0">
                          <a:solidFill>
                            <a:schemeClr val="tx1"/>
                          </a:solidFill>
                          <a:latin typeface="+mj-lt"/>
                          <a:cs typeface="Calibri" pitchFamily="34" charset="0"/>
                        </a:rPr>
                        <a:t>ა</a:t>
                      </a:r>
                      <a:r>
                        <a:rPr lang="da-DK" sz="900" b="0" i="0" baseline="0" dirty="0" smtClean="0">
                          <a:solidFill>
                            <a:schemeClr val="tx1"/>
                          </a:solidFill>
                          <a:latin typeface="Calibri" pitchFamily="34" charset="0"/>
                          <a:cs typeface="Calibri" pitchFamily="34" charset="0"/>
                        </a:rPr>
                        <a:t>თ</a:t>
                      </a:r>
                      <a:r>
                        <a:rPr lang="ka-GE" sz="900" b="0" i="0" baseline="0" dirty="0" smtClean="0">
                          <a:solidFill>
                            <a:schemeClr val="tx1"/>
                          </a:solidFill>
                          <a:latin typeface="+mj-lt"/>
                          <a:cs typeface="Calibri" pitchFamily="34" charset="0"/>
                        </a:rPr>
                        <a:t>  სწავლების </a:t>
                      </a:r>
                      <a:r>
                        <a:rPr lang="da-DK" sz="900" b="0" i="0" baseline="0" dirty="0" smtClean="0">
                          <a:solidFill>
                            <a:schemeClr val="tx1"/>
                          </a:solidFill>
                          <a:latin typeface="Calibri" pitchFamily="34" charset="0"/>
                          <a:cs typeface="Calibri" pitchFamily="34" charset="0"/>
                        </a:rPr>
                        <a:t> შემოქმედებით და ინოვაციურ პრაქტიკ</a:t>
                      </a:r>
                      <a:r>
                        <a:rPr lang="ka-GE" sz="900" b="0" i="0" baseline="0" dirty="0" smtClean="0">
                          <a:solidFill>
                            <a:schemeClr val="tx1"/>
                          </a:solidFill>
                          <a:latin typeface="+mj-lt"/>
                          <a:cs typeface="Calibri" pitchFamily="34" charset="0"/>
                        </a:rPr>
                        <a:t>ებ</a:t>
                      </a:r>
                      <a:r>
                        <a:rPr lang="da-DK" sz="900" b="0" i="0" baseline="0" dirty="0" smtClean="0">
                          <a:solidFill>
                            <a:schemeClr val="tx1"/>
                          </a:solidFill>
                          <a:latin typeface="Calibri" pitchFamily="34" charset="0"/>
                          <a:cs typeface="Calibri" pitchFamily="34" charset="0"/>
                        </a:rPr>
                        <a:t>ს. </a:t>
                      </a:r>
                      <a:endParaRPr lang="ka-GE" sz="900" b="0" i="0" baseline="0" dirty="0" smtClean="0">
                        <a:solidFill>
                          <a:schemeClr val="tx1"/>
                        </a:solidFill>
                        <a:latin typeface="+mj-lt"/>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sz="900" b="0" i="0" baseline="0" dirty="0" smtClean="0">
                        <a:solidFill>
                          <a:schemeClr val="tx1"/>
                        </a:solidFill>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900" b="0" i="0" baseline="0" dirty="0" smtClean="0">
                          <a:solidFill>
                            <a:schemeClr val="tx1"/>
                          </a:solidFill>
                          <a:latin typeface="+mj-lt"/>
                          <a:cs typeface="Calibri" pitchFamily="34" charset="0"/>
                        </a:rPr>
                        <a:t>ყ</a:t>
                      </a:r>
                      <a:r>
                        <a:rPr lang="da-DK" sz="900" b="0" i="0" baseline="0" dirty="0" smtClean="0">
                          <a:solidFill>
                            <a:schemeClr val="tx1"/>
                          </a:solidFill>
                          <a:latin typeface="Calibri" pitchFamily="34" charset="0"/>
                          <a:cs typeface="Calibri" pitchFamily="34" charset="0"/>
                        </a:rPr>
                        <a:t>ურადღება გაამახვილეთ იმაზე, </a:t>
                      </a:r>
                      <a:r>
                        <a:rPr lang="ka-GE" sz="900" b="0" i="0" baseline="0" dirty="0" smtClean="0">
                          <a:solidFill>
                            <a:schemeClr val="tx1"/>
                          </a:solidFill>
                          <a:latin typeface="+mj-lt"/>
                          <a:cs typeface="Calibri" pitchFamily="34" charset="0"/>
                        </a:rPr>
                        <a:t> თუ </a:t>
                      </a:r>
                      <a:r>
                        <a:rPr lang="ka-GE" sz="900" b="0" i="0" kern="1200" dirty="0" smtClean="0">
                          <a:solidFill>
                            <a:schemeClr val="tx1"/>
                          </a:solidFill>
                          <a:latin typeface="+mj-lt"/>
                          <a:ea typeface="+mn-ea"/>
                          <a:cs typeface="Calibri" pitchFamily="34" charset="0"/>
                        </a:rPr>
                        <a:t>რამდენად უწყობს ხელს სწავლის დაგეგმვა  21-ე საუკუნისთვის აქტუალური ისეთი უნარების მრავალმხრივ განავითარებას, როგორიცაა  ცოდნის კონსტრუირება, სწავლის პროცესში  ინფორმაციულ-საკომუნიკაციო ტექნოლოგიების გამოყენება, პრობლემის გადაწყვეტა და ინოვაციურიობა, თვითრეგულირება, კოლაბორაცია და ეფექტური კომუნიკაცია? </a:t>
                      </a:r>
                      <a:endParaRPr lang="en-US" sz="900" b="0" i="0" kern="1200" dirty="0" smtClean="0">
                        <a:solidFill>
                          <a:schemeClr val="tx1"/>
                        </a:solidFill>
                        <a:latin typeface="Calibri" pitchFamily="34" charset="0"/>
                        <a:ea typeface="+mn-ea"/>
                        <a:cs typeface="Calibri" pitchFamily="34" charset="0"/>
                      </a:endParaRPr>
                    </a:p>
                    <a:p>
                      <a:endParaRPr lang="en-US" sz="900" b="0" i="0" kern="1200" dirty="0" smtClean="0">
                        <a:solidFill>
                          <a:schemeClr val="tx1"/>
                        </a:solidFill>
                        <a:latin typeface="Calibri" pitchFamily="34" charset="0"/>
                        <a:ea typeface="+mn-ea"/>
                        <a:cs typeface="Calibri" pitchFamily="34" charset="0"/>
                      </a:endParaRPr>
                    </a:p>
                    <a:p>
                      <a:endParaRPr lang="da-DK" sz="800" b="0" i="0" baseline="0" dirty="0" smtClean="0">
                        <a:solidFill>
                          <a:schemeClr val="tx1"/>
                        </a:solidFill>
                        <a:latin typeface="+mj-lt"/>
                      </a:endParaRPr>
                    </a:p>
                    <a:p>
                      <a:endParaRPr lang="da-DK" sz="800" b="0" i="0" baseline="0" dirty="0" smtClean="0">
                        <a:solidFill>
                          <a:schemeClr val="tx1"/>
                        </a:solidFill>
                        <a:latin typeface="+mj-lt"/>
                      </a:endParaRPr>
                    </a:p>
                    <a:p>
                      <a:endParaRPr lang="da-DK" sz="800" b="0" i="0" dirty="0" smtClean="0">
                        <a:solidFill>
                          <a:schemeClr val="tx1"/>
                        </a:solidFill>
                        <a:latin typeface="+mj-lt"/>
                      </a:endParaRPr>
                    </a:p>
                    <a:p>
                      <a:endParaRPr lang="da-DK" sz="800" b="0" i="0" dirty="0" smtClean="0">
                        <a:solidFill>
                          <a:schemeClr val="tx1"/>
                        </a:solidFill>
                        <a:latin typeface="+mj-lt"/>
                      </a:endParaRPr>
                    </a:p>
                    <a:p>
                      <a:endParaRPr lang="da-DK" sz="800" b="0" i="0" dirty="0" smtClean="0">
                        <a:solidFill>
                          <a:schemeClr val="tx1"/>
                        </a:solidFill>
                        <a:latin typeface="+mj-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r>
                        <a:rPr lang="ka-GE" sz="800" b="1" kern="1200" dirty="0" smtClean="0">
                          <a:solidFill>
                            <a:schemeClr val="tx1"/>
                          </a:solidFill>
                          <a:latin typeface="+mn-lt"/>
                          <a:ea typeface="+mn-ea"/>
                          <a:cs typeface="+mn-cs"/>
                        </a:rPr>
                        <a:t>–</a:t>
                      </a:r>
                      <a:r>
                        <a:rPr lang="ka-GE" sz="1200" b="1" kern="1200" dirty="0" smtClean="0">
                          <a:solidFill>
                            <a:schemeClr val="tx1"/>
                          </a:solidFill>
                          <a:latin typeface="+mn-lt"/>
                          <a:ea typeface="+mn-ea"/>
                          <a:cs typeface="+mn-cs"/>
                        </a:rPr>
                        <a:t>ახალი ასო–ბგერების მოხაზულობის გაცნობიერება (ქართული ენის დამახასიათებელი სარკისებრი ასოების გარჩევა  „ხ“ და  „ძ“)</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–21–ე საუკუნის ეკოლოგიური პრობლემების გაცნობიერება და ჯანსაღი პროდუქტის პოპულარიზაცია, მოსწავლეთა ოჯახებში და საზოგადოებაში.</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–მოსწავლეებში კვლევა–ძიებისა და შემოქმედებითი უნარების განვიტარება ისტ–ის გამოყენებით.</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ეკოლოგიური პრობლემების განხილვის დროს საჭიროა ეკოლოგიურად უსაფრთხო რესურსების შესწავლა, რაც თავის მხრივ გრძელვადიან დაგეგმვას მოითხოვს, პარალელურად მოსწავლეები მიიღებენ იმ ცოდნას, რომელსაც გამოიყენებენ როგორც პროექტის მიზნის მიღწევაში, ასევე ცხოვრებაში.</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მასწავლებლის მიერ მოცემული დავალებით მოსწავლეები მოახდენენ წაკითხულის ინსცენირებას – როლურ თამაშს.</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 </a:t>
                      </a:r>
                    </a:p>
                    <a:p>
                      <a:endParaRPr lang="ka-GE" sz="1200" b="1" kern="1200" dirty="0" smtClean="0">
                        <a:solidFill>
                          <a:schemeClr val="tx1"/>
                        </a:solidFill>
                        <a:latin typeface="+mn-lt"/>
                        <a:ea typeface="+mn-ea"/>
                        <a:cs typeface="+mn-cs"/>
                      </a:endParaRPr>
                    </a:p>
                    <a:p>
                      <a:endParaRPr lang="ka-GE" sz="1200" b="1" kern="1200" dirty="0" smtClean="0">
                        <a:solidFill>
                          <a:schemeClr val="tx1"/>
                        </a:solidFill>
                        <a:latin typeface="+mn-lt"/>
                        <a:ea typeface="+mn-ea"/>
                        <a:cs typeface="+mn-cs"/>
                      </a:endParaRPr>
                    </a:p>
                    <a:p>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დაგეგმილი აქტივობები ე</a:t>
                      </a:r>
                      <a:r>
                        <a:rPr lang="ka-GE" sz="1200" b="1" kern="1200" dirty="0" smtClean="0">
                          <a:solidFill>
                            <a:schemeClr val="tx1"/>
                          </a:solidFill>
                          <a:latin typeface="+mn-lt"/>
                          <a:ea typeface="+mn-ea"/>
                          <a:cs typeface="+mn-cs"/>
                          <a:hlinkClick r:id="rId3"/>
                        </a:rPr>
                        <a:t>ტაპობრივად</a:t>
                      </a:r>
                      <a:r>
                        <a:rPr lang="ka-GE" sz="1200" b="1" kern="1200" dirty="0" smtClean="0">
                          <a:solidFill>
                            <a:schemeClr val="tx1"/>
                          </a:solidFill>
                          <a:latin typeface="+mn-lt"/>
                          <a:ea typeface="+mn-ea"/>
                          <a:cs typeface="+mn-cs"/>
                        </a:rPr>
                        <a:t> განხორციელდა:</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შემეცნებითი ლაშქრობა  (მოსწავლეთა მიერ განხორციელებული აქტივობების ვიდეო ჩანაწერის გაკეთება, მასწავლებლის დახმარებით მისი დამუშავება და ვიდეო გაკვეთილის შექმნა).</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გაკვეთილის მიზნიდან გამომდინარე ტექსტის დოკუმენტში შემუშავებული სავარჯიშოების გადაგზავნა მოსწავლეებთან  </a:t>
                      </a:r>
                      <a:r>
                        <a:rPr lang="ka-GE" sz="1200" b="1" kern="1200" dirty="0" smtClean="0">
                          <a:solidFill>
                            <a:schemeClr val="tx1"/>
                          </a:solidFill>
                          <a:latin typeface="+mn-lt"/>
                          <a:ea typeface="+mn-ea"/>
                          <a:cs typeface="+mn-cs"/>
                        </a:rPr>
                        <a:t>პროგრამა </a:t>
                      </a:r>
                      <a:r>
                        <a:rPr lang="en-US" sz="1200" b="1" kern="1200" dirty="0" smtClean="0">
                          <a:solidFill>
                            <a:schemeClr val="tx1"/>
                          </a:solidFill>
                          <a:latin typeface="+mn-lt"/>
                          <a:ea typeface="+mn-ea"/>
                          <a:cs typeface="+mn-cs"/>
                        </a:rPr>
                        <a:t>Classroom </a:t>
                      </a:r>
                      <a:r>
                        <a:rPr lang="en-US" sz="1200" b="1" kern="1200" dirty="0" smtClean="0">
                          <a:solidFill>
                            <a:schemeClr val="tx1"/>
                          </a:solidFill>
                          <a:latin typeface="+mn-lt"/>
                          <a:ea typeface="+mn-ea"/>
                          <a:cs typeface="+mn-cs"/>
                        </a:rPr>
                        <a:t>Management</a:t>
                      </a:r>
                      <a:r>
                        <a:rPr lang="ka-GE" sz="1200" b="1" kern="1200" dirty="0" smtClean="0">
                          <a:solidFill>
                            <a:schemeClr val="tx1"/>
                          </a:solidFill>
                          <a:latin typeface="+mn-lt"/>
                          <a:ea typeface="+mn-ea"/>
                          <a:cs typeface="+mn-cs"/>
                        </a:rPr>
                        <a:t>–ის გამოყენებით, დავალების განხორციელების შემდგომი დათვალიერება </a:t>
                      </a:r>
                      <a:r>
                        <a:rPr lang="ka-GE" sz="1200" b="1" kern="1200" dirty="0" smtClean="0">
                          <a:solidFill>
                            <a:schemeClr val="tx1"/>
                          </a:solidFill>
                          <a:latin typeface="+mn-lt"/>
                          <a:ea typeface="+mn-ea"/>
                          <a:cs typeface="+mn-cs"/>
                        </a:rPr>
                        <a:t>ზემოთხსენებული</a:t>
                      </a:r>
                      <a:r>
                        <a:rPr lang="ka-GE" sz="1200" b="1" kern="1200" baseline="0" dirty="0" smtClean="0">
                          <a:solidFill>
                            <a:schemeClr val="tx1"/>
                          </a:solidFill>
                          <a:latin typeface="+mn-lt"/>
                          <a:ea typeface="+mn-ea"/>
                          <a:cs typeface="+mn-cs"/>
                        </a:rPr>
                        <a:t> პროგრამის </a:t>
                      </a:r>
                      <a:r>
                        <a:rPr lang="en-US" sz="1200" b="1" kern="1200" dirty="0" smtClean="0">
                          <a:solidFill>
                            <a:schemeClr val="tx1"/>
                          </a:solidFill>
                          <a:latin typeface="+mn-lt"/>
                          <a:ea typeface="+mn-ea"/>
                          <a:cs typeface="+mn-cs"/>
                        </a:rPr>
                        <a:t>Monitoring </a:t>
                      </a:r>
                      <a:r>
                        <a:rPr lang="en-US" sz="1200" b="1" kern="1200" dirty="0" smtClean="0">
                          <a:solidFill>
                            <a:schemeClr val="tx1"/>
                          </a:solidFill>
                          <a:latin typeface="+mn-lt"/>
                          <a:ea typeface="+mn-ea"/>
                          <a:cs typeface="+mn-cs"/>
                        </a:rPr>
                        <a:t>&amp; Control-</a:t>
                      </a:r>
                      <a:r>
                        <a:rPr lang="ka-GE" sz="1200" b="1" kern="1200" smtClean="0">
                          <a:solidFill>
                            <a:schemeClr val="tx1"/>
                          </a:solidFill>
                          <a:latin typeface="+mn-lt"/>
                          <a:ea typeface="+mn-ea"/>
                          <a:cs typeface="+mn-cs"/>
                        </a:rPr>
                        <a:t>ის </a:t>
                      </a:r>
                      <a:r>
                        <a:rPr lang="ka-GE" sz="1200" b="1" kern="1200" smtClean="0">
                          <a:solidFill>
                            <a:schemeClr val="tx1"/>
                          </a:solidFill>
                          <a:latin typeface="+mn-lt"/>
                          <a:ea typeface="+mn-ea"/>
                          <a:cs typeface="+mn-cs"/>
                        </a:rPr>
                        <a:t> ფუნქციის გამოყენებით</a:t>
                      </a:r>
                      <a:r>
                        <a:rPr lang="ka-GE" sz="1200" b="1" kern="1200" dirty="0" smtClean="0">
                          <a:solidFill>
                            <a:schemeClr val="tx1"/>
                          </a:solidFill>
                          <a:latin typeface="+mn-lt"/>
                          <a:ea typeface="+mn-ea"/>
                          <a:cs typeface="+mn-cs"/>
                        </a:rPr>
                        <a:t>, მისი ჩვენება მოსწავლეთათვის და მისი განხილვა.</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ეკოლოგიურ პრობლემაზე მუშაობის დროს მოსწავლეების მიერ გადაღებული სურათების გამოყენებით ფოტოალბომის შექმნა.</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თიხის დამუშავების, შემუშავებული სამუშაოების განხორციელების პროცესში შემოქმედებითობის და ფანტაზიის უნარის განვითარება. არსებულ ცოდნასა და უნარებზე ახალი ცოდნის კონსტრუირება.</a:t>
                      </a:r>
                      <a:endParaRPr lang="en-US" sz="1200" b="1" kern="1200" dirty="0" smtClean="0">
                        <a:solidFill>
                          <a:schemeClr val="tx1"/>
                        </a:solidFill>
                        <a:latin typeface="+mn-lt"/>
                        <a:ea typeface="+mn-ea"/>
                        <a:cs typeface="+mn-cs"/>
                      </a:endParaRPr>
                    </a:p>
                    <a:p>
                      <a:r>
                        <a:rPr lang="ka-GE" sz="1200" b="1" kern="1200" dirty="0" smtClean="0">
                          <a:solidFill>
                            <a:schemeClr val="tx1"/>
                          </a:solidFill>
                          <a:latin typeface="+mn-lt"/>
                          <a:ea typeface="+mn-ea"/>
                          <a:cs typeface="+mn-cs"/>
                        </a:rPr>
                        <a:t>გადაცემული ცოდნის შესამოწმებლად მასწავლებელი ავალებს მოსწავლეებს გადაუღონ სურათები სახლში არსებულ მივიწყებულ ტრადიციულ თიხის ჭურჭელს და შემდგომ მოახდინონ შექმნილი პროდუქტების პრეზენტაცია და მოსახლეობაში მისი პოპულარიზაცია.</a:t>
                      </a:r>
                      <a:endParaRPr lang="en-US" sz="1200" b="1" kern="1200" dirty="0" smtClean="0">
                        <a:solidFill>
                          <a:schemeClr val="tx1"/>
                        </a:solidFill>
                        <a:latin typeface="+mn-lt"/>
                        <a:ea typeface="+mn-ea"/>
                        <a:cs typeface="+mn-cs"/>
                      </a:endParaRPr>
                    </a:p>
                    <a:p>
                      <a:pPr algn="just"/>
                      <a:endParaRPr lang="ka-GE" sz="800" b="1" kern="1200" dirty="0" smtClean="0">
                        <a:solidFill>
                          <a:schemeClr val="tx1"/>
                        </a:solidFill>
                        <a:latin typeface="+mn-lt"/>
                        <a:ea typeface="+mn-ea"/>
                        <a:cs typeface="+mn-cs"/>
                      </a:endParaRPr>
                    </a:p>
                    <a:p>
                      <a:pPr algn="just"/>
                      <a:endParaRPr lang="ka-GE" sz="800" b="1" kern="1200" dirty="0" smtClean="0">
                        <a:solidFill>
                          <a:schemeClr val="tx1"/>
                        </a:solidFill>
                        <a:latin typeface="+mn-lt"/>
                        <a:ea typeface="+mn-ea"/>
                        <a:cs typeface="+mn-cs"/>
                      </a:endParaRPr>
                    </a:p>
                    <a:p>
                      <a:pPr algn="just"/>
                      <a:endParaRPr lang="ka-GE" sz="800" b="1" kern="1200" dirty="0" smtClean="0">
                        <a:solidFill>
                          <a:schemeClr val="tx1"/>
                        </a:solidFill>
                        <a:latin typeface="+mn-lt"/>
                        <a:ea typeface="+mn-ea"/>
                        <a:cs typeface="+mn-cs"/>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 xmlns:p14="http://schemas.microsoft.com/office/powerpoint/2010/main" val="3972450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extLst>
              <p:ext uri="{D42A27DB-BD31-4B8C-83A1-F6EECF244321}">
                <p14:modId xmlns="" xmlns:p14="http://schemas.microsoft.com/office/powerpoint/2010/main" val="4064106656"/>
              </p:ext>
            </p:extLst>
          </p:nvPr>
        </p:nvGraphicFramePr>
        <p:xfrm>
          <a:off x="251520" y="146807"/>
          <a:ext cx="7920880" cy="5052010"/>
        </p:xfrm>
        <a:graphic>
          <a:graphicData uri="http://schemas.openxmlformats.org/drawingml/2006/table">
            <a:tbl>
              <a:tblPr firstRow="1" bandRow="1">
                <a:tableStyleId>{5C22544A-7EE6-4342-B048-85BDC9FD1C3A}</a:tableStyleId>
              </a:tblPr>
              <a:tblGrid>
                <a:gridCol w="2034480"/>
                <a:gridCol w="5886400"/>
              </a:tblGrid>
              <a:tr h="45614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a-GE" sz="1050" b="1" i="0" u="none" strike="noStrike" kern="1200" cap="none" spc="0" normalizeH="0" baseline="0" noProof="0" dirty="0" smtClean="0">
                          <a:ln>
                            <a:noFill/>
                          </a:ln>
                          <a:solidFill>
                            <a:schemeClr val="tx1"/>
                          </a:solidFill>
                          <a:effectLst/>
                          <a:uLnTx/>
                          <a:uFillTx/>
                          <a:latin typeface="+mn-lt"/>
                          <a:ea typeface="+mn-ea"/>
                          <a:cs typeface="+mn-cs"/>
                        </a:rPr>
                        <a:t>სასწავლო </a:t>
                      </a:r>
                      <a:r>
                        <a:rPr kumimoji="0" lang="da-DK" sz="1050" b="1" i="0" u="none" strike="noStrike" kern="1200" cap="none" spc="0" normalizeH="0" baseline="0" noProof="0" dirty="0" smtClean="0">
                          <a:ln>
                            <a:noFill/>
                          </a:ln>
                          <a:solidFill>
                            <a:schemeClr val="tx1"/>
                          </a:solidFill>
                          <a:effectLst/>
                          <a:uLnTx/>
                          <a:uFillTx/>
                          <a:latin typeface="+mn-lt"/>
                          <a:ea typeface="+mn-ea"/>
                          <a:cs typeface="+mn-cs"/>
                        </a:rPr>
                        <a:t>მასალები</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n-lt"/>
                          <a:ea typeface="+mn-ea"/>
                          <a:cs typeface="Calibri" pitchFamily="34" charset="0"/>
                        </a:rPr>
                        <a:t>პროექტის ფარგლებში მოსწავლეების მიერ შექმნილი პროდუქტების და მიღწეული შედეგების მაგალითები,</a:t>
                      </a:r>
                      <a:r>
                        <a:rPr kumimoji="0" lang="da-DK" sz="900" b="0" i="0" u="none" strike="noStrike" kern="1200" cap="none" spc="0" normalizeH="0" baseline="0" noProof="0" dirty="0" smtClean="0">
                          <a:ln>
                            <a:noFill/>
                          </a:ln>
                          <a:solidFill>
                            <a:schemeClr val="tx1"/>
                          </a:solidFill>
                          <a:effectLst/>
                          <a:uLnTx/>
                          <a:uFillTx/>
                          <a:latin typeface="+mn-lt"/>
                          <a:ea typeface="+mn-ea"/>
                          <a:cs typeface="+mn-cs"/>
                        </a:rPr>
                        <a:t> ისტ-ის გამოყენების ჩათვლით. რა ტიპის ისტ-ია გამოყენებული პროექტში და როგორ.</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dirty="0" smtClean="0">
                          <a:solidFill>
                            <a:schemeClr val="tx1"/>
                          </a:solidFill>
                          <a:latin typeface="+mn-lt"/>
                          <a:ea typeface="+mn-ea"/>
                          <a:cs typeface="+mn-cs"/>
                        </a:rPr>
                        <a:t>რამდენად იყენებენ მოსწავლეები ისტ</a:t>
                      </a:r>
                      <a:r>
                        <a:rPr lang="en-US" sz="900" b="0" i="0" kern="1200" dirty="0" smtClean="0">
                          <a:solidFill>
                            <a:schemeClr val="tx1"/>
                          </a:solidFill>
                          <a:latin typeface="+mn-lt"/>
                          <a:ea typeface="+mn-ea"/>
                          <a:cs typeface="+mn-cs"/>
                        </a:rPr>
                        <a:t>-</a:t>
                      </a:r>
                      <a:r>
                        <a:rPr lang="ka-GE" sz="900" b="0" i="0" kern="1200" dirty="0" smtClean="0">
                          <a:solidFill>
                            <a:schemeClr val="tx1"/>
                          </a:solidFill>
                          <a:latin typeface="+mn-lt"/>
                          <a:ea typeface="+mn-ea"/>
                          <a:cs typeface="+mn-cs"/>
                        </a:rPr>
                        <a:t>ს ცოდნის კონსტრუირების, კოლაბორაციისა და კლასგარეშე სწავლის ხელშესაწყობად? უზრუნველყოფს თუ არა ისტ-ის გამოყენება როგორც საკლასო ოთახში, ასევე მის მიღმა ახალი ცოდნის</a:t>
                      </a:r>
                      <a:r>
                        <a:rPr lang="ka-GE" sz="900" b="0" i="0" kern="1200" baseline="0" dirty="0" smtClean="0">
                          <a:solidFill>
                            <a:schemeClr val="tx1"/>
                          </a:solidFill>
                          <a:latin typeface="+mn-lt"/>
                          <a:ea typeface="+mn-ea"/>
                          <a:cs typeface="+mn-cs"/>
                        </a:rPr>
                        <a:t> </a:t>
                      </a:r>
                      <a:r>
                        <a:rPr lang="ka-GE" sz="900" b="0" i="0" kern="1200" dirty="0" smtClean="0">
                          <a:solidFill>
                            <a:schemeClr val="tx1"/>
                          </a:solidFill>
                          <a:latin typeface="+mn-lt"/>
                          <a:ea typeface="+mn-ea"/>
                          <a:cs typeface="+mn-cs"/>
                        </a:rPr>
                        <a:t>კონსტრუირების/კოლაბორაციის/ სწავლის იმ შესაძლებლობებს, რომლებიც ისტ-ის გარეშე ვერ შეიქმნებოდა? გამოიყენება თუ არა ციფრული ინსტრუმენტები სწავლის პროცესის ინოვაციურობის უზრუნველსაყოფად? </a:t>
                      </a:r>
                      <a:r>
                        <a:rPr lang="en-US" sz="900" b="0" i="0" kern="1200" dirty="0" smtClean="0">
                          <a:solidFill>
                            <a:schemeClr val="tx1"/>
                          </a:solidFill>
                          <a:latin typeface="+mn-lt"/>
                          <a:ea typeface="+mn-ea"/>
                          <a:cs typeface="+mn-cs"/>
                        </a:rPr>
                        <a:t> </a:t>
                      </a:r>
                      <a:endParaRPr lang="en-US" sz="900" b="0" i="0" kern="1200" dirty="0" smtClean="0">
                        <a:solidFill>
                          <a:schemeClr val="tx1"/>
                        </a:solidFill>
                        <a:latin typeface="+mn-lt"/>
                        <a:ea typeface="+mn-ea"/>
                        <a:cs typeface="Calibri"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a-GE"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გთხოვთ, დაურთოთ ფაილები,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ბმულები </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ვიდეოებ</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ზე</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 და ა.შ.,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რომლებიც </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მოსწავლეების სწავლის პროცესსა და მის შედეგებს </a:t>
                      </a:r>
                      <a:r>
                        <a:rPr kumimoji="0" lang="ka-GE" sz="900" b="0" i="0" u="none" strike="noStrike" kern="1200" cap="none" spc="0" normalizeH="0" baseline="0" noProof="0" dirty="0" smtClean="0">
                          <a:ln>
                            <a:noFill/>
                          </a:ln>
                          <a:solidFill>
                            <a:schemeClr val="accent2"/>
                          </a:solidFill>
                          <a:effectLst/>
                          <a:uLnTx/>
                          <a:uFillTx/>
                          <a:latin typeface="+mn-lt"/>
                          <a:ea typeface="+mn-ea"/>
                          <a:cs typeface="+mn-cs"/>
                        </a:rPr>
                        <a:t>ასახავს</a:t>
                      </a:r>
                      <a:r>
                        <a:rPr kumimoji="0" lang="da-DK" sz="900" b="0" i="0" u="none" strike="noStrike" kern="1200" cap="none" spc="0" normalizeH="0" baseline="0" noProof="0" dirty="0" smtClean="0">
                          <a:ln>
                            <a:noFill/>
                          </a:ln>
                          <a:solidFill>
                            <a:schemeClr val="accent2"/>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0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00" b="0" i="1" u="none" strike="noStrike" kern="1200" cap="none" spc="0" normalizeH="0" baseline="0" noProof="0" dirty="0" smtClean="0">
                          <a:ln>
                            <a:noFill/>
                          </a:ln>
                          <a:solidFill>
                            <a:schemeClr val="tx1"/>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smtClean="0">
                        <a:solidFill>
                          <a:schemeClr val="tx1"/>
                        </a:solidFill>
                        <a:latin typeface="+mn-lt"/>
                      </a:endParaRPr>
                    </a:p>
                    <a:p>
                      <a:endParaRPr lang="da-DK" sz="900" b="0" dirty="0" smtClean="0">
                        <a:solidFill>
                          <a:schemeClr val="tx1"/>
                        </a:solidFill>
                        <a:latin typeface="+mn-lt"/>
                      </a:endParaRPr>
                    </a:p>
                    <a:p>
                      <a:endParaRPr lang="da-DK" sz="900" b="0" dirty="0" smtClean="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just"/>
                      <a:r>
                        <a:rPr lang="ka-GE" sz="1000" b="1" kern="1200" dirty="0" smtClean="0">
                          <a:solidFill>
                            <a:schemeClr val="tx1"/>
                          </a:solidFill>
                          <a:latin typeface="+mn-lt"/>
                          <a:ea typeface="+mn-ea"/>
                          <a:cs typeface="+mn-cs"/>
                        </a:rPr>
                        <a:t>1:1 სწავლების დანერგვამ ხელი შეუწყო მოსწავლეებში როგორც დამოუკიდებელი ასევე ჯგუფური მუშაობით  ახალი ელექტრონული რესურსების შექმნას, როგორც სკოლაში, ასევე მის გარეთ. </a:t>
                      </a:r>
                    </a:p>
                    <a:p>
                      <a:pPr algn="just"/>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ბავშვებმა მოახდინეს მათ მიერ შექმნილი </a:t>
                      </a:r>
                      <a:r>
                        <a:rPr lang="ka-GE" sz="1000" b="1" kern="1200" dirty="0" smtClean="0">
                          <a:solidFill>
                            <a:schemeClr val="tx1"/>
                          </a:solidFill>
                          <a:latin typeface="+mn-lt"/>
                          <a:ea typeface="+mn-ea"/>
                          <a:cs typeface="+mn-cs"/>
                          <a:hlinkClick r:id="rId3"/>
                        </a:rPr>
                        <a:t>სასწავლო ვიდეოების </a:t>
                      </a:r>
                      <a:r>
                        <a:rPr lang="ka-GE" sz="1000" b="1" kern="1200" dirty="0" smtClean="0">
                          <a:solidFill>
                            <a:schemeClr val="tx1"/>
                          </a:solidFill>
                          <a:latin typeface="+mn-lt"/>
                          <a:ea typeface="+mn-ea"/>
                          <a:cs typeface="+mn-cs"/>
                        </a:rPr>
                        <a:t>და </a:t>
                      </a:r>
                      <a:r>
                        <a:rPr lang="ka-GE" sz="1000" b="1" kern="1200" dirty="0" smtClean="0">
                          <a:solidFill>
                            <a:schemeClr val="tx1"/>
                          </a:solidFill>
                          <a:latin typeface="+mn-lt"/>
                          <a:ea typeface="+mn-ea"/>
                          <a:cs typeface="+mn-cs"/>
                          <a:hlinkClick r:id="rId4"/>
                        </a:rPr>
                        <a:t>თიხის ნამუშევრების პრეზენტაცია </a:t>
                      </a:r>
                      <a:r>
                        <a:rPr lang="ka-GE" sz="1000" b="1" kern="1200" dirty="0" smtClean="0">
                          <a:solidFill>
                            <a:schemeClr val="tx1"/>
                          </a:solidFill>
                          <a:latin typeface="+mn-lt"/>
                          <a:ea typeface="+mn-ea"/>
                          <a:cs typeface="+mn-cs"/>
                        </a:rPr>
                        <a:t>მეგობრებთან და საზოგადოებასთან, რამაც დადებითი შედეგი იქონია: საზოგადოება ნაწილობრივ კვლავ დაუბრუნდა ეკოლოგიურად სუფთა თიხის ჭურჭლის გამოყენებას.</a:t>
                      </a:r>
                    </a:p>
                    <a:p>
                      <a:pPr algn="just"/>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ელექტრონული სავარჯიშოს გამოყენებით მოსწავლეები ახდენენ ცოდნის კონსტრულირებას, რაც გამოიხატება მათ მიერ უკვე ნასწავლი და ახალი ასოს გამოყენებით მოახდინონ სიტყვების აგება. თანამშრობლობით უნარების უკეთ განვითარების მიზნით ბავშვები ეხმარებიან თანატოლებს, რომელებსაც დავალების შესრულება  გაუჭირდათ.</a:t>
                      </a:r>
                    </a:p>
                    <a:p>
                      <a:pPr algn="just"/>
                      <a:endParaRPr lang="ka-GE"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ლასქრობაზე  ყოფნის დროს მოსწავლეებმა ასევე</a:t>
                      </a:r>
                      <a:r>
                        <a:rPr lang="ka-GE" sz="1000" b="1" kern="1200" baseline="0" dirty="0" smtClean="0">
                          <a:solidFill>
                            <a:schemeClr val="tx1"/>
                          </a:solidFill>
                          <a:latin typeface="+mn-lt"/>
                          <a:ea typeface="+mn-ea"/>
                          <a:cs typeface="+mn-cs"/>
                        </a:rPr>
                        <a:t> გამოიყენეს ნიჩბები, რეზინის ხელთათმანები, პატარა ვედროები, ბუკები.</a:t>
                      </a:r>
                    </a:p>
                    <a:p>
                      <a:pPr algn="just"/>
                      <a:endParaRPr lang="ka-GE" sz="1000" b="1" kern="1200" baseline="0" dirty="0" smtClean="0">
                        <a:solidFill>
                          <a:schemeClr val="tx1"/>
                        </a:solidFill>
                        <a:latin typeface="+mn-lt"/>
                        <a:ea typeface="+mn-ea"/>
                        <a:cs typeface="+mn-cs"/>
                      </a:endParaRPr>
                    </a:p>
                    <a:p>
                      <a:pPr algn="just"/>
                      <a:r>
                        <a:rPr lang="ka-GE" sz="1000" b="1" kern="1200" baseline="0" dirty="0" smtClean="0">
                          <a:solidFill>
                            <a:schemeClr val="tx1"/>
                          </a:solidFill>
                          <a:latin typeface="+mn-lt"/>
                          <a:ea typeface="+mn-ea"/>
                          <a:cs typeface="+mn-cs"/>
                        </a:rPr>
                        <a:t>საკლასო ოთახში  ბუკებთან ერთად გამოიყენეს სახელმძღვანელოები, საწერი კალმები, რვეულები, დაფა, ცარცი, მოძრავი ასოები, ძერწი, თიხა, და თიხის ჭურწელი.</a:t>
                      </a:r>
                      <a:endParaRPr lang="en-US" sz="10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ka-GE" sz="8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ka-GE" sz="8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ka-GE" sz="8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ka-GE" sz="800" b="1" kern="1200" dirty="0" smtClean="0">
                        <a:solidFill>
                          <a:schemeClr val="tx1"/>
                        </a:solidFill>
                        <a:latin typeface="+mn-lt"/>
                        <a:ea typeface="+mn-ea"/>
                        <a:cs typeface="+mn-cs"/>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3" name="TextBox 2"/>
          <p:cNvSpPr txBox="1"/>
          <p:nvPr/>
        </p:nvSpPr>
        <p:spPr>
          <a:xfrm>
            <a:off x="6858000" y="4953000"/>
            <a:ext cx="1676400" cy="553998"/>
          </a:xfrm>
          <a:prstGeom prst="rect">
            <a:avLst/>
          </a:prstGeom>
          <a:noFill/>
        </p:spPr>
        <p:txBody>
          <a:bodyPr wrap="square" rtlCol="0">
            <a:spAutoFit/>
          </a:bodyPr>
          <a:lstStyle/>
          <a:p>
            <a:r>
              <a:rPr lang="ka-GE" sz="1000" dirty="0" smtClean="0">
                <a:hlinkClick r:id="rId5"/>
              </a:rPr>
              <a:t>პროექტის მსვლელობის </a:t>
            </a:r>
          </a:p>
          <a:p>
            <a:endParaRPr lang="ka-GE" sz="1000" dirty="0" smtClean="0">
              <a:hlinkClick r:id="rId5"/>
            </a:endParaRPr>
          </a:p>
          <a:p>
            <a:r>
              <a:rPr lang="ka-GE" sz="1000" dirty="0" smtClean="0">
                <a:hlinkClick r:id="rId5"/>
              </a:rPr>
              <a:t>ამსახველი ფოტო მასალა</a:t>
            </a:r>
            <a:endParaRPr lang="en-US" sz="1000" dirty="0"/>
          </a:p>
        </p:txBody>
      </p:sp>
      <p:sp>
        <p:nvSpPr>
          <p:cNvPr id="5" name="TextBox 4"/>
          <p:cNvSpPr txBox="1"/>
          <p:nvPr/>
        </p:nvSpPr>
        <p:spPr>
          <a:xfrm>
            <a:off x="5486400" y="3886200"/>
            <a:ext cx="1905000" cy="600164"/>
          </a:xfrm>
          <a:prstGeom prst="rect">
            <a:avLst/>
          </a:prstGeom>
          <a:noFill/>
        </p:spPr>
        <p:txBody>
          <a:bodyPr wrap="square" rtlCol="0">
            <a:spAutoFit/>
          </a:bodyPr>
          <a:lstStyle/>
          <a:p>
            <a:r>
              <a:rPr lang="ka-GE" sz="1100" dirty="0" smtClean="0">
                <a:hlinkClick r:id="rId6"/>
              </a:rPr>
              <a:t>პროექტის მსვლელობის</a:t>
            </a:r>
            <a:endParaRPr lang="ka-GE" sz="1100" dirty="0" smtClean="0"/>
          </a:p>
          <a:p>
            <a:endParaRPr lang="ka-GE" sz="1100" dirty="0" smtClean="0"/>
          </a:p>
          <a:p>
            <a:r>
              <a:rPr lang="ka-GE" sz="1100" dirty="0" smtClean="0"/>
              <a:t> ამსახველი </a:t>
            </a:r>
            <a:r>
              <a:rPr lang="ka-GE" sz="1100" dirty="0" smtClean="0">
                <a:hlinkClick r:id="rId7"/>
              </a:rPr>
              <a:t>ვიდეო მასალა</a:t>
            </a:r>
            <a:endParaRPr lang="en-US" sz="1100" dirty="0"/>
          </a:p>
        </p:txBody>
      </p:sp>
      <p:pic>
        <p:nvPicPr>
          <p:cNvPr id="1026" name="Picture 2" descr="C:\Documents and Settings\Administrator\Desktop\proeqti konkursi\foto\SAM_5804.JPG"/>
          <p:cNvPicPr>
            <a:picLocks noChangeAspect="1" noChangeArrowheads="1"/>
          </p:cNvPicPr>
          <p:nvPr/>
        </p:nvPicPr>
        <p:blipFill>
          <a:blip r:embed="rId8" cstate="print"/>
          <a:srcRect/>
          <a:stretch>
            <a:fillRect/>
          </a:stretch>
        </p:blipFill>
        <p:spPr bwMode="auto">
          <a:xfrm>
            <a:off x="2362200" y="3505200"/>
            <a:ext cx="2133600" cy="1600200"/>
          </a:xfrm>
          <a:prstGeom prst="rect">
            <a:avLst/>
          </a:prstGeom>
          <a:ln>
            <a:noFill/>
          </a:ln>
          <a:effectLst>
            <a:softEdge rad="112500"/>
          </a:effectLst>
        </p:spPr>
      </p:pic>
      <p:pic>
        <p:nvPicPr>
          <p:cNvPr id="1027" name="Picture 3" descr="C:\Documents and Settings\Administrator\Desktop\proeqti konkursi\foto\SAM_5797.JPG"/>
          <p:cNvPicPr>
            <a:picLocks noChangeAspect="1" noChangeArrowheads="1"/>
          </p:cNvPicPr>
          <p:nvPr/>
        </p:nvPicPr>
        <p:blipFill>
          <a:blip r:embed="rId9" cstate="print"/>
          <a:srcRect/>
          <a:stretch>
            <a:fillRect/>
          </a:stretch>
        </p:blipFill>
        <p:spPr bwMode="auto">
          <a:xfrm>
            <a:off x="7315200" y="2971800"/>
            <a:ext cx="1314450" cy="1752600"/>
          </a:xfrm>
          <a:prstGeom prst="rect">
            <a:avLst/>
          </a:prstGeom>
          <a:ln>
            <a:noFill/>
          </a:ln>
          <a:effectLst>
            <a:softEdge rad="112500"/>
          </a:effectLst>
        </p:spPr>
      </p:pic>
      <p:pic>
        <p:nvPicPr>
          <p:cNvPr id="1028" name="Picture 4" descr="C:\Documents and Settings\Administrator\Desktop\proeqti konkursi\foto\SAM_5822.JPG"/>
          <p:cNvPicPr>
            <a:picLocks noChangeAspect="1" noChangeArrowheads="1"/>
          </p:cNvPicPr>
          <p:nvPr/>
        </p:nvPicPr>
        <p:blipFill>
          <a:blip r:embed="rId10" cstate="print"/>
          <a:srcRect/>
          <a:stretch>
            <a:fillRect/>
          </a:stretch>
        </p:blipFill>
        <p:spPr bwMode="auto">
          <a:xfrm>
            <a:off x="4572000" y="4648200"/>
            <a:ext cx="2235200" cy="1676400"/>
          </a:xfrm>
          <a:prstGeom prst="rect">
            <a:avLst/>
          </a:prstGeom>
          <a:ln>
            <a:noFill/>
          </a:ln>
          <a:effectLst>
            <a:softEdge rad="112500"/>
          </a:effectLst>
        </p:spPr>
      </p:pic>
      <p:graphicFrame>
        <p:nvGraphicFramePr>
          <p:cNvPr id="8" name="Object 7"/>
          <p:cNvGraphicFramePr>
            <a:graphicFrameLocks noChangeAspect="1"/>
          </p:cNvGraphicFramePr>
          <p:nvPr/>
        </p:nvGraphicFramePr>
        <p:xfrm>
          <a:off x="152400" y="4495800"/>
          <a:ext cx="1758996" cy="685800"/>
        </p:xfrm>
        <a:graphic>
          <a:graphicData uri="http://schemas.openxmlformats.org/presentationml/2006/ole">
            <p:oleObj spid="_x0000_s1026" name="Document" r:id="rId11" imgW="8241399" imgH="2856357" progId="Word.Document.12">
              <p:embed/>
            </p:oleObj>
          </a:graphicData>
        </a:graphic>
      </p:graphicFrame>
      <p:graphicFrame>
        <p:nvGraphicFramePr>
          <p:cNvPr id="9" name="Object 8"/>
          <p:cNvGraphicFramePr>
            <a:graphicFrameLocks noChangeAspect="1"/>
          </p:cNvGraphicFramePr>
          <p:nvPr/>
        </p:nvGraphicFramePr>
        <p:xfrm>
          <a:off x="2209800" y="5334000"/>
          <a:ext cx="2139950" cy="1176128"/>
        </p:xfrm>
        <a:graphic>
          <a:graphicData uri="http://schemas.openxmlformats.org/presentationml/2006/ole">
            <p:oleObj spid="_x0000_s1027" name="Document" r:id="rId12" imgW="8241399" imgH="4529582" progId="Word.Document.12">
              <p:link updateAutomatic="1"/>
            </p:oleObj>
          </a:graphicData>
        </a:graphic>
      </p:graphicFrame>
      <p:graphicFrame>
        <p:nvGraphicFramePr>
          <p:cNvPr id="10" name="Object 9"/>
          <p:cNvGraphicFramePr>
            <a:graphicFrameLocks noChangeAspect="1"/>
          </p:cNvGraphicFramePr>
          <p:nvPr/>
        </p:nvGraphicFramePr>
        <p:xfrm>
          <a:off x="228600" y="5562600"/>
          <a:ext cx="914400" cy="714375"/>
        </p:xfrm>
        <a:graphic>
          <a:graphicData uri="http://schemas.openxmlformats.org/presentationml/2006/ole">
            <p:oleObj spid="_x0000_s1028" name="Document" showAsIcon="1" r:id="rId13" imgW="914400" imgH="714240" progId="Word.Document.12">
              <p:embed/>
            </p:oleObj>
          </a:graphicData>
        </a:graphic>
      </p:graphicFrame>
      <p:graphicFrame>
        <p:nvGraphicFramePr>
          <p:cNvPr id="11" name="Object 10"/>
          <p:cNvGraphicFramePr>
            <a:graphicFrameLocks noChangeAspect="1"/>
          </p:cNvGraphicFramePr>
          <p:nvPr/>
        </p:nvGraphicFramePr>
        <p:xfrm>
          <a:off x="1219200" y="5562600"/>
          <a:ext cx="914400" cy="714375"/>
        </p:xfrm>
        <a:graphic>
          <a:graphicData uri="http://schemas.openxmlformats.org/presentationml/2006/ole">
            <p:oleObj spid="_x0000_s1029" name="Document" showAsIcon="1" r:id="rId14" imgW="914400" imgH="714240" progId="Word.Document.12">
              <p:embed/>
            </p:oleObj>
          </a:graphicData>
        </a:graphic>
      </p:graphicFrame>
    </p:spTree>
    <p:extLst>
      <p:ext uri="{BB962C8B-B14F-4D97-AF65-F5344CB8AC3E}">
        <p14:creationId xmlns="" xmlns:p14="http://schemas.microsoft.com/office/powerpoint/2010/main" val="1072288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extLst>
              <p:ext uri="{D42A27DB-BD31-4B8C-83A1-F6EECF244321}">
                <p14:modId xmlns="" xmlns:p14="http://schemas.microsoft.com/office/powerpoint/2010/main" val="3878286945"/>
              </p:ext>
            </p:extLst>
          </p:nvPr>
        </p:nvGraphicFramePr>
        <p:xfrm>
          <a:off x="251520" y="146806"/>
          <a:ext cx="7920880" cy="12965186"/>
        </p:xfrm>
        <a:graphic>
          <a:graphicData uri="http://schemas.openxmlformats.org/drawingml/2006/table">
            <a:tbl>
              <a:tblPr firstRow="1" bandRow="1">
                <a:tableStyleId>{5940675A-B579-460E-94D1-54222C63F5DA}</a:tableStyleId>
              </a:tblPr>
              <a:tblGrid>
                <a:gridCol w="1944216"/>
                <a:gridCol w="5976664"/>
              </a:tblGrid>
              <a:tr h="6482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i="1"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1" i="0" kern="1200" noProof="0" dirty="0" smtClean="0">
                          <a:solidFill>
                            <a:schemeClr val="tx1"/>
                          </a:solidFill>
                          <a:latin typeface="+mn-lt"/>
                          <a:ea typeface="+mn-ea"/>
                          <a:cs typeface="+mn-cs"/>
                        </a:rPr>
                        <a:t>ცოდნის </a:t>
                      </a:r>
                      <a:r>
                        <a:rPr lang="ka-GE" sz="900" b="1" i="0" kern="1200" noProof="0" dirty="0" smtClean="0">
                          <a:solidFill>
                            <a:schemeClr val="tx1"/>
                          </a:solidFill>
                          <a:latin typeface="+mn-lt"/>
                          <a:ea typeface="+mn-ea"/>
                          <a:cs typeface="+mn-cs"/>
                        </a:rPr>
                        <a:t>კონსტრუირება </a:t>
                      </a:r>
                      <a:r>
                        <a:rPr lang="da-DK" sz="900" b="1" i="0" kern="1200" noProof="0" dirty="0" smtClean="0">
                          <a:solidFill>
                            <a:schemeClr val="tx1"/>
                          </a:solidFill>
                          <a:latin typeface="+mn-lt"/>
                          <a:ea typeface="+mn-ea"/>
                          <a:cs typeface="+mn-cs"/>
                        </a:rPr>
                        <a:t>და კრიტიკული აზროვნება</a:t>
                      </a:r>
                      <a:endParaRPr lang="ka-GE" sz="900" b="1" i="0"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i="0" kern="120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ka-GE" sz="900" b="0" i="0" kern="1200" noProof="0" dirty="0" smtClean="0">
                          <a:solidFill>
                            <a:schemeClr val="tx1"/>
                          </a:solidFill>
                          <a:latin typeface="+mn-lt"/>
                          <a:ea typeface="+mn-ea"/>
                          <a:cs typeface="+mn-cs"/>
                        </a:rPr>
                        <a:t>გთხოვთ, აჩვენოთ </a:t>
                      </a:r>
                      <a:r>
                        <a:rPr lang="en-US" sz="900" b="0" i="0" kern="1200" noProof="0" dirty="0" err="1" smtClean="0">
                          <a:solidFill>
                            <a:schemeClr val="tx1"/>
                          </a:solidFill>
                          <a:latin typeface="+mn-lt"/>
                          <a:ea typeface="+mn-ea"/>
                          <a:cs typeface="+mn-cs"/>
                        </a:rPr>
                        <a:t>მაგალითები</a:t>
                      </a:r>
                      <a:r>
                        <a:rPr lang="en-US" sz="900" b="0" i="0" kern="1200" noProof="0" dirty="0" smtClean="0">
                          <a:solidFill>
                            <a:schemeClr val="tx1"/>
                          </a:solidFill>
                          <a:latin typeface="+mn-lt"/>
                          <a:ea typeface="+mn-ea"/>
                          <a:cs typeface="+mn-cs"/>
                        </a:rPr>
                        <a:t> </a:t>
                      </a:r>
                      <a:r>
                        <a:rPr lang="en-US" sz="900" b="0" i="0" kern="1200" noProof="0" dirty="0" err="1" smtClean="0">
                          <a:solidFill>
                            <a:schemeClr val="tx1"/>
                          </a:solidFill>
                          <a:latin typeface="+mn-lt"/>
                          <a:ea typeface="+mn-ea"/>
                          <a:cs typeface="+mn-cs"/>
                        </a:rPr>
                        <a:t>იმისა</a:t>
                      </a:r>
                      <a:r>
                        <a:rPr lang="en-US" sz="900" b="0" i="0" kern="1200" noProof="0" dirty="0" smtClean="0">
                          <a:solidFill>
                            <a:schemeClr val="tx1"/>
                          </a:solidFill>
                          <a:latin typeface="+mn-lt"/>
                          <a:ea typeface="+mn-ea"/>
                          <a:cs typeface="+mn-cs"/>
                        </a:rPr>
                        <a:t>, </a:t>
                      </a:r>
                      <a:r>
                        <a:rPr lang="ka-GE" sz="900" b="0" i="0" kern="1200" noProof="0" dirty="0" smtClean="0">
                          <a:solidFill>
                            <a:schemeClr val="tx1"/>
                          </a:solidFill>
                          <a:latin typeface="+mn-lt"/>
                          <a:ea typeface="+mn-ea"/>
                          <a:cs typeface="+mn-cs"/>
                        </a:rPr>
                        <a:t>თუ  როგორ მოითხოვს </a:t>
                      </a:r>
                      <a:r>
                        <a:rPr lang="ka-GE" sz="900" b="0" i="0" kern="1200" dirty="0" smtClean="0">
                          <a:solidFill>
                            <a:schemeClr val="tx1"/>
                          </a:solidFill>
                          <a:latin typeface="+mn-lt"/>
                          <a:ea typeface="+mn-ea"/>
                          <a:cs typeface="+mn-cs"/>
                        </a:rPr>
                        <a:t>სასწავლო აქტივობა მოსწავლეებისგან, რომ ისინი გასცდნენ  შესწავლილ მასალას და ინტეპრეტირების, ანალიზის, სინთეზისა და შეფასების გზით შექმნან ცოდნა. </a:t>
                      </a:r>
                      <a:endParaRPr lang="da-DK" sz="900" b="0"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endParaRPr lang="ka-GE" sz="900" b="1" i="0" kern="1200" dirty="0" smtClean="0">
                        <a:solidFill>
                          <a:schemeClr val="tx1"/>
                        </a:solidFill>
                        <a:latin typeface="+mn-lt"/>
                        <a:ea typeface="+mn-ea"/>
                        <a:cs typeface="+mn-cs"/>
                      </a:endParaRPr>
                    </a:p>
                    <a:p>
                      <a:r>
                        <a:rPr lang="ka-GE" sz="900" b="1" i="0" kern="1200" dirty="0" smtClean="0">
                          <a:solidFill>
                            <a:schemeClr val="tx1"/>
                          </a:solidFill>
                          <a:latin typeface="+mn-lt"/>
                          <a:ea typeface="+mn-ea"/>
                          <a:cs typeface="+mn-cs"/>
                        </a:rPr>
                        <a:t>სწავლის პროცესის გაფართოება საკლასო ოთახს მიღმა</a:t>
                      </a:r>
                      <a:endParaRPr lang="da-DK" sz="900" b="1"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0" i="0" kern="1200" dirty="0" smtClean="0">
                          <a:solidFill>
                            <a:schemeClr val="tx1"/>
                          </a:solidFill>
                          <a:latin typeface="+mn-lt"/>
                          <a:ea typeface="+mn-ea"/>
                          <a:cs typeface="+mn-cs"/>
                        </a:rPr>
                        <a:t>გთხოვთ, აჩვენოთ მაგალითები, </a:t>
                      </a:r>
                      <a:r>
                        <a:rPr lang="da-DK" sz="900" b="0" i="0" kern="1200" dirty="0" smtClean="0">
                          <a:solidFill>
                            <a:schemeClr val="tx1"/>
                          </a:solidFill>
                          <a:latin typeface="+mn-lt"/>
                          <a:ea typeface="+mn-ea"/>
                          <a:cs typeface="+mn-cs"/>
                        </a:rPr>
                        <a:t>თუ სასწავლო გამოცდილება არ არის </a:t>
                      </a:r>
                      <a:r>
                        <a:rPr lang="ka-GE" sz="900" b="0" i="0" kern="1200" dirty="0" smtClean="0">
                          <a:solidFill>
                            <a:schemeClr val="tx1"/>
                          </a:solidFill>
                          <a:latin typeface="+mn-lt"/>
                          <a:ea typeface="+mn-ea"/>
                          <a:cs typeface="+mn-cs"/>
                        </a:rPr>
                        <a:t>შემოსაზღვრული </a:t>
                      </a:r>
                      <a:r>
                        <a:rPr lang="da-DK" sz="900" b="0" i="0" kern="1200" dirty="0" smtClean="0">
                          <a:solidFill>
                            <a:schemeClr val="tx1"/>
                          </a:solidFill>
                          <a:latin typeface="+mn-lt"/>
                          <a:ea typeface="+mn-ea"/>
                          <a:cs typeface="+mn-cs"/>
                        </a:rPr>
                        <a:t>საკლასო ოთახის კედლებით, </a:t>
                      </a:r>
                      <a:r>
                        <a:rPr lang="ka-GE" sz="900" b="0" i="0" kern="1200" dirty="0" smtClean="0">
                          <a:solidFill>
                            <a:schemeClr val="tx1"/>
                          </a:solidFill>
                          <a:latin typeface="+mn-lt"/>
                          <a:ea typeface="+mn-ea"/>
                          <a:cs typeface="+mn-cs"/>
                        </a:rPr>
                        <a:t> გაკვეთილის </a:t>
                      </a:r>
                      <a:r>
                        <a:rPr lang="da-DK" sz="900" b="0" i="0" kern="1200" dirty="0" smtClean="0">
                          <a:solidFill>
                            <a:schemeClr val="tx1"/>
                          </a:solidFill>
                          <a:latin typeface="+mn-lt"/>
                          <a:ea typeface="+mn-ea"/>
                          <a:cs typeface="+mn-cs"/>
                        </a:rPr>
                        <a:t>დროითი ჩარჩო</a:t>
                      </a:r>
                      <a:r>
                        <a:rPr lang="ka-GE" sz="900" b="0" i="0" kern="1200" dirty="0" smtClean="0">
                          <a:solidFill>
                            <a:schemeClr val="tx1"/>
                          </a:solidFill>
                          <a:latin typeface="+mn-lt"/>
                          <a:ea typeface="+mn-ea"/>
                          <a:cs typeface="+mn-cs"/>
                        </a:rPr>
                        <a:t>ები</a:t>
                      </a:r>
                      <a:r>
                        <a:rPr lang="da-DK" sz="900" b="0" i="0" kern="1200" dirty="0" smtClean="0">
                          <a:solidFill>
                            <a:schemeClr val="tx1"/>
                          </a:solidFill>
                          <a:latin typeface="+mn-lt"/>
                          <a:ea typeface="+mn-ea"/>
                          <a:cs typeface="+mn-cs"/>
                        </a:rPr>
                        <a:t>თ,</a:t>
                      </a:r>
                      <a:r>
                        <a:rPr lang="ka-GE" sz="900" b="0" i="0" kern="1200" dirty="0" smtClean="0">
                          <a:solidFill>
                            <a:schemeClr val="tx1"/>
                          </a:solidFill>
                          <a:latin typeface="+mn-lt"/>
                          <a:ea typeface="+mn-ea"/>
                          <a:cs typeface="+mn-cs"/>
                        </a:rPr>
                        <a:t> თემატური</a:t>
                      </a:r>
                      <a:r>
                        <a:rPr lang="da-DK" sz="900" b="0" i="0" kern="1200" dirty="0" smtClean="0">
                          <a:solidFill>
                            <a:schemeClr val="tx1"/>
                          </a:solidFill>
                          <a:latin typeface="+mn-lt"/>
                          <a:ea typeface="+mn-ea"/>
                          <a:cs typeface="+mn-cs"/>
                        </a:rPr>
                        <a:t> პარამეტრებით</a:t>
                      </a:r>
                      <a:r>
                        <a:rPr lang="ka-GE" sz="900" b="0" i="0" kern="1200" dirty="0" smtClean="0">
                          <a:solidFill>
                            <a:schemeClr val="tx1"/>
                          </a:solidFill>
                          <a:latin typeface="+mn-lt"/>
                          <a:ea typeface="+mn-ea"/>
                          <a:cs typeface="+mn-cs"/>
                        </a:rPr>
                        <a:t>.</a:t>
                      </a:r>
                      <a:endParaRPr lang="da-DK" sz="900" b="0" i="0" kern="1200" dirty="0" smtClean="0">
                        <a:solidFill>
                          <a:schemeClr val="tx1"/>
                        </a:solidFill>
                        <a:latin typeface="+mn-lt"/>
                        <a:ea typeface="+mn-ea"/>
                        <a:cs typeface="+mn-cs"/>
                      </a:endParaRPr>
                    </a:p>
                    <a:p>
                      <a:endParaRPr lang="da-DK" sz="900" b="0" i="0" kern="1200" dirty="0" smtClean="0">
                        <a:solidFill>
                          <a:schemeClr val="tx1"/>
                        </a:solidFill>
                        <a:latin typeface="+mn-lt"/>
                        <a:ea typeface="+mn-ea"/>
                        <a:cs typeface="+mn-cs"/>
                      </a:endParaRPr>
                    </a:p>
                    <a:p>
                      <a:r>
                        <a:rPr lang="ka-GE" sz="900" b="0" i="0" kern="1200" dirty="0" smtClean="0">
                          <a:solidFill>
                            <a:schemeClr val="tx1"/>
                          </a:solidFill>
                          <a:latin typeface="+mn-lt"/>
                          <a:ea typeface="+mn-ea"/>
                          <a:cs typeface="+mn-cs"/>
                        </a:rPr>
                        <a:t>გთხოვთ, აჩვენოთ მაგალითები, </a:t>
                      </a:r>
                      <a:r>
                        <a:rPr lang="da-DK" sz="900" b="0" i="0" kern="1200" dirty="0" smtClean="0">
                          <a:solidFill>
                            <a:schemeClr val="tx1"/>
                          </a:solidFill>
                          <a:latin typeface="+mn-lt"/>
                          <a:ea typeface="+mn-ea"/>
                          <a:cs typeface="+mn-cs"/>
                        </a:rPr>
                        <a:t>თუ პროექტი </a:t>
                      </a:r>
                      <a:r>
                        <a:rPr lang="ka-GE" sz="900" b="0" i="0" kern="1200" dirty="0" smtClean="0">
                          <a:solidFill>
                            <a:schemeClr val="tx1"/>
                          </a:solidFill>
                          <a:latin typeface="+mn-lt"/>
                          <a:ea typeface="+mn-ea"/>
                          <a:cs typeface="+mn-cs"/>
                        </a:rPr>
                        <a:t>ეხება </a:t>
                      </a:r>
                      <a:r>
                        <a:rPr lang="da-DK" sz="900" b="0" i="0" kern="1200" dirty="0" smtClean="0">
                          <a:solidFill>
                            <a:schemeClr val="tx1"/>
                          </a:solidFill>
                          <a:latin typeface="+mn-lt"/>
                          <a:ea typeface="+mn-ea"/>
                          <a:cs typeface="+mn-cs"/>
                        </a:rPr>
                        <a:t>რეალურ</a:t>
                      </a:r>
                      <a:r>
                        <a:rPr lang="ka-GE" sz="900" b="0" i="0" kern="1200" dirty="0" smtClean="0">
                          <a:solidFill>
                            <a:schemeClr val="tx1"/>
                          </a:solidFill>
                          <a:latin typeface="+mn-lt"/>
                          <a:ea typeface="+mn-ea"/>
                          <a:cs typeface="+mn-cs"/>
                        </a:rPr>
                        <a:t>ი სამყაროს</a:t>
                      </a:r>
                      <a:r>
                        <a:rPr lang="da-DK" sz="900" b="0" i="0" kern="1200" dirty="0" smtClean="0">
                          <a:solidFill>
                            <a:schemeClr val="tx1"/>
                          </a:solidFill>
                          <a:latin typeface="+mn-lt"/>
                          <a:ea typeface="+mn-ea"/>
                          <a:cs typeface="+mn-cs"/>
                        </a:rPr>
                        <a:t> პრობლემებს (მაგ</a:t>
                      </a:r>
                      <a:r>
                        <a:rPr lang="ka-GE" sz="900" b="0" i="0" kern="1200" dirty="0" err="1" smtClean="0">
                          <a:solidFill>
                            <a:schemeClr val="tx1"/>
                          </a:solidFill>
                          <a:latin typeface="+mn-lt"/>
                          <a:ea typeface="+mn-ea"/>
                          <a:cs typeface="+mn-cs"/>
                        </a:rPr>
                        <a:t>ალითად</a:t>
                      </a:r>
                      <a:r>
                        <a:rPr lang="ka-GE" sz="900" b="0" i="0" kern="1200" dirty="0" smtClean="0">
                          <a:solidFill>
                            <a:schemeClr val="tx1"/>
                          </a:solidFill>
                          <a:latin typeface="+mn-lt"/>
                          <a:ea typeface="+mn-ea"/>
                          <a:cs typeface="+mn-cs"/>
                        </a:rPr>
                        <a:t>, საკლასო ოთახს მიღმა რეალურ </a:t>
                      </a:r>
                      <a:r>
                        <a:rPr lang="da-DK" sz="900" b="0" i="0" kern="1200" dirty="0" smtClean="0">
                          <a:solidFill>
                            <a:schemeClr val="tx1"/>
                          </a:solidFill>
                          <a:latin typeface="+mn-lt"/>
                          <a:ea typeface="+mn-ea"/>
                          <a:cs typeface="+mn-cs"/>
                        </a:rPr>
                        <a:t>სიტუაცი</a:t>
                      </a:r>
                      <a:r>
                        <a:rPr lang="ka-GE" sz="900" b="0" i="0" kern="1200" dirty="0" smtClean="0">
                          <a:solidFill>
                            <a:schemeClr val="tx1"/>
                          </a:solidFill>
                          <a:latin typeface="+mn-lt"/>
                          <a:ea typeface="+mn-ea"/>
                          <a:cs typeface="+mn-cs"/>
                        </a:rPr>
                        <a:t>ებსა </a:t>
                      </a:r>
                      <a:r>
                        <a:rPr lang="da-DK" sz="900" b="0" i="0" kern="1200" dirty="0" smtClean="0">
                          <a:solidFill>
                            <a:schemeClr val="tx1"/>
                          </a:solidFill>
                          <a:latin typeface="+mn-lt"/>
                          <a:ea typeface="+mn-ea"/>
                          <a:cs typeface="+mn-cs"/>
                        </a:rPr>
                        <a:t>და მონაცემებ</a:t>
                      </a:r>
                      <a:r>
                        <a:rPr lang="ka-GE" sz="900" b="0" i="0" kern="1200" dirty="0" smtClean="0">
                          <a:solidFill>
                            <a:schemeClr val="tx1"/>
                          </a:solidFill>
                          <a:latin typeface="+mn-lt"/>
                          <a:ea typeface="+mn-ea"/>
                          <a:cs typeface="+mn-cs"/>
                        </a:rPr>
                        <a:t>ს</a:t>
                      </a:r>
                      <a:r>
                        <a:rPr lang="da-DK" sz="900" b="0" i="0" kern="1200" dirty="0" smtClean="0">
                          <a:solidFill>
                            <a:schemeClr val="tx1"/>
                          </a:solidFill>
                          <a:latin typeface="+mn-lt"/>
                          <a:ea typeface="+mn-ea"/>
                          <a:cs typeface="+mn-cs"/>
                        </a:rPr>
                        <a:t>) და მნიშვნელოვანი გავლენა აქვს ლოკალურ</a:t>
                      </a:r>
                      <a:r>
                        <a:rPr lang="ka-GE" sz="900" b="0" i="0" kern="1200" dirty="0" smtClean="0">
                          <a:solidFill>
                            <a:schemeClr val="tx1"/>
                          </a:solidFill>
                          <a:latin typeface="+mn-lt"/>
                          <a:ea typeface="+mn-ea"/>
                          <a:cs typeface="+mn-cs"/>
                        </a:rPr>
                        <a:t> </a:t>
                      </a:r>
                      <a:r>
                        <a:rPr lang="da-DK" sz="900" b="0" i="0" kern="1200" dirty="0" smtClean="0">
                          <a:solidFill>
                            <a:schemeClr val="tx1"/>
                          </a:solidFill>
                          <a:latin typeface="+mn-lt"/>
                          <a:ea typeface="+mn-ea"/>
                          <a:cs typeface="+mn-cs"/>
                        </a:rPr>
                        <a:t>ან გლობალურ საზოგადოებებზე</a:t>
                      </a:r>
                      <a:r>
                        <a:rPr lang="ka-GE" sz="900" b="0" i="0" kern="1200" dirty="0" smtClean="0">
                          <a:solidFill>
                            <a:schemeClr val="tx1"/>
                          </a:solidFill>
                          <a:latin typeface="+mn-lt"/>
                          <a:ea typeface="+mn-ea"/>
                          <a:cs typeface="+mn-cs"/>
                        </a:rPr>
                        <a:t>. </a:t>
                      </a:r>
                      <a:endParaRPr lang="en-US" sz="900" b="0" i="0" kern="1200" dirty="0" smtClean="0">
                        <a:solidFill>
                          <a:schemeClr val="tx1"/>
                        </a:solidFill>
                        <a:latin typeface="+mn-lt"/>
                        <a:ea typeface="+mn-ea"/>
                        <a:cs typeface="+mn-cs"/>
                      </a:endParaRPr>
                    </a:p>
                    <a:p>
                      <a:endParaRPr lang="en-US" sz="1050" dirty="0" smtClean="0"/>
                    </a:p>
                    <a:p>
                      <a:endParaRPr lang="en-US" sz="1050" dirty="0" smtClean="0"/>
                    </a:p>
                    <a:p>
                      <a:endParaRPr lang="da-DK" sz="1050" b="0" i="1" dirty="0" smtClean="0">
                        <a:solidFill>
                          <a:schemeClr val="tx1"/>
                        </a:solidFill>
                        <a:latin typeface="+mn-lt"/>
                      </a:endParaRPr>
                    </a:p>
                  </a:txBody>
                  <a:tcPr marL="91443" marR="91443" marT="45695" marB="45695"/>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a-GE" sz="1000" b="1" kern="1200" dirty="0" smtClean="0">
                          <a:solidFill>
                            <a:schemeClr val="tx1"/>
                          </a:solidFill>
                          <a:latin typeface="+mn-lt"/>
                          <a:ea typeface="+mn-ea"/>
                          <a:cs typeface="+mn-cs"/>
                        </a:rPr>
                        <a:t>მასწავლებელი აძლევს ჯგუფებს დავალებას ბუქების საშუალებით მოახდინონ მოსწავლეების მიერ განხორციელებული როლური თამაშის გარკვეული მომენტების დასურათება. (ყურადღების კონცენტრაციის უნარის განვითარების მიზნით).შემდეგ მიღებული ელექტრონული რესურსის შეფასება დავალების პირობის მიხედვით და საუკეთესოს ამორჩევა ჯგუფებში. შემდგომში მასწავლებლის დახმარებით ფრაგმენტების გამთლიანება </a:t>
                      </a:r>
                      <a:r>
                        <a:rPr lang="ka-GE" sz="1000" b="1" kern="1200" dirty="0" smtClean="0">
                          <a:solidFill>
                            <a:schemeClr val="tx1"/>
                          </a:solidFill>
                          <a:latin typeface="+mn-lt"/>
                          <a:ea typeface="+mn-ea"/>
                          <a:cs typeface="+mn-cs"/>
                          <a:hlinkClick r:id="rId3"/>
                        </a:rPr>
                        <a:t>(ბუკებს დაალაგებენ მათზე ასახული სიუჟეტების თანმიმდევრობის მიხედვით)</a:t>
                      </a:r>
                      <a:r>
                        <a:rPr lang="ka-GE" sz="1000" b="1" kern="1200" dirty="0" smtClean="0">
                          <a:solidFill>
                            <a:schemeClr val="tx1"/>
                          </a:solidFill>
                          <a:latin typeface="+mn-lt"/>
                          <a:ea typeface="+mn-ea"/>
                          <a:cs typeface="+mn-cs"/>
                        </a:rPr>
                        <a:t>.</a:t>
                      </a:r>
                      <a:endParaRPr lang="en-US" sz="1000" b="1" kern="1200" dirty="0" smtClean="0">
                        <a:solidFill>
                          <a:schemeClr val="tx1"/>
                        </a:solidFill>
                        <a:latin typeface="+mn-lt"/>
                        <a:ea typeface="+mn-ea"/>
                        <a:cs typeface="+mn-cs"/>
                      </a:endParaRPr>
                    </a:p>
                    <a:p>
                      <a:pPr algn="just"/>
                      <a:endParaRPr lang="ka-GE"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აქტივობა 1: ასოების აბკიდან </a:t>
                      </a:r>
                      <a:r>
                        <a:rPr lang="ka-GE" sz="1000" b="1" u="sng" kern="1200" dirty="0" smtClean="0">
                          <a:solidFill>
                            <a:schemeClr val="tx1"/>
                          </a:solidFill>
                          <a:latin typeface="+mn-lt"/>
                          <a:ea typeface="+mn-ea"/>
                          <a:cs typeface="+mn-cs"/>
                          <a:hlinkClick r:id="rId4"/>
                        </a:rPr>
                        <a:t>მოსწავლეებს ვაჩვენე</a:t>
                      </a:r>
                      <a:r>
                        <a:rPr lang="en-US" sz="1000" b="1" kern="1200" dirty="0" smtClean="0">
                          <a:solidFill>
                            <a:schemeClr val="tx1"/>
                          </a:solidFill>
                          <a:latin typeface="+mn-lt"/>
                          <a:ea typeface="+mn-ea"/>
                          <a:cs typeface="+mn-cs"/>
                        </a:rPr>
                        <a:t> </a:t>
                      </a:r>
                      <a:r>
                        <a:rPr lang="ka-GE" sz="1000" b="1" kern="1200" dirty="0" smtClean="0">
                          <a:solidFill>
                            <a:schemeClr val="tx1"/>
                          </a:solidFill>
                          <a:latin typeface="+mn-lt"/>
                          <a:ea typeface="+mn-ea"/>
                          <a:cs typeface="+mn-cs"/>
                        </a:rPr>
                        <a:t>ასო-ბგერა „ხ“, მათ კი თავის მოძრავ ანბანში მოძებნეს ეს ასო-ბგერა და წაიკითხეს. </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აქტივობა 2:  შემდეგ ვთხოვ მათ, რომ წინასწარ მომზადებული ძერწიდან გამოძერწონ ასო „ხ“, და </a:t>
                      </a:r>
                      <a:r>
                        <a:rPr lang="ka-GE" sz="1000" b="1" u="sng" kern="1200" dirty="0" smtClean="0">
                          <a:solidFill>
                            <a:schemeClr val="tx1"/>
                          </a:solidFill>
                          <a:latin typeface="+mn-lt"/>
                          <a:ea typeface="+mn-ea"/>
                          <a:cs typeface="+mn-cs"/>
                          <a:hlinkClick r:id="rId5"/>
                        </a:rPr>
                        <a:t>მოახდინონ ნამუშევრის პრეზენტაცია.</a:t>
                      </a:r>
                      <a:endParaRPr lang="en-US" sz="1000" b="1" kern="1200" dirty="0" smtClean="0">
                        <a:solidFill>
                          <a:schemeClr val="tx1"/>
                        </a:solidFill>
                        <a:latin typeface="+mn-lt"/>
                        <a:ea typeface="+mn-ea"/>
                        <a:cs typeface="+mn-cs"/>
                      </a:endParaRPr>
                    </a:p>
                    <a:p>
                      <a:pPr algn="just"/>
                      <a:endParaRPr lang="en-US" sz="1000" b="1" kern="1200" dirty="0" smtClean="0">
                        <a:solidFill>
                          <a:schemeClr val="tx1"/>
                        </a:solidFill>
                        <a:latin typeface="+mn-lt"/>
                        <a:ea typeface="+mn-ea"/>
                        <a:cs typeface="+mn-cs"/>
                      </a:endParaRPr>
                    </a:p>
                    <a:p>
                      <a:pPr algn="just"/>
                      <a:r>
                        <a:rPr lang="en-US" sz="1000" b="1" kern="1200" dirty="0" smtClean="0">
                          <a:solidFill>
                            <a:schemeClr val="tx1"/>
                          </a:solidFill>
                          <a:latin typeface="+mn-lt"/>
                          <a:ea typeface="+mn-ea"/>
                          <a:cs typeface="+mn-cs"/>
                        </a:rPr>
                        <a:t>MS Word</a:t>
                      </a:r>
                      <a:r>
                        <a:rPr lang="ka-GE" sz="1000" b="1" kern="1200" dirty="0" smtClean="0">
                          <a:solidFill>
                            <a:schemeClr val="tx1"/>
                          </a:solidFill>
                          <a:latin typeface="+mn-lt"/>
                          <a:ea typeface="+mn-ea"/>
                          <a:cs typeface="+mn-cs"/>
                        </a:rPr>
                        <a:t>–ში შექმნილი </a:t>
                      </a:r>
                      <a:r>
                        <a:rPr lang="ka-GE" sz="1000" b="1" kern="1200" dirty="0" smtClean="0">
                          <a:solidFill>
                            <a:schemeClr val="tx1"/>
                          </a:solidFill>
                          <a:latin typeface="+mn-lt"/>
                          <a:ea typeface="+mn-ea"/>
                          <a:cs typeface="+mn-cs"/>
                          <a:hlinkClick r:id="rId6"/>
                        </a:rPr>
                        <a:t>სავარჯიშო </a:t>
                      </a:r>
                      <a:r>
                        <a:rPr lang="ka-GE" sz="1000" b="1" kern="1200" dirty="0" smtClean="0">
                          <a:solidFill>
                            <a:schemeClr val="tx1"/>
                          </a:solidFill>
                          <a:latin typeface="+mn-lt"/>
                          <a:ea typeface="+mn-ea"/>
                          <a:cs typeface="+mn-cs"/>
                        </a:rPr>
                        <a:t>შეიცავს „ხ“ ასო–ბგერის შემცველ სიტყვათა სამ კატეგორიას:</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      </a:t>
                      </a:r>
                      <a:r>
                        <a:rPr lang="en-US" sz="1000" b="1" kern="1200" dirty="0" smtClean="0">
                          <a:solidFill>
                            <a:schemeClr val="tx1"/>
                          </a:solidFill>
                          <a:latin typeface="+mn-lt"/>
                          <a:ea typeface="+mn-ea"/>
                          <a:cs typeface="+mn-cs"/>
                        </a:rPr>
                        <a:t>I  </a:t>
                      </a:r>
                      <a:r>
                        <a:rPr lang="ka-GE" sz="1000" b="1" kern="1200" dirty="0" smtClean="0">
                          <a:solidFill>
                            <a:schemeClr val="tx1"/>
                          </a:solidFill>
                          <a:latin typeface="+mn-lt"/>
                          <a:ea typeface="+mn-ea"/>
                          <a:cs typeface="+mn-cs"/>
                        </a:rPr>
                        <a:t>ჯგუფებს ევალება გაანალიზოს და გამოყოს „ხ“ ასო–ბგერაზე  დაწყებული სიტყვები.</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      </a:t>
                      </a:r>
                      <a:r>
                        <a:rPr lang="en-US" sz="1000" b="1" kern="1200" dirty="0" smtClean="0">
                          <a:solidFill>
                            <a:schemeClr val="tx1"/>
                          </a:solidFill>
                          <a:latin typeface="+mn-lt"/>
                          <a:ea typeface="+mn-ea"/>
                          <a:cs typeface="+mn-cs"/>
                        </a:rPr>
                        <a:t>II </a:t>
                      </a:r>
                      <a:r>
                        <a:rPr lang="ka-GE" sz="1000" b="1" kern="1200" dirty="0" smtClean="0">
                          <a:solidFill>
                            <a:schemeClr val="tx1"/>
                          </a:solidFill>
                          <a:latin typeface="+mn-lt"/>
                          <a:ea typeface="+mn-ea"/>
                          <a:cs typeface="+mn-cs"/>
                        </a:rPr>
                        <a:t>ჯგუფი დაალაგებს „ხ</a:t>
                      </a:r>
                      <a:r>
                        <a:rPr lang="en-US" sz="1000" b="1" kern="1200" dirty="0" smtClean="0">
                          <a:solidFill>
                            <a:schemeClr val="tx1"/>
                          </a:solidFill>
                          <a:latin typeface="+mn-lt"/>
                          <a:ea typeface="+mn-ea"/>
                          <a:cs typeface="+mn-cs"/>
                        </a:rPr>
                        <a:t>” </a:t>
                      </a:r>
                      <a:r>
                        <a:rPr lang="ka-GE" sz="1000" b="1" kern="1200" dirty="0" smtClean="0">
                          <a:solidFill>
                            <a:schemeClr val="tx1"/>
                          </a:solidFill>
                          <a:latin typeface="+mn-lt"/>
                          <a:ea typeface="+mn-ea"/>
                          <a:cs typeface="+mn-cs"/>
                        </a:rPr>
                        <a:t>ასო_ბგერის შემცველ სიტყვებს. </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      </a:t>
                      </a:r>
                      <a:r>
                        <a:rPr lang="en-US" sz="1000" b="1" kern="1200" dirty="0" smtClean="0">
                          <a:solidFill>
                            <a:schemeClr val="tx1"/>
                          </a:solidFill>
                          <a:latin typeface="+mn-lt"/>
                          <a:ea typeface="+mn-ea"/>
                          <a:cs typeface="+mn-cs"/>
                        </a:rPr>
                        <a:t>III </a:t>
                      </a:r>
                      <a:r>
                        <a:rPr lang="ka-GE" sz="1000" b="1" kern="1200" dirty="0" smtClean="0">
                          <a:solidFill>
                            <a:schemeClr val="tx1"/>
                          </a:solidFill>
                          <a:latin typeface="+mn-lt"/>
                          <a:ea typeface="+mn-ea"/>
                          <a:cs typeface="+mn-cs"/>
                        </a:rPr>
                        <a:t>ჯგუფი გამოყოფს ორი „ხ“ ასოს შემცველი სიტყვები. </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შემდგომ მასწავლებველი გადაუგზავნის სავარჯიშოებს ჯგუფებს ურთიერთშეფასებისათვის.</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უკვე კარგად შესწავლილი ასოების და ახალი ასო–ბგერის „ხ“–ს გამოყენებით მოსწავლეებმა მასწავლებლის მიერ შექმნის ელექტრონულ  სავარჯიშოში „მოძრავი ასოები“ შეადგინეს სიტყვები. შემდგომში მოხდა მათი ნამუშევრების გამთლიანება ჯგუფებში და ჯგუფური პრეზენტაციები მოსწავლეთა ეკრანების გაზიარებით. </a:t>
                      </a:r>
                      <a:endParaRPr lang="en-US" sz="1000" b="1" kern="1200" dirty="0" smtClean="0">
                        <a:solidFill>
                          <a:schemeClr val="tx1"/>
                        </a:solidFill>
                        <a:latin typeface="+mn-lt"/>
                        <a:ea typeface="+mn-ea"/>
                        <a:cs typeface="+mn-cs"/>
                      </a:endParaRPr>
                    </a:p>
                    <a:p>
                      <a:pPr algn="just"/>
                      <a:r>
                        <a:rPr lang="en-US" sz="1000" b="1" kern="1200" dirty="0" smtClean="0">
                          <a:solidFill>
                            <a:schemeClr val="tx1"/>
                          </a:solidFill>
                          <a:latin typeface="+mn-lt"/>
                          <a:ea typeface="+mn-ea"/>
                          <a:cs typeface="+mn-cs"/>
                        </a:rPr>
                        <a:t> </a:t>
                      </a:r>
                      <a:endParaRPr lang="ka-GE" sz="1000" b="1" kern="1200" dirty="0" smtClean="0">
                        <a:solidFill>
                          <a:schemeClr val="tx1"/>
                        </a:solidFill>
                        <a:latin typeface="+mn-lt"/>
                        <a:ea typeface="+mn-ea"/>
                        <a:cs typeface="+mn-cs"/>
                      </a:endParaRPr>
                    </a:p>
                    <a:p>
                      <a:pPr algn="just"/>
                      <a:endParaRPr lang="en-US" sz="1000" b="1"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ka-GE" sz="1000" b="1" kern="1200" dirty="0" smtClean="0">
                          <a:solidFill>
                            <a:schemeClr val="tx1"/>
                          </a:solidFill>
                          <a:latin typeface="+mn-lt"/>
                          <a:ea typeface="+mn-ea"/>
                          <a:cs typeface="+mn-cs"/>
                        </a:rPr>
                        <a:t>ეკოლოგიური პრობლემის განხილვის შემდეგ მოსწავლეები მსჯელობენ ეკოლოგიურად უსაფრთხო საგნების ყოველდღიურ ცხოვრებაში  გამოყენების მნიშვნელობაზე.</a:t>
                      </a:r>
                    </a:p>
                    <a:p>
                      <a:pPr algn="just"/>
                      <a:r>
                        <a:rPr lang="ka-GE" sz="1000" b="1" kern="1200" dirty="0" smtClean="0">
                          <a:solidFill>
                            <a:schemeClr val="tx1"/>
                          </a:solidFill>
                          <a:latin typeface="+mn-lt"/>
                          <a:ea typeface="+mn-ea"/>
                          <a:cs typeface="+mn-cs"/>
                        </a:rPr>
                        <a:t>ეკოლოგიურად უსაფრთხო ნედლეულისა და მისგან ჭურჭლის დამზადების ტექნოლოგიის უკეთ გაცნობის მიზნით მოეწყო ლაშქრობა თიხის კარიერზე და ჭურჭლის დამამუშავებელ საამქროში. </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სასწავლო თვალსაჩინო რესურსის მრავალფეროვნებისთვის მოსწავლეებმა ოჯახებში მოიძიეს და ბუკის გამოყენებით ფოტოზე  აღბეჭდეს თიხისაგან </a:t>
                      </a:r>
                      <a:r>
                        <a:rPr lang="ka-GE" sz="1000" b="1" kern="1200" dirty="0" smtClean="0">
                          <a:solidFill>
                            <a:schemeClr val="tx1"/>
                          </a:solidFill>
                          <a:latin typeface="+mn-lt"/>
                          <a:ea typeface="+mn-ea"/>
                          <a:cs typeface="+mn-cs"/>
                          <a:hlinkClick r:id="rId7"/>
                        </a:rPr>
                        <a:t>დამზადებული ჭურჭელი</a:t>
                      </a:r>
                      <a:r>
                        <a:rPr lang="ka-GE" sz="1000" b="1" kern="1200" dirty="0" smtClean="0">
                          <a:solidFill>
                            <a:schemeClr val="tx1"/>
                          </a:solidFill>
                          <a:latin typeface="+mn-lt"/>
                          <a:ea typeface="+mn-ea"/>
                          <a:cs typeface="+mn-cs"/>
                        </a:rPr>
                        <a:t>. </a:t>
                      </a:r>
                      <a:r>
                        <a:rPr lang="ka-GE" sz="1000" b="1" kern="1200" dirty="0" smtClean="0">
                          <a:solidFill>
                            <a:schemeClr val="tx1"/>
                          </a:solidFill>
                          <a:latin typeface="+mn-lt"/>
                          <a:ea typeface="+mn-ea"/>
                          <a:cs typeface="+mn-cs"/>
                        </a:rPr>
                        <a:t>შემდგომში მოხდა </a:t>
                      </a:r>
                      <a:r>
                        <a:rPr lang="ka-GE" sz="1000" b="1" kern="1200" dirty="0" smtClean="0">
                          <a:solidFill>
                            <a:schemeClr val="tx1"/>
                          </a:solidFill>
                          <a:latin typeface="+mn-lt"/>
                          <a:ea typeface="+mn-ea"/>
                          <a:cs typeface="+mn-cs"/>
                        </a:rPr>
                        <a:t>მოძიებული მასალების პრეზენტაცია, საგნების დანიშნულების განხილვა. მასალის მოსაძიებლად მოსწავლეებს დაჭირდათ უფროსებთან/მშობლებთან თანამშრომლობა.</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კარიერზე მოძიებული თიხისგან და სახელოსნოში მიღებული ცოდნის გამოყენებით, ასევე თიხის დამუშავების და ჭურჭლის დამზადების ტექნოლოგიური პროცესის ამსახველი </a:t>
                      </a:r>
                      <a:r>
                        <a:rPr lang="ka-GE" sz="1000" b="1" kern="1200" dirty="0" smtClean="0">
                          <a:solidFill>
                            <a:schemeClr val="tx1"/>
                          </a:solidFill>
                          <a:latin typeface="+mn-lt"/>
                          <a:ea typeface="+mn-ea"/>
                          <a:cs typeface="+mn-cs"/>
                          <a:hlinkClick r:id="rId8"/>
                        </a:rPr>
                        <a:t>ვიდეო </a:t>
                      </a:r>
                      <a:r>
                        <a:rPr lang="ka-GE" sz="1000" b="1" kern="1200" dirty="0" smtClean="0">
                          <a:solidFill>
                            <a:schemeClr val="tx1"/>
                          </a:solidFill>
                          <a:latin typeface="+mn-lt"/>
                          <a:ea typeface="+mn-ea"/>
                          <a:cs typeface="+mn-cs"/>
                        </a:rPr>
                        <a:t>მასალების გამოყენებით მოსწავლეებმა შექმნეს საკუთარი ნაკეთობები და მოაწყეს გამოფენა არსებული </a:t>
                      </a:r>
                      <a:r>
                        <a:rPr lang="ka-GE" sz="1000" b="1" kern="1200" dirty="0" smtClean="0">
                          <a:solidFill>
                            <a:schemeClr val="tx1"/>
                          </a:solidFill>
                          <a:latin typeface="+mn-lt"/>
                          <a:ea typeface="+mn-ea"/>
                          <a:cs typeface="+mn-cs"/>
                          <a:hlinkClick r:id="rId9"/>
                        </a:rPr>
                        <a:t>ეკოლოგიური პრობლემის განხილვით.</a:t>
                      </a:r>
                      <a:endParaRPr lang="ka-GE" sz="1000" b="1" kern="1200" dirty="0" smtClean="0">
                        <a:solidFill>
                          <a:schemeClr val="tx1"/>
                        </a:solidFill>
                        <a:latin typeface="+mn-lt"/>
                        <a:ea typeface="+mn-ea"/>
                        <a:cs typeface="+mn-cs"/>
                      </a:endParaRPr>
                    </a:p>
                    <a:p>
                      <a:pPr algn="just"/>
                      <a:endParaRPr lang="ka-GE" sz="800" kern="1200" dirty="0" smtClean="0">
                        <a:solidFill>
                          <a:schemeClr val="tx1"/>
                        </a:solidFill>
                        <a:latin typeface="+mn-lt"/>
                        <a:ea typeface="+mn-ea"/>
                        <a:cs typeface="+mn-cs"/>
                      </a:endParaRPr>
                    </a:p>
                    <a:p>
                      <a:pPr algn="just"/>
                      <a:endParaRPr lang="en-US" sz="1050" kern="1200" dirty="0" smtClean="0">
                        <a:solidFill>
                          <a:schemeClr val="bg1">
                            <a:lumMod val="50000"/>
                          </a:schemeClr>
                        </a:solidFill>
                        <a:latin typeface="+mn-lt"/>
                        <a:ea typeface="+mn-ea"/>
                        <a:cs typeface="Calibri" pitchFamily="34" charset="0"/>
                      </a:endParaRPr>
                    </a:p>
                  </a:txBody>
                  <a:tcPr marL="91443" marR="91443" marT="45695" marB="45695"/>
                </a:tc>
              </a:tr>
              <a:tr h="6482593">
                <a:tc>
                  <a:txBody>
                    <a:bodyPr/>
                    <a:lstStyle/>
                    <a:p>
                      <a:endParaRPr lang="da-DK" sz="1050" b="0" i="1" dirty="0" smtClean="0">
                        <a:solidFill>
                          <a:schemeClr val="tx1"/>
                        </a:solidFill>
                        <a:latin typeface="+mn-lt"/>
                      </a:endParaRPr>
                    </a:p>
                  </a:txBody>
                  <a:tcPr marL="91443" marR="91443" marT="45695" marB="45695"/>
                </a:tc>
                <a:tc>
                  <a:txBody>
                    <a:bodyPr/>
                    <a:lstStyle/>
                    <a:p>
                      <a:pPr algn="just"/>
                      <a:endParaRPr lang="en-US" sz="1050" kern="1200" dirty="0" smtClean="0">
                        <a:solidFill>
                          <a:schemeClr val="bg1">
                            <a:lumMod val="50000"/>
                          </a:schemeClr>
                        </a:solidFill>
                        <a:latin typeface="+mn-lt"/>
                        <a:ea typeface="+mn-ea"/>
                        <a:cs typeface="Calibri" pitchFamily="34" charset="0"/>
                      </a:endParaRPr>
                    </a:p>
                  </a:txBody>
                  <a:tcPr marL="91443" marR="91443" marT="45695" marB="45695"/>
                </a:tc>
              </a:tr>
            </a:tbl>
          </a:graphicData>
        </a:graphic>
      </p:graphicFrame>
      <p:pic>
        <p:nvPicPr>
          <p:cNvPr id="16386" name="Picture 2" descr="C:\Documents and Settings\user\Desktop\slaidiebi lisaboni\SAM_6307.JPG"/>
          <p:cNvPicPr>
            <a:picLocks noChangeAspect="1" noChangeArrowheads="1"/>
          </p:cNvPicPr>
          <p:nvPr/>
        </p:nvPicPr>
        <p:blipFill>
          <a:blip r:embed="rId10" cstate="print"/>
          <a:srcRect/>
          <a:stretch>
            <a:fillRect/>
          </a:stretch>
        </p:blipFill>
        <p:spPr bwMode="auto">
          <a:xfrm>
            <a:off x="2743200" y="5562600"/>
            <a:ext cx="1270000" cy="952500"/>
          </a:xfrm>
          <a:prstGeom prst="rect">
            <a:avLst/>
          </a:prstGeom>
          <a:noFill/>
        </p:spPr>
      </p:pic>
      <p:pic>
        <p:nvPicPr>
          <p:cNvPr id="16387" name="Picture 3" descr="C:\Documents and Settings\user\Desktop\slaidiebi lisaboni\SAM_6298.JPG"/>
          <p:cNvPicPr>
            <a:picLocks noChangeAspect="1" noChangeArrowheads="1"/>
          </p:cNvPicPr>
          <p:nvPr/>
        </p:nvPicPr>
        <p:blipFill>
          <a:blip r:embed="rId11" cstate="print"/>
          <a:srcRect/>
          <a:stretch>
            <a:fillRect/>
          </a:stretch>
        </p:blipFill>
        <p:spPr bwMode="auto">
          <a:xfrm>
            <a:off x="6248400" y="5486400"/>
            <a:ext cx="1219200" cy="914400"/>
          </a:xfrm>
          <a:prstGeom prst="rect">
            <a:avLst/>
          </a:prstGeom>
          <a:noFill/>
        </p:spPr>
      </p:pic>
    </p:spTree>
    <p:extLst>
      <p:ext uri="{BB962C8B-B14F-4D97-AF65-F5344CB8AC3E}">
        <p14:creationId xmlns="" xmlns:p14="http://schemas.microsoft.com/office/powerpoint/2010/main" val="1083515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6"/>
          <p:cNvGraphicFramePr>
            <a:graphicFrameLocks noGrp="1"/>
          </p:cNvGraphicFramePr>
          <p:nvPr>
            <p:extLst>
              <p:ext uri="{D42A27DB-BD31-4B8C-83A1-F6EECF244321}">
                <p14:modId xmlns="" xmlns:p14="http://schemas.microsoft.com/office/powerpoint/2010/main" val="561136791"/>
              </p:ext>
            </p:extLst>
          </p:nvPr>
        </p:nvGraphicFramePr>
        <p:xfrm>
          <a:off x="251520" y="146807"/>
          <a:ext cx="7920880" cy="5545297"/>
        </p:xfrm>
        <a:graphic>
          <a:graphicData uri="http://schemas.openxmlformats.org/drawingml/2006/table">
            <a:tbl>
              <a:tblPr firstRow="1" bandRow="1">
                <a:tableStyleId>{5C22544A-7EE6-4342-B048-85BDC9FD1C3A}</a:tableStyleId>
              </a:tblPr>
              <a:tblGrid>
                <a:gridCol w="2016224"/>
                <a:gridCol w="5904656"/>
              </a:tblGrid>
              <a:tr h="45614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05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050" b="0" dirty="0" smtClean="0">
                        <a:solidFill>
                          <a:schemeClr val="tx1"/>
                        </a:solidFill>
                        <a:latin typeface="+mn-lt"/>
                      </a:endParaRPr>
                    </a:p>
                    <a:p>
                      <a:endParaRPr lang="da-DK" sz="1050" b="0" dirty="0" smtClean="0">
                        <a:solidFill>
                          <a:schemeClr val="tx1"/>
                        </a:solidFill>
                        <a:latin typeface="+mn-lt"/>
                      </a:endParaRPr>
                    </a:p>
                    <a:p>
                      <a:r>
                        <a:rPr lang="da-DK" sz="1050" b="1" dirty="0" err="1" smtClean="0">
                          <a:solidFill>
                            <a:schemeClr val="tx1"/>
                          </a:solidFill>
                          <a:latin typeface="+mn-lt"/>
                        </a:rPr>
                        <a:t>კოლაბორაცია</a:t>
                      </a:r>
                      <a:endParaRPr lang="da-DK" sz="1050" b="1" dirty="0" smtClean="0">
                        <a:solidFill>
                          <a:schemeClr val="tx1"/>
                        </a:solidFill>
                        <a:latin typeface="+mn-lt"/>
                      </a:endParaRPr>
                    </a:p>
                    <a:p>
                      <a:endParaRPr lang="da-DK" sz="1050" b="0" dirty="0" smtClean="0">
                        <a:solidFill>
                          <a:schemeClr val="tx1"/>
                        </a:solidFill>
                        <a:latin typeface="+mn-lt"/>
                      </a:endParaRPr>
                    </a:p>
                    <a:p>
                      <a:r>
                        <a:rPr lang="en-US" sz="900" b="0" i="0" kern="1200" dirty="0" err="1" smtClean="0">
                          <a:solidFill>
                            <a:schemeClr val="tx1"/>
                          </a:solidFill>
                          <a:latin typeface="+mn-lt"/>
                          <a:ea typeface="+mn-ea"/>
                          <a:cs typeface="+mn-cs"/>
                        </a:rPr>
                        <a:t>მაგალითები</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იმისა</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თუ</a:t>
                      </a:r>
                      <a:r>
                        <a:rPr lang="en-US" sz="900" b="0" i="0" kern="1200" dirty="0" smtClean="0">
                          <a:solidFill>
                            <a:schemeClr val="tx1"/>
                          </a:solidFill>
                          <a:latin typeface="+mn-lt"/>
                          <a:ea typeface="+mn-ea"/>
                          <a:cs typeface="+mn-cs"/>
                        </a:rPr>
                        <a:t> </a:t>
                      </a:r>
                      <a:r>
                        <a:rPr lang="en-US" sz="900" b="0" i="0" kern="1200" dirty="0" err="1" smtClean="0">
                          <a:solidFill>
                            <a:schemeClr val="tx1"/>
                          </a:solidFill>
                          <a:latin typeface="+mn-lt"/>
                          <a:ea typeface="+mn-ea"/>
                          <a:cs typeface="+mn-cs"/>
                        </a:rPr>
                        <a:t>როგორ</a:t>
                      </a:r>
                      <a:r>
                        <a:rPr lang="en-US" sz="900" b="0" i="0" kern="1200" dirty="0" smtClean="0">
                          <a:solidFill>
                            <a:schemeClr val="tx1"/>
                          </a:solidFill>
                          <a:latin typeface="+mn-lt"/>
                          <a:ea typeface="+mn-ea"/>
                          <a:cs typeface="+mn-cs"/>
                        </a:rPr>
                        <a:t> </a:t>
                      </a:r>
                      <a:r>
                        <a:rPr lang="ka-GE" sz="900" b="0" i="0" kern="1200" dirty="0" smtClean="0">
                          <a:solidFill>
                            <a:schemeClr val="tx1"/>
                          </a:solidFill>
                          <a:latin typeface="+mn-lt"/>
                          <a:ea typeface="+mn-ea"/>
                          <a:cs typeface="+mn-cs"/>
                        </a:rPr>
                        <a:t>მუშაობენ მოსწავლეები სხვებთან ერთად, უზიარებენ მათ პასუხისმგებლობას, როდესაც იღებენ არსებით გადაწყვეტილებას ერთობლივი პროდუქტის შექმნისა და გეგმის გასავითარებლად, კომპლექსურ შეკითხვებზე პასუხის გასაცემად.  არსებითი გადაწყვეტილებების მიღებისას მოსწავლეებს შეუძლიათ ითანამშრომლონ როგორც კლასელებთან, ასევე საკლასო ოთახს მიღმა მოსწავლეებთან ან ზრდასრულ ადამიანებთან. </a:t>
                      </a:r>
                      <a:endParaRPr lang="en-US" sz="900" b="0" i="0" kern="1200" dirty="0">
                        <a:solidFill>
                          <a:schemeClr val="tx1"/>
                        </a:solidFill>
                        <a:latin typeface="+mn-lt"/>
                        <a:ea typeface="+mn-ea"/>
                        <a:cs typeface="+mn-cs"/>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1000" b="1" i="0" kern="1200" dirty="0" smtClean="0">
                        <a:solidFill>
                          <a:schemeClr val="tx1"/>
                        </a:solidFill>
                        <a:latin typeface="+mn-lt"/>
                        <a:ea typeface="+mn-ea"/>
                        <a:cs typeface="Calibri" pitchFamily="34" charset="0"/>
                      </a:endParaRPr>
                    </a:p>
                    <a:p>
                      <a:pPr algn="just"/>
                      <a:r>
                        <a:rPr lang="ka-GE" sz="1000" b="1" kern="1200" dirty="0" smtClean="0">
                          <a:solidFill>
                            <a:schemeClr val="tx1"/>
                          </a:solidFill>
                          <a:latin typeface="+mn-lt"/>
                          <a:ea typeface="+mn-ea"/>
                          <a:cs typeface="+mn-cs"/>
                        </a:rPr>
                        <a:t>ზემოთ ხსენებული აქტივობების განხორციელების დროს მოსწავლეებს უწევდათ მუშაობა </a:t>
                      </a:r>
                      <a:r>
                        <a:rPr lang="ka-GE" sz="1000" b="1" kern="1200" dirty="0" smtClean="0">
                          <a:solidFill>
                            <a:schemeClr val="tx1"/>
                          </a:solidFill>
                          <a:latin typeface="+mn-lt"/>
                          <a:ea typeface="+mn-ea"/>
                          <a:cs typeface="+mn-cs"/>
                          <a:hlinkClick r:id="rId2"/>
                        </a:rPr>
                        <a:t>წყვილებში</a:t>
                      </a:r>
                      <a:r>
                        <a:rPr lang="en-US" sz="1000" b="1" kern="1200" dirty="0" smtClean="0">
                          <a:solidFill>
                            <a:schemeClr val="tx1"/>
                          </a:solidFill>
                          <a:latin typeface="+mn-lt"/>
                          <a:ea typeface="+mn-ea"/>
                          <a:cs typeface="+mn-cs"/>
                        </a:rPr>
                        <a:t> (</a:t>
                      </a:r>
                      <a:r>
                        <a:rPr lang="ka-GE" sz="1000" b="1" kern="1200" dirty="0" smtClean="0">
                          <a:solidFill>
                            <a:schemeClr val="tx1"/>
                          </a:solidFill>
                          <a:latin typeface="+mn-lt"/>
                          <a:ea typeface="+mn-ea"/>
                          <a:cs typeface="+mn-cs"/>
                        </a:rPr>
                        <a:t>ერთმანეთს ეხმარებიან ბუკებით სურათების და ვიდეოს გადაღებაში, უწევენ სიტყვიერ კონსულტაციებს და დახმარებას ტექნოლოგიების გამოყენებაში.ხელოვნების გაკვეთილზე ეხმარებიან ერთმანეთს თიხის მოზელვაში, და მათ მიერ შერჩეული ნაკეთობის სხვადასხვა დეტალების დამზადებაში</a:t>
                      </a:r>
                      <a:r>
                        <a:rPr lang="en-US" sz="1000" b="1" kern="1200" dirty="0" smtClean="0">
                          <a:solidFill>
                            <a:schemeClr val="tx1"/>
                          </a:solidFill>
                          <a:latin typeface="+mn-lt"/>
                          <a:ea typeface="+mn-ea"/>
                          <a:cs typeface="+mn-cs"/>
                        </a:rPr>
                        <a:t>), </a:t>
                      </a:r>
                      <a:r>
                        <a:rPr lang="ka-GE" sz="1000" b="1" kern="1200" dirty="0" smtClean="0">
                          <a:solidFill>
                            <a:schemeClr val="tx1"/>
                          </a:solidFill>
                          <a:latin typeface="+mn-lt"/>
                          <a:ea typeface="+mn-ea"/>
                          <a:cs typeface="+mn-cs"/>
                          <a:hlinkClick r:id="rId3"/>
                        </a:rPr>
                        <a:t>ჯგუფებში</a:t>
                      </a:r>
                      <a:r>
                        <a:rPr lang="ka-GE" sz="1000" b="1" kern="1200" dirty="0" smtClean="0">
                          <a:solidFill>
                            <a:schemeClr val="tx1"/>
                          </a:solidFill>
                          <a:latin typeface="+mn-lt"/>
                          <a:ea typeface="+mn-ea"/>
                          <a:cs typeface="+mn-cs"/>
                        </a:rPr>
                        <a:t>  </a:t>
                      </a:r>
                      <a:r>
                        <a:rPr lang="en-US" sz="1000" b="1" kern="1200" dirty="0" smtClean="0">
                          <a:solidFill>
                            <a:schemeClr val="tx1"/>
                          </a:solidFill>
                          <a:latin typeface="+mn-lt"/>
                          <a:ea typeface="+mn-ea"/>
                          <a:cs typeface="+mn-cs"/>
                        </a:rPr>
                        <a:t>(</a:t>
                      </a:r>
                      <a:r>
                        <a:rPr lang="ka-GE" sz="1000" b="1" kern="1200" dirty="0" smtClean="0">
                          <a:solidFill>
                            <a:schemeClr val="tx1"/>
                          </a:solidFill>
                          <a:latin typeface="+mn-lt"/>
                          <a:ea typeface="+mn-ea"/>
                          <a:cs typeface="+mn-cs"/>
                        </a:rPr>
                        <a:t>მოახდინეს როლური თამაშის დროს გადაღებული სურათების შეფასება საკუთარი და სხვისი აზრის  ჯგუფმა გამოარჩია საუკეთესო სურათი და შემდეგ მოხდა ჯგუფის ლიდერების მიერ სურატების წარდგენა და მოთხრობის შინაარსიდან გამომდინარე მათი თანამიმდევრულად დალაგება</a:t>
                      </a:r>
                      <a:r>
                        <a:rPr lang="en-US" sz="1000" b="1" kern="1200" dirty="0" smtClean="0">
                          <a:solidFill>
                            <a:schemeClr val="tx1"/>
                          </a:solidFill>
                          <a:latin typeface="+mn-lt"/>
                          <a:ea typeface="+mn-ea"/>
                          <a:cs typeface="+mn-cs"/>
                        </a:rPr>
                        <a:t>)</a:t>
                      </a:r>
                      <a:r>
                        <a:rPr lang="ka-GE" sz="1000" b="1" kern="1200" dirty="0" smtClean="0">
                          <a:solidFill>
                            <a:schemeClr val="tx1"/>
                          </a:solidFill>
                          <a:latin typeface="+mn-lt"/>
                          <a:ea typeface="+mn-ea"/>
                          <a:cs typeface="+mn-cs"/>
                        </a:rPr>
                        <a:t>,</a:t>
                      </a:r>
                      <a:r>
                        <a:rPr lang="ka-GE" sz="1000" b="1" kern="1200" baseline="0" dirty="0" smtClean="0">
                          <a:solidFill>
                            <a:schemeClr val="tx1"/>
                          </a:solidFill>
                          <a:latin typeface="+mn-lt"/>
                          <a:ea typeface="+mn-ea"/>
                          <a:cs typeface="+mn-cs"/>
                        </a:rPr>
                        <a:t> ასევე  მოახდინეს </a:t>
                      </a:r>
                      <a:r>
                        <a:rPr lang="ka-GE" sz="1000" b="1" kern="1200" baseline="0" dirty="0" smtClean="0">
                          <a:solidFill>
                            <a:schemeClr val="tx1"/>
                          </a:solidFill>
                          <a:latin typeface="+mn-lt"/>
                          <a:ea typeface="+mn-ea"/>
                          <a:cs typeface="+mn-cs"/>
                          <a:hlinkClick r:id="rId4"/>
                        </a:rPr>
                        <a:t>ზღაპრის ინსცენირება</a:t>
                      </a:r>
                      <a:r>
                        <a:rPr lang="ka-GE" sz="1000" b="1" kern="1200" baseline="0" dirty="0" smtClean="0">
                          <a:solidFill>
                            <a:schemeClr val="tx1"/>
                          </a:solidFill>
                          <a:latin typeface="+mn-lt"/>
                          <a:ea typeface="+mn-ea"/>
                          <a:cs typeface="+mn-cs"/>
                        </a:rPr>
                        <a:t>.</a:t>
                      </a:r>
                      <a:endParaRPr lang="en-US" sz="1000" b="1" kern="1200" dirty="0" smtClean="0">
                        <a:solidFill>
                          <a:schemeClr val="tx1"/>
                        </a:solidFill>
                        <a:latin typeface="+mn-lt"/>
                        <a:ea typeface="+mn-ea"/>
                        <a:cs typeface="+mn-cs"/>
                      </a:endParaRPr>
                    </a:p>
                    <a:p>
                      <a:pPr algn="just"/>
                      <a:r>
                        <a:rPr lang="en-US" sz="1000" b="1" kern="1200" dirty="0" smtClean="0">
                          <a:solidFill>
                            <a:schemeClr val="tx1"/>
                          </a:solidFill>
                          <a:latin typeface="+mn-lt"/>
                          <a:ea typeface="+mn-ea"/>
                          <a:cs typeface="+mn-cs"/>
                        </a:rPr>
                        <a:t> </a:t>
                      </a:r>
                      <a:r>
                        <a:rPr lang="ka-GE" sz="1000" b="1" kern="1200" dirty="0" smtClean="0">
                          <a:solidFill>
                            <a:schemeClr val="tx1"/>
                          </a:solidFill>
                          <a:latin typeface="+mn-lt"/>
                          <a:ea typeface="+mn-ea"/>
                          <a:cs typeface="+mn-cs"/>
                        </a:rPr>
                        <a:t>წამოჭრილი ეკოლოგიური პრობლემიდან გამომდინარე მეთუნესთან (თიხაზე მომუშავე ოსტატი) ურთიერთობა მათთვის საინტერესო საკითხზე პასუხის მიღება და ცოდნის   შევსება– გამთლიანება, რაც შემდგომში გამოვლინდა მოსწავლეების მიერ </a:t>
                      </a:r>
                      <a:r>
                        <a:rPr lang="ka-GE" sz="1000" b="1" kern="1200" dirty="0" smtClean="0">
                          <a:solidFill>
                            <a:schemeClr val="tx1"/>
                          </a:solidFill>
                          <a:latin typeface="+mn-lt"/>
                          <a:ea typeface="+mn-ea"/>
                          <a:cs typeface="+mn-cs"/>
                          <a:hlinkClick r:id="rId3"/>
                        </a:rPr>
                        <a:t>თიხის ნაკეთობების </a:t>
                      </a:r>
                      <a:r>
                        <a:rPr lang="ka-GE" sz="1000" b="1" kern="1200" dirty="0" smtClean="0">
                          <a:solidFill>
                            <a:schemeClr val="tx1"/>
                          </a:solidFill>
                          <a:latin typeface="+mn-lt"/>
                          <a:ea typeface="+mn-ea"/>
                          <a:cs typeface="+mn-cs"/>
                        </a:rPr>
                        <a:t>დამზადებაში.</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მოსწავლეების მიერ  დამზადებული თიხის ნამუშევრების გამოფენაზე   გაიმართლა </a:t>
                      </a:r>
                      <a:r>
                        <a:rPr lang="ka-GE" sz="1000" b="1" kern="1200" dirty="0" smtClean="0">
                          <a:solidFill>
                            <a:schemeClr val="tx1"/>
                          </a:solidFill>
                          <a:latin typeface="+mn-lt"/>
                          <a:ea typeface="+mn-ea"/>
                          <a:cs typeface="+mn-cs"/>
                          <a:hlinkClick r:id="rId5"/>
                        </a:rPr>
                        <a:t>დისკურსია</a:t>
                      </a:r>
                      <a:r>
                        <a:rPr lang="ka-GE" sz="1000" b="1" kern="1200" dirty="0" smtClean="0">
                          <a:solidFill>
                            <a:schemeClr val="tx1"/>
                          </a:solidFill>
                          <a:latin typeface="+mn-lt"/>
                          <a:ea typeface="+mn-ea"/>
                          <a:cs typeface="+mn-cs"/>
                        </a:rPr>
                        <a:t> მოწვეულ სტუმრებთაგან თიხის უნიკალური თვისებების შესახებ.  მოხდა აზრთა გაზიარება და  ცოდნის შევსება, რამაც საზოგადოება მიიყვანა იმ დასკვნამდე, რომ ბუნებრივი პროდუქტი შეუცვლელი და უვნებელია როგორც ადამიანის ჯანმრთელობისათვის, ასევე გარემოსთვის.</a:t>
                      </a:r>
                      <a:endParaRPr lang="en-US" sz="1000" b="1" kern="1200" dirty="0" smtClean="0">
                        <a:solidFill>
                          <a:schemeClr val="tx1"/>
                        </a:solidFill>
                        <a:latin typeface="+mn-lt"/>
                        <a:ea typeface="+mn-ea"/>
                        <a:cs typeface="+mn-cs"/>
                      </a:endParaRPr>
                    </a:p>
                    <a:p>
                      <a:pPr algn="just"/>
                      <a:r>
                        <a:rPr lang="ka-GE" sz="1000" b="1" kern="1200" dirty="0" smtClean="0">
                          <a:solidFill>
                            <a:schemeClr val="tx1"/>
                          </a:solidFill>
                          <a:latin typeface="+mn-lt"/>
                          <a:ea typeface="+mn-ea"/>
                          <a:cs typeface="+mn-cs"/>
                        </a:rPr>
                        <a:t>დავალების განხორციელების დროს (</a:t>
                      </a:r>
                      <a:r>
                        <a:rPr lang="ka-GE" sz="1000" b="1" kern="1200" dirty="0" smtClean="0">
                          <a:solidFill>
                            <a:schemeClr val="tx1"/>
                          </a:solidFill>
                          <a:latin typeface="+mn-lt"/>
                          <a:ea typeface="+mn-ea"/>
                          <a:cs typeface="+mn-cs"/>
                          <a:hlinkClick r:id="rId6"/>
                        </a:rPr>
                        <a:t>მოეძიათ ოჯახებში არსებული თიხის ნაკეთობები</a:t>
                      </a:r>
                      <a:r>
                        <a:rPr lang="ka-GE" sz="1000" b="1" kern="1200" dirty="0" smtClean="0">
                          <a:solidFill>
                            <a:schemeClr val="tx1"/>
                          </a:solidFill>
                          <a:latin typeface="+mn-lt"/>
                          <a:ea typeface="+mn-ea"/>
                          <a:cs typeface="+mn-cs"/>
                        </a:rPr>
                        <a:t>) მოსწავლეებმა ითანამშრომლეს როგორც ოჯახის წევრებთან, ასევე გარე პირებთან.</a:t>
                      </a:r>
                      <a:endParaRPr lang="en-US" sz="1000" b="1" kern="1200" dirty="0" smtClean="0">
                        <a:solidFill>
                          <a:schemeClr val="tx1"/>
                        </a:solidFill>
                        <a:latin typeface="+mn-lt"/>
                        <a:ea typeface="+mn-ea"/>
                        <a:cs typeface="+mn-cs"/>
                      </a:endParaRPr>
                    </a:p>
                    <a:p>
                      <a:pPr algn="just"/>
                      <a:endParaRPr lang="ka-GE" sz="1000" b="1" i="0" kern="1200" dirty="0" smtClean="0">
                        <a:solidFill>
                          <a:schemeClr val="tx1"/>
                        </a:solidFill>
                        <a:latin typeface="+mn-lt"/>
                        <a:ea typeface="+mn-ea"/>
                        <a:cs typeface="Calibri" pitchFamily="34" charset="0"/>
                      </a:endParaRPr>
                    </a:p>
                    <a:p>
                      <a:pPr algn="just"/>
                      <a:r>
                        <a:rPr lang="ka-GE" sz="1000" b="1" i="0" kern="1200" dirty="0" smtClean="0">
                          <a:solidFill>
                            <a:schemeClr val="tx1"/>
                          </a:solidFill>
                          <a:latin typeface="+mn-lt"/>
                          <a:ea typeface="+mn-ea"/>
                          <a:cs typeface="Calibri" pitchFamily="34" charset="0"/>
                        </a:rPr>
                        <a:t>მოსწავლეები </a:t>
                      </a:r>
                      <a:r>
                        <a:rPr lang="ka-GE" sz="1000" b="1" i="0" kern="1200" dirty="0" smtClean="0">
                          <a:solidFill>
                            <a:schemeClr val="tx1"/>
                          </a:solidFill>
                          <a:latin typeface="+mn-lt"/>
                          <a:ea typeface="+mn-ea"/>
                          <a:cs typeface="Calibri" pitchFamily="34" charset="0"/>
                        </a:rPr>
                        <a:t>აქტიურად არიან ჩართული გაკვეთილის მსვლელობა, </a:t>
                      </a:r>
                      <a:r>
                        <a:rPr lang="ka-GE" sz="1000" b="1" i="0" kern="1200" dirty="0" smtClean="0">
                          <a:solidFill>
                            <a:schemeClr val="tx1"/>
                          </a:solidFill>
                          <a:latin typeface="+mn-lt"/>
                          <a:ea typeface="+mn-ea"/>
                          <a:cs typeface="Calibri" pitchFamily="34" charset="0"/>
                          <a:hlinkClick r:id="rId7"/>
                        </a:rPr>
                        <a:t>მუშაობენ ჯგუფებში</a:t>
                      </a:r>
                      <a:r>
                        <a:rPr lang="ka-GE" sz="1000" b="1" i="0" kern="1200" dirty="0" smtClean="0">
                          <a:solidFill>
                            <a:schemeClr val="tx1"/>
                          </a:solidFill>
                          <a:latin typeface="+mn-lt"/>
                          <a:ea typeface="+mn-ea"/>
                          <a:cs typeface="Calibri" pitchFamily="34" charset="0"/>
                        </a:rPr>
                        <a:t>, ასრულენ</a:t>
                      </a:r>
                      <a:r>
                        <a:rPr lang="ka-GE" sz="1000" b="1" i="0" kern="1200" baseline="0" dirty="0" smtClean="0">
                          <a:solidFill>
                            <a:schemeClr val="tx1"/>
                          </a:solidFill>
                          <a:latin typeface="+mn-lt"/>
                          <a:ea typeface="+mn-ea"/>
                          <a:cs typeface="Calibri" pitchFamily="34" charset="0"/>
                        </a:rPr>
                        <a:t> სხვადასვა აქტივობებს, ქმნიან სხვადასხვა </a:t>
                      </a:r>
                      <a:r>
                        <a:rPr lang="ka-GE" sz="1000" b="1" i="0" kern="1200" baseline="0" dirty="0" smtClean="0">
                          <a:solidFill>
                            <a:schemeClr val="tx1"/>
                          </a:solidFill>
                          <a:latin typeface="+mn-lt"/>
                          <a:ea typeface="+mn-ea"/>
                          <a:cs typeface="Calibri" pitchFamily="34" charset="0"/>
                        </a:rPr>
                        <a:t>პროდუქტს, </a:t>
                      </a:r>
                      <a:r>
                        <a:rPr lang="ka-GE" sz="1000" b="1" i="0" kern="1200" baseline="0" dirty="0" smtClean="0">
                          <a:solidFill>
                            <a:schemeClr val="tx1"/>
                          </a:solidFill>
                          <a:latin typeface="+mn-lt"/>
                          <a:ea typeface="+mn-ea"/>
                          <a:cs typeface="Calibri" pitchFamily="34" charset="0"/>
                        </a:rPr>
                        <a:t>აქვთ </a:t>
                      </a:r>
                      <a:r>
                        <a:rPr lang="ka-GE" sz="1000" b="1" i="0" kern="1200" baseline="0" dirty="0" smtClean="0">
                          <a:solidFill>
                            <a:schemeClr val="tx1"/>
                          </a:solidFill>
                          <a:latin typeface="+mn-lt"/>
                          <a:ea typeface="+mn-ea"/>
                          <a:cs typeface="Calibri" pitchFamily="34" charset="0"/>
                          <a:hlinkClick r:id="rId8"/>
                        </a:rPr>
                        <a:t>გასვლითი ექსკურსიები</a:t>
                      </a:r>
                      <a:r>
                        <a:rPr lang="ka-GE" sz="1000" b="1" i="0" kern="1200" baseline="0" dirty="0" smtClean="0">
                          <a:solidFill>
                            <a:schemeClr val="tx1"/>
                          </a:solidFill>
                          <a:latin typeface="+mn-lt"/>
                          <a:ea typeface="+mn-ea"/>
                          <a:cs typeface="Calibri" pitchFamily="34" charset="0"/>
                        </a:rPr>
                        <a:t>, რომლის დროსაც </a:t>
                      </a:r>
                      <a:r>
                        <a:rPr lang="ka-GE" sz="1000" b="1" i="0" kern="1200" baseline="0" dirty="0" smtClean="0">
                          <a:solidFill>
                            <a:schemeClr val="tx1"/>
                          </a:solidFill>
                          <a:latin typeface="+mn-lt"/>
                          <a:ea typeface="+mn-ea"/>
                          <a:cs typeface="Calibri" pitchFamily="34" charset="0"/>
                        </a:rPr>
                        <a:t>ისინი </a:t>
                      </a:r>
                      <a:r>
                        <a:rPr lang="ka-GE" sz="1000" b="1" i="0" kern="1200" baseline="0" dirty="0" smtClean="0">
                          <a:solidFill>
                            <a:schemeClr val="tx1"/>
                          </a:solidFill>
                          <a:latin typeface="+mn-lt"/>
                          <a:ea typeface="+mn-ea"/>
                          <a:cs typeface="Calibri" pitchFamily="34" charset="0"/>
                        </a:rPr>
                        <a:t>შეისწავლიან </a:t>
                      </a:r>
                      <a:r>
                        <a:rPr lang="ka-GE" sz="1000" b="1" i="0" kern="1200" baseline="0" dirty="0" smtClean="0">
                          <a:solidFill>
                            <a:schemeClr val="tx1"/>
                          </a:solidFill>
                          <a:latin typeface="+mn-lt"/>
                          <a:ea typeface="+mn-ea"/>
                          <a:cs typeface="Calibri" pitchFamily="34" charset="0"/>
                        </a:rPr>
                        <a:t>სიახლეებს</a:t>
                      </a:r>
                      <a:r>
                        <a:rPr lang="ka-GE" sz="1000" b="1" i="0" kern="1200" baseline="0" dirty="0" smtClean="0">
                          <a:solidFill>
                            <a:schemeClr val="tx1"/>
                          </a:solidFill>
                          <a:latin typeface="+mn-lt"/>
                          <a:ea typeface="+mn-ea"/>
                          <a:cs typeface="Calibri" pitchFamily="34" charset="0"/>
                        </a:rPr>
                        <a:t>, ურთიერთობენ ახალ ადამიანეთან:</a:t>
                      </a:r>
                    </a:p>
                    <a:p>
                      <a:pPr algn="just"/>
                      <a:endParaRPr lang="ka-GE" sz="800" b="0" i="0" kern="1200" baseline="0" dirty="0" smtClean="0">
                        <a:solidFill>
                          <a:schemeClr val="tx1"/>
                        </a:solidFill>
                        <a:latin typeface="+mn-lt"/>
                        <a:ea typeface="+mn-ea"/>
                        <a:cs typeface="Calibri" pitchFamily="34" charset="0"/>
                      </a:endParaRPr>
                    </a:p>
                    <a:p>
                      <a:pPr algn="just"/>
                      <a:endParaRPr lang="en-US" sz="1050" b="0" i="0" kern="1200" dirty="0">
                        <a:solidFill>
                          <a:srgbClr val="00B050"/>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r h="397179">
                <a:tc>
                  <a:txBody>
                    <a:bodyPr/>
                    <a:lstStyle/>
                    <a:p>
                      <a:endParaRPr lang="en-US" sz="1050" b="0" dirty="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sz="1050" b="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r>
              <a:tr h="268403">
                <a:tc>
                  <a:txBody>
                    <a:bodyPr/>
                    <a:lstStyle/>
                    <a:p>
                      <a:endParaRPr lang="en-US" sz="1050" b="0" dirty="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050" b="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r h="318301">
                <a:tc>
                  <a:txBody>
                    <a:bodyPr/>
                    <a:lstStyle/>
                    <a:p>
                      <a:endParaRPr lang="en-US" sz="1050" b="0" dirty="0">
                        <a:solidFill>
                          <a:schemeClr val="tx1"/>
                        </a:solidFill>
                        <a:latin typeface="+mn-lt"/>
                      </a:endParaRPr>
                    </a:p>
                  </a:txBody>
                  <a:tcPr marL="91443" marR="91443" marT="45695" marB="45695">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050" b="0" kern="1200" dirty="0">
                        <a:solidFill>
                          <a:schemeClr val="tx1"/>
                        </a:solidFill>
                        <a:latin typeface="+mn-lt"/>
                        <a:ea typeface="+mn-ea"/>
                        <a:cs typeface="Calibri" pitchFamily="34" charset="0"/>
                      </a:endParaRPr>
                    </a:p>
                  </a:txBody>
                  <a:tcPr marL="91443" marR="91443" marT="45695" marB="45695">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pic>
        <p:nvPicPr>
          <p:cNvPr id="2050" name="Picture 2" descr="C:\Documents and Settings\Administrator\Desktop\proeqti konkursi\foto\SAM_5821.JPG"/>
          <p:cNvPicPr>
            <a:picLocks noChangeAspect="1" noChangeArrowheads="1"/>
          </p:cNvPicPr>
          <p:nvPr/>
        </p:nvPicPr>
        <p:blipFill>
          <a:blip r:embed="rId9" cstate="print"/>
          <a:srcRect/>
          <a:stretch>
            <a:fillRect/>
          </a:stretch>
        </p:blipFill>
        <p:spPr bwMode="auto">
          <a:xfrm>
            <a:off x="4953000" y="4191000"/>
            <a:ext cx="838200" cy="1117600"/>
          </a:xfrm>
          <a:prstGeom prst="rect">
            <a:avLst/>
          </a:prstGeom>
          <a:noFill/>
        </p:spPr>
      </p:pic>
      <p:pic>
        <p:nvPicPr>
          <p:cNvPr id="2051" name="Picture 3" descr="C:\Documents and Settings\Administrator\Desktop\proeqti konkursi\foto\SAM_5824.JPG"/>
          <p:cNvPicPr>
            <a:picLocks noChangeAspect="1" noChangeArrowheads="1"/>
          </p:cNvPicPr>
          <p:nvPr/>
        </p:nvPicPr>
        <p:blipFill>
          <a:blip r:embed="rId10" cstate="print"/>
          <a:srcRect/>
          <a:stretch>
            <a:fillRect/>
          </a:stretch>
        </p:blipFill>
        <p:spPr bwMode="auto">
          <a:xfrm>
            <a:off x="3276600" y="3962400"/>
            <a:ext cx="1219200" cy="914400"/>
          </a:xfrm>
          <a:prstGeom prst="rect">
            <a:avLst/>
          </a:prstGeom>
          <a:noFill/>
        </p:spPr>
      </p:pic>
      <p:pic>
        <p:nvPicPr>
          <p:cNvPr id="2052" name="Picture 4" descr="C:\Documents and Settings\Administrator\Desktop\proeqti konkursi\foto\SAM_5783.JPG"/>
          <p:cNvPicPr>
            <a:picLocks noChangeAspect="1" noChangeArrowheads="1"/>
          </p:cNvPicPr>
          <p:nvPr/>
        </p:nvPicPr>
        <p:blipFill>
          <a:blip r:embed="rId11" cstate="print"/>
          <a:srcRect/>
          <a:stretch>
            <a:fillRect/>
          </a:stretch>
        </p:blipFill>
        <p:spPr bwMode="auto">
          <a:xfrm>
            <a:off x="5257800" y="5562600"/>
            <a:ext cx="1219200" cy="914400"/>
          </a:xfrm>
          <a:prstGeom prst="rect">
            <a:avLst/>
          </a:prstGeom>
          <a:noFill/>
        </p:spPr>
      </p:pic>
      <p:pic>
        <p:nvPicPr>
          <p:cNvPr id="2053" name="Picture 5" descr="C:\Documents and Settings\Administrator\Desktop\proeqti konkursi\foto\SAM_5799.JPG"/>
          <p:cNvPicPr>
            <a:picLocks noChangeAspect="1" noChangeArrowheads="1"/>
          </p:cNvPicPr>
          <p:nvPr/>
        </p:nvPicPr>
        <p:blipFill>
          <a:blip r:embed="rId12" cstate="print"/>
          <a:srcRect/>
          <a:stretch>
            <a:fillRect/>
          </a:stretch>
        </p:blipFill>
        <p:spPr bwMode="auto">
          <a:xfrm>
            <a:off x="2438400" y="5334000"/>
            <a:ext cx="1524000" cy="1143000"/>
          </a:xfrm>
          <a:prstGeom prst="rect">
            <a:avLst/>
          </a:prstGeom>
          <a:noFill/>
        </p:spPr>
      </p:pic>
      <p:pic>
        <p:nvPicPr>
          <p:cNvPr id="2054" name="Picture 6" descr="C:\Documents and Settings\Administrator\Desktop\proeqti konkursi\foto\SAM_5798.JPG"/>
          <p:cNvPicPr>
            <a:picLocks noChangeAspect="1" noChangeArrowheads="1"/>
          </p:cNvPicPr>
          <p:nvPr/>
        </p:nvPicPr>
        <p:blipFill>
          <a:blip r:embed="rId13" cstate="print"/>
          <a:srcRect/>
          <a:stretch>
            <a:fillRect/>
          </a:stretch>
        </p:blipFill>
        <p:spPr bwMode="auto">
          <a:xfrm>
            <a:off x="762000" y="3657600"/>
            <a:ext cx="1219200" cy="1625600"/>
          </a:xfrm>
          <a:prstGeom prst="rect">
            <a:avLst/>
          </a:prstGeom>
          <a:noFill/>
        </p:spPr>
      </p:pic>
      <p:sp>
        <p:nvSpPr>
          <p:cNvPr id="8" name="Curved Up Arrow 7"/>
          <p:cNvSpPr/>
          <p:nvPr/>
        </p:nvSpPr>
        <p:spPr>
          <a:xfrm rot="2963708">
            <a:off x="1446380" y="5450826"/>
            <a:ext cx="1289352" cy="388493"/>
          </a:xfrm>
          <a:prstGeom prst="curvedUpArrow">
            <a:avLst>
              <a:gd name="adj1" fmla="val 25000"/>
              <a:gd name="adj2" fmla="val 50000"/>
              <a:gd name="adj3" fmla="val 3125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12" name="Curved Up Arrow 11"/>
          <p:cNvSpPr/>
          <p:nvPr/>
        </p:nvSpPr>
        <p:spPr>
          <a:xfrm rot="19059780">
            <a:off x="3761954" y="5113526"/>
            <a:ext cx="762000" cy="152400"/>
          </a:xfrm>
          <a:prstGeom prst="curvedUpArrow">
            <a:avLst>
              <a:gd name="adj1" fmla="val 25000"/>
              <a:gd name="adj2" fmla="val 100000"/>
              <a:gd name="adj3" fmla="val 25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13" name="Curved Up Arrow 12"/>
          <p:cNvSpPr/>
          <p:nvPr/>
        </p:nvSpPr>
        <p:spPr>
          <a:xfrm rot="21337409">
            <a:off x="3740318" y="5312873"/>
            <a:ext cx="1458438" cy="393891"/>
          </a:xfrm>
          <a:prstGeom prst="curvedUpArrow">
            <a:avLst>
              <a:gd name="adj1" fmla="val 25000"/>
              <a:gd name="adj2" fmla="val 100000"/>
              <a:gd name="adj3" fmla="val 25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14" name="Curved Up Arrow 13"/>
          <p:cNvSpPr/>
          <p:nvPr/>
        </p:nvSpPr>
        <p:spPr>
          <a:xfrm rot="2198929">
            <a:off x="3554824" y="5964696"/>
            <a:ext cx="1998831" cy="329293"/>
          </a:xfrm>
          <a:prstGeom prst="curvedUpArrow">
            <a:avLst>
              <a:gd name="adj1" fmla="val 25000"/>
              <a:gd name="adj2" fmla="val 100000"/>
              <a:gd name="adj3" fmla="val 25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6781800" y="5029200"/>
            <a:ext cx="1676400" cy="553998"/>
          </a:xfrm>
          <a:prstGeom prst="rect">
            <a:avLst/>
          </a:prstGeom>
          <a:noFill/>
        </p:spPr>
        <p:txBody>
          <a:bodyPr wrap="square" rtlCol="0">
            <a:spAutoFit/>
          </a:bodyPr>
          <a:lstStyle/>
          <a:p>
            <a:r>
              <a:rPr lang="ka-GE" sz="1000" dirty="0" smtClean="0">
                <a:hlinkClick r:id="rId14"/>
              </a:rPr>
              <a:t>პროექტის მსვლელობის </a:t>
            </a:r>
          </a:p>
          <a:p>
            <a:endParaRPr lang="ka-GE" sz="1000" dirty="0" smtClean="0">
              <a:hlinkClick r:id="rId14"/>
            </a:endParaRPr>
          </a:p>
          <a:p>
            <a:r>
              <a:rPr lang="ka-GE" sz="1000" dirty="0" smtClean="0">
                <a:hlinkClick r:id="rId14"/>
              </a:rPr>
              <a:t>ამსახველი ფოტო მასალა</a:t>
            </a:r>
            <a:endParaRPr lang="en-US" sz="1000" dirty="0"/>
          </a:p>
        </p:txBody>
      </p:sp>
      <p:sp>
        <p:nvSpPr>
          <p:cNvPr id="16" name="TextBox 15"/>
          <p:cNvSpPr txBox="1"/>
          <p:nvPr/>
        </p:nvSpPr>
        <p:spPr>
          <a:xfrm>
            <a:off x="5943600" y="3962400"/>
            <a:ext cx="1905000" cy="600164"/>
          </a:xfrm>
          <a:prstGeom prst="rect">
            <a:avLst/>
          </a:prstGeom>
          <a:noFill/>
        </p:spPr>
        <p:txBody>
          <a:bodyPr wrap="square" rtlCol="0">
            <a:spAutoFit/>
          </a:bodyPr>
          <a:lstStyle/>
          <a:p>
            <a:r>
              <a:rPr lang="ka-GE" sz="1100" dirty="0" smtClean="0">
                <a:hlinkClick r:id="rId4"/>
              </a:rPr>
              <a:t>პროექტის მსვლელობის</a:t>
            </a:r>
            <a:endParaRPr lang="ka-GE" sz="1100" dirty="0" smtClean="0"/>
          </a:p>
          <a:p>
            <a:endParaRPr lang="ka-GE" sz="1100" dirty="0" smtClean="0"/>
          </a:p>
          <a:p>
            <a:r>
              <a:rPr lang="ka-GE" sz="1100" dirty="0" smtClean="0"/>
              <a:t> ამსახველი </a:t>
            </a:r>
            <a:r>
              <a:rPr lang="ka-GE" sz="1100" dirty="0" smtClean="0">
                <a:hlinkClick r:id="rId15"/>
              </a:rPr>
              <a:t>ვიდეო მასალა</a:t>
            </a:r>
            <a:endParaRPr lang="en-US" sz="1100" dirty="0"/>
          </a:p>
        </p:txBody>
      </p:sp>
    </p:spTree>
    <p:extLst>
      <p:ext uri="{BB962C8B-B14F-4D97-AF65-F5344CB8AC3E}">
        <p14:creationId xmlns="" xmlns:p14="http://schemas.microsoft.com/office/powerpoint/2010/main" val="2833022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dirty="0" smtClean="0"/>
              <a:t>დანართი/ინსტრუქცია</a:t>
            </a:r>
            <a:endParaRPr lang="en-US" dirty="0"/>
          </a:p>
        </p:txBody>
      </p:sp>
      <p:sp>
        <p:nvSpPr>
          <p:cNvPr id="3" name="შიგთავსის ჩანაცვლების ველი 2"/>
          <p:cNvSpPr>
            <a:spLocks noGrp="1"/>
          </p:cNvSpPr>
          <p:nvPr>
            <p:ph idx="1"/>
          </p:nvPr>
        </p:nvSpPr>
        <p:spPr/>
        <p:txBody>
          <a:bodyPr>
            <a:noAutofit/>
          </a:bodyPr>
          <a:lstStyle/>
          <a:p>
            <a:pPr marL="0" indent="0" fontAlgn="auto">
              <a:spcBef>
                <a:spcPct val="0"/>
              </a:spcBef>
              <a:spcAft>
                <a:spcPts val="0"/>
              </a:spcAft>
              <a:buNone/>
              <a:defRPr/>
            </a:pPr>
            <a:r>
              <a:rPr lang="en-GB" sz="1400" u="sng" dirty="0" err="1">
                <a:solidFill>
                  <a:srgbClr val="FF0000"/>
                </a:solidFill>
                <a:latin typeface="Sylfaen" pitchFamily="18" charset="0"/>
              </a:rPr>
              <a:t>პროექტის</a:t>
            </a:r>
            <a:r>
              <a:rPr lang="en-GB" sz="1400" u="sng" dirty="0">
                <a:solidFill>
                  <a:srgbClr val="FF0000"/>
                </a:solidFill>
                <a:latin typeface="Sylfaen" pitchFamily="18" charset="0"/>
              </a:rPr>
              <a:t> </a:t>
            </a:r>
            <a:r>
              <a:rPr lang="en-GB" sz="1400" u="sng" dirty="0" err="1">
                <a:solidFill>
                  <a:srgbClr val="FF0000"/>
                </a:solidFill>
                <a:latin typeface="Sylfaen" pitchFamily="18" charset="0"/>
              </a:rPr>
              <a:t>რესურსის</a:t>
            </a:r>
            <a:r>
              <a:rPr lang="en-GB" sz="1400" u="sng" dirty="0">
                <a:solidFill>
                  <a:srgbClr val="FF0000"/>
                </a:solidFill>
                <a:latin typeface="Sylfaen" pitchFamily="18" charset="0"/>
              </a:rPr>
              <a:t> </a:t>
            </a:r>
            <a:r>
              <a:rPr lang="en-GB" sz="1400" u="sng" dirty="0" err="1">
                <a:solidFill>
                  <a:srgbClr val="FF0000"/>
                </a:solidFill>
                <a:latin typeface="Sylfaen" pitchFamily="18" charset="0"/>
              </a:rPr>
              <a:t>ან</a:t>
            </a:r>
            <a:r>
              <a:rPr lang="en-GB" sz="1400" u="sng" dirty="0">
                <a:solidFill>
                  <a:srgbClr val="FF0000"/>
                </a:solidFill>
                <a:latin typeface="Sylfaen" pitchFamily="18" charset="0"/>
              </a:rPr>
              <a:t> </a:t>
            </a:r>
            <a:r>
              <a:rPr lang="en-GB" sz="1400" u="sng" dirty="0" err="1">
                <a:solidFill>
                  <a:srgbClr val="FF0000"/>
                </a:solidFill>
                <a:latin typeface="Sylfaen" pitchFamily="18" charset="0"/>
              </a:rPr>
              <a:t>მასალის</a:t>
            </a:r>
            <a:r>
              <a:rPr lang="en-GB" sz="1400" u="sng" dirty="0">
                <a:solidFill>
                  <a:srgbClr val="FF0000"/>
                </a:solidFill>
                <a:latin typeface="Sylfaen" pitchFamily="18" charset="0"/>
              </a:rPr>
              <a:t> </a:t>
            </a:r>
            <a:r>
              <a:rPr lang="en-GB" sz="1400" u="sng" dirty="0" err="1">
                <a:solidFill>
                  <a:srgbClr val="FF0000"/>
                </a:solidFill>
                <a:latin typeface="Sylfaen" pitchFamily="18" charset="0"/>
              </a:rPr>
              <a:t>დასართავად</a:t>
            </a:r>
            <a:r>
              <a:rPr lang="en-GB" sz="1400" u="sng" dirty="0" smtClean="0">
                <a:solidFill>
                  <a:srgbClr val="FF0000"/>
                </a:solidFill>
                <a:latin typeface="Sylfaen" pitchFamily="18" charset="0"/>
              </a:rPr>
              <a:t>:</a:t>
            </a:r>
            <a:endParaRPr lang="ka-GE" sz="1400" u="sng" dirty="0" smtClean="0">
              <a:solidFill>
                <a:srgbClr val="FF0000"/>
              </a:solidFill>
              <a:latin typeface="Sylfaen" pitchFamily="18" charset="0"/>
            </a:endParaRPr>
          </a:p>
          <a:p>
            <a:pPr marL="0" indent="0" fontAlgn="auto">
              <a:spcBef>
                <a:spcPct val="0"/>
              </a:spcBef>
              <a:spcAft>
                <a:spcPts val="0"/>
              </a:spcAft>
              <a:buNone/>
              <a:defRPr/>
            </a:pPr>
            <a:endParaRPr lang="en-GB" sz="1400" u="sng" dirty="0">
              <a:solidFill>
                <a:srgbClr val="FF0000"/>
              </a:solidFill>
              <a:latin typeface="Sylfaen" pitchFamily="18" charset="0"/>
            </a:endParaRPr>
          </a:p>
          <a:p>
            <a:pPr fontAlgn="auto">
              <a:spcBef>
                <a:spcPct val="0"/>
              </a:spcBef>
              <a:spcAft>
                <a:spcPts val="0"/>
              </a:spcAft>
              <a:defRPr/>
            </a:pPr>
            <a:r>
              <a:rPr lang="ka-GE" sz="1400" dirty="0" smtClean="0">
                <a:solidFill>
                  <a:schemeClr val="tx2"/>
                </a:solidFill>
                <a:latin typeface="Sylfaen" pitchFamily="18" charset="0"/>
              </a:rPr>
              <a:t>დოკუმენტის ჩასმა: </a:t>
            </a:r>
          </a:p>
          <a:p>
            <a:pPr lvl="1">
              <a:spcBef>
                <a:spcPct val="0"/>
              </a:spcBef>
              <a:defRPr/>
            </a:pPr>
            <a:r>
              <a:rPr lang="en-US" sz="1400" dirty="0" err="1" smtClean="0">
                <a:solidFill>
                  <a:schemeClr val="tx2"/>
                </a:solidFill>
                <a:latin typeface="Sylfaen" pitchFamily="18" charset="0"/>
              </a:rPr>
              <a:t>გაამზადეთ</a:t>
            </a:r>
            <a:r>
              <a:rPr lang="en-US" sz="1400" dirty="0" smtClean="0">
                <a:solidFill>
                  <a:schemeClr val="tx2"/>
                </a:solidFill>
                <a:latin typeface="Sylfaen" pitchFamily="18" charset="0"/>
              </a:rPr>
              <a:t> </a:t>
            </a:r>
            <a:r>
              <a:rPr lang="en-US" sz="1400" dirty="0" err="1">
                <a:solidFill>
                  <a:schemeClr val="tx2"/>
                </a:solidFill>
                <a:latin typeface="Sylfaen" pitchFamily="18" charset="0"/>
              </a:rPr>
              <a:t>დოკუმენტი</a:t>
            </a:r>
            <a:r>
              <a:rPr lang="en-US" sz="1400" dirty="0">
                <a:solidFill>
                  <a:schemeClr val="tx2"/>
                </a:solidFill>
                <a:latin typeface="Sylfaen" pitchFamily="18" charset="0"/>
              </a:rPr>
              <a:t>. Insert </a:t>
            </a:r>
            <a:r>
              <a:rPr lang="en-US" sz="1400" dirty="0" err="1">
                <a:solidFill>
                  <a:schemeClr val="tx2"/>
                </a:solidFill>
                <a:latin typeface="Sylfaen" pitchFamily="18" charset="0"/>
              </a:rPr>
              <a:t>მენიუდან</a:t>
            </a:r>
            <a:r>
              <a:rPr lang="en-US" sz="1400" dirty="0">
                <a:solidFill>
                  <a:schemeClr val="tx2"/>
                </a:solidFill>
                <a:latin typeface="Sylfaen" pitchFamily="18" charset="0"/>
              </a:rPr>
              <a:t> </a:t>
            </a:r>
            <a:r>
              <a:rPr lang="en-US" sz="1400" dirty="0" err="1">
                <a:solidFill>
                  <a:schemeClr val="tx2"/>
                </a:solidFill>
                <a:latin typeface="Sylfaen" pitchFamily="18" charset="0"/>
              </a:rPr>
              <a:t>ამოირჩიეთ</a:t>
            </a:r>
            <a:r>
              <a:rPr lang="en-US" sz="1400" dirty="0">
                <a:solidFill>
                  <a:schemeClr val="tx2"/>
                </a:solidFill>
                <a:latin typeface="Sylfaen" pitchFamily="18" charset="0"/>
              </a:rPr>
              <a:t> Object.</a:t>
            </a:r>
          </a:p>
          <a:p>
            <a:pPr lvl="1">
              <a:spcBef>
                <a:spcPct val="0"/>
              </a:spcBef>
              <a:defRPr/>
            </a:pPr>
            <a:r>
              <a:rPr lang="en-US" sz="1400" dirty="0" err="1">
                <a:solidFill>
                  <a:schemeClr val="tx2"/>
                </a:solidFill>
                <a:latin typeface="Sylfaen" pitchFamily="18" charset="0"/>
              </a:rPr>
              <a:t>მონიშნეთ</a:t>
            </a:r>
            <a:r>
              <a:rPr lang="en-US" sz="1400" dirty="0">
                <a:solidFill>
                  <a:schemeClr val="tx2"/>
                </a:solidFill>
                <a:latin typeface="Sylfaen" pitchFamily="18" charset="0"/>
              </a:rPr>
              <a:t> Create from </a:t>
            </a:r>
            <a:r>
              <a:rPr lang="en-US" sz="1400" dirty="0" smtClean="0">
                <a:solidFill>
                  <a:schemeClr val="tx2"/>
                </a:solidFill>
                <a:latin typeface="Sylfaen" pitchFamily="18" charset="0"/>
              </a:rPr>
              <a:t>File  </a:t>
            </a:r>
            <a:r>
              <a:rPr lang="en-US" sz="1400" dirty="0" err="1" smtClean="0">
                <a:solidFill>
                  <a:schemeClr val="tx2"/>
                </a:solidFill>
                <a:latin typeface="Sylfaen" pitchFamily="18" charset="0"/>
              </a:rPr>
              <a:t>და</a:t>
            </a:r>
            <a:r>
              <a:rPr lang="en-US" sz="1400" dirty="0" smtClean="0">
                <a:solidFill>
                  <a:schemeClr val="tx2"/>
                </a:solidFill>
                <a:latin typeface="Sylfaen" pitchFamily="18" charset="0"/>
              </a:rPr>
              <a:t> </a:t>
            </a:r>
            <a:r>
              <a:rPr lang="en-US" sz="1400" dirty="0" err="1">
                <a:solidFill>
                  <a:schemeClr val="tx2"/>
                </a:solidFill>
                <a:latin typeface="Sylfaen" pitchFamily="18" charset="0"/>
              </a:rPr>
              <a:t>შემდეგ</a:t>
            </a:r>
            <a:r>
              <a:rPr lang="en-US" sz="1400" dirty="0">
                <a:solidFill>
                  <a:schemeClr val="tx2"/>
                </a:solidFill>
                <a:latin typeface="Sylfaen" pitchFamily="18" charset="0"/>
              </a:rPr>
              <a:t> </a:t>
            </a:r>
            <a:r>
              <a:rPr lang="en-US" sz="1400" dirty="0" err="1" smtClean="0">
                <a:solidFill>
                  <a:schemeClr val="tx2"/>
                </a:solidFill>
                <a:latin typeface="Sylfaen" pitchFamily="18" charset="0"/>
              </a:rPr>
              <a:t>და</a:t>
            </a:r>
            <a:r>
              <a:rPr lang="ka-GE" sz="1400" dirty="0" smtClean="0">
                <a:solidFill>
                  <a:schemeClr val="tx2"/>
                </a:solidFill>
                <a:latin typeface="Sylfaen" pitchFamily="18" charset="0"/>
              </a:rPr>
              <a:t>ა</a:t>
            </a:r>
            <a:r>
              <a:rPr lang="en-US" sz="1400" dirty="0" err="1" smtClean="0">
                <a:solidFill>
                  <a:schemeClr val="tx2"/>
                </a:solidFill>
                <a:latin typeface="Sylfaen" pitchFamily="18" charset="0"/>
              </a:rPr>
              <a:t>წკაპუნეთ</a:t>
            </a:r>
            <a:r>
              <a:rPr lang="en-US" sz="1400" dirty="0" smtClean="0">
                <a:solidFill>
                  <a:schemeClr val="tx2"/>
                </a:solidFill>
                <a:latin typeface="Sylfaen" pitchFamily="18" charset="0"/>
              </a:rPr>
              <a:t> Browse. </a:t>
            </a:r>
            <a:r>
              <a:rPr lang="en-US" sz="1400" dirty="0" err="1">
                <a:solidFill>
                  <a:schemeClr val="tx2"/>
                </a:solidFill>
                <a:latin typeface="Sylfaen" pitchFamily="18" charset="0"/>
              </a:rPr>
              <a:t>იპოვეთ</a:t>
            </a:r>
            <a:r>
              <a:rPr lang="en-US" sz="1400" dirty="0">
                <a:solidFill>
                  <a:schemeClr val="tx2"/>
                </a:solidFill>
                <a:latin typeface="Sylfaen" pitchFamily="18" charset="0"/>
              </a:rPr>
              <a:t> </a:t>
            </a:r>
            <a:r>
              <a:rPr lang="en-US" sz="1400" dirty="0" err="1">
                <a:solidFill>
                  <a:schemeClr val="tx2"/>
                </a:solidFill>
                <a:latin typeface="Sylfaen" pitchFamily="18" charset="0"/>
              </a:rPr>
              <a:t>დასართავი</a:t>
            </a:r>
            <a:r>
              <a:rPr lang="en-US" sz="1400" dirty="0">
                <a:solidFill>
                  <a:schemeClr val="tx2"/>
                </a:solidFill>
                <a:latin typeface="Sylfaen" pitchFamily="18" charset="0"/>
              </a:rPr>
              <a:t> </a:t>
            </a:r>
            <a:r>
              <a:rPr lang="en-US" sz="1400" dirty="0" err="1">
                <a:solidFill>
                  <a:schemeClr val="tx2"/>
                </a:solidFill>
                <a:latin typeface="Sylfaen" pitchFamily="18" charset="0"/>
              </a:rPr>
              <a:t>ფაილი</a:t>
            </a:r>
            <a:r>
              <a:rPr lang="en-US" sz="1400" dirty="0">
                <a:solidFill>
                  <a:schemeClr val="tx2"/>
                </a:solidFill>
                <a:latin typeface="Sylfaen" pitchFamily="18" charset="0"/>
              </a:rPr>
              <a:t> </a:t>
            </a:r>
            <a:r>
              <a:rPr lang="en-US" sz="1400" dirty="0" err="1">
                <a:solidFill>
                  <a:schemeClr val="tx2"/>
                </a:solidFill>
                <a:latin typeface="Sylfaen" pitchFamily="18" charset="0"/>
              </a:rPr>
              <a:t>და</a:t>
            </a:r>
            <a:r>
              <a:rPr lang="en-US" sz="1400" dirty="0">
                <a:solidFill>
                  <a:schemeClr val="tx2"/>
                </a:solidFill>
                <a:latin typeface="Sylfaen" pitchFamily="18" charset="0"/>
              </a:rPr>
              <a:t> </a:t>
            </a:r>
            <a:r>
              <a:rPr lang="en-US" sz="1400" dirty="0" err="1" smtClean="0">
                <a:solidFill>
                  <a:schemeClr val="tx2"/>
                </a:solidFill>
                <a:latin typeface="Sylfaen" pitchFamily="18" charset="0"/>
              </a:rPr>
              <a:t>და</a:t>
            </a:r>
            <a:r>
              <a:rPr lang="ka-GE" sz="1400" dirty="0" smtClean="0">
                <a:solidFill>
                  <a:schemeClr val="tx2"/>
                </a:solidFill>
                <a:latin typeface="Sylfaen" pitchFamily="18" charset="0"/>
              </a:rPr>
              <a:t>ა</a:t>
            </a:r>
            <a:r>
              <a:rPr lang="en-US" sz="1400" dirty="0" err="1" smtClean="0">
                <a:solidFill>
                  <a:schemeClr val="tx2"/>
                </a:solidFill>
                <a:latin typeface="Sylfaen" pitchFamily="18" charset="0"/>
              </a:rPr>
              <a:t>წკაპუნეთ</a:t>
            </a:r>
            <a:r>
              <a:rPr lang="en-US" sz="1400" dirty="0" smtClean="0">
                <a:solidFill>
                  <a:schemeClr val="tx2"/>
                </a:solidFill>
                <a:latin typeface="Sylfaen" pitchFamily="18" charset="0"/>
              </a:rPr>
              <a:t>  </a:t>
            </a:r>
            <a:r>
              <a:rPr lang="en-US" sz="1400" dirty="0">
                <a:solidFill>
                  <a:schemeClr val="tx2"/>
                </a:solidFill>
                <a:latin typeface="Sylfaen" pitchFamily="18" charset="0"/>
              </a:rPr>
              <a:t>OK</a:t>
            </a:r>
            <a:r>
              <a:rPr lang="en-US" sz="1400" dirty="0" smtClean="0">
                <a:solidFill>
                  <a:schemeClr val="tx2"/>
                </a:solidFill>
                <a:latin typeface="Sylfaen" pitchFamily="18" charset="0"/>
              </a:rPr>
              <a:t>.</a:t>
            </a:r>
            <a:endParaRPr lang="ka-GE" sz="1400" dirty="0">
              <a:solidFill>
                <a:schemeClr val="tx2"/>
              </a:solidFill>
              <a:latin typeface="Sylfaen" pitchFamily="18" charset="0"/>
            </a:endParaRPr>
          </a:p>
          <a:p>
            <a:pPr fontAlgn="auto">
              <a:spcBef>
                <a:spcPct val="0"/>
              </a:spcBef>
              <a:spcAft>
                <a:spcPts val="0"/>
              </a:spcAft>
              <a:defRPr/>
            </a:pPr>
            <a:endParaRPr lang="en-GB" sz="1400" dirty="0">
              <a:solidFill>
                <a:schemeClr val="tx2"/>
              </a:solidFill>
              <a:latin typeface="Sylfaen" pitchFamily="18" charset="0"/>
            </a:endParaRPr>
          </a:p>
          <a:p>
            <a:pPr fontAlgn="auto">
              <a:spcBef>
                <a:spcPct val="0"/>
              </a:spcBef>
              <a:spcAft>
                <a:spcPts val="0"/>
              </a:spcAft>
              <a:defRPr/>
            </a:pPr>
            <a:r>
              <a:rPr lang="ka-GE" sz="1400" dirty="0" smtClean="0">
                <a:solidFill>
                  <a:schemeClr val="tx2"/>
                </a:solidFill>
                <a:latin typeface="Sylfaen" pitchFamily="18" charset="0"/>
              </a:rPr>
              <a:t>ბმულების ჩასმა</a:t>
            </a:r>
          </a:p>
          <a:p>
            <a:pPr lvl="1">
              <a:spcBef>
                <a:spcPct val="0"/>
              </a:spcBef>
              <a:defRPr/>
            </a:pPr>
            <a:r>
              <a:rPr lang="ka-GE" sz="1400" dirty="0" smtClean="0">
                <a:solidFill>
                  <a:schemeClr val="tx2"/>
                </a:solidFill>
                <a:latin typeface="Sylfaen" pitchFamily="18" charset="0"/>
              </a:rPr>
              <a:t>თქვენს მიერ გამოყენებული ონლაინ რესურსებზე </a:t>
            </a:r>
            <a:r>
              <a:rPr lang="en-GB" sz="1400" dirty="0" err="1" smtClean="0">
                <a:solidFill>
                  <a:schemeClr val="tx2"/>
                </a:solidFill>
                <a:latin typeface="Sylfaen" pitchFamily="18" charset="0"/>
              </a:rPr>
              <a:t>ბმულების</a:t>
            </a:r>
            <a:r>
              <a:rPr lang="en-GB" sz="1400" dirty="0" smtClean="0">
                <a:solidFill>
                  <a:schemeClr val="tx2"/>
                </a:solidFill>
                <a:latin typeface="Sylfaen" pitchFamily="18" charset="0"/>
              </a:rPr>
              <a:t> </a:t>
            </a:r>
            <a:r>
              <a:rPr lang="ka-GE" sz="1400" dirty="0" smtClean="0">
                <a:solidFill>
                  <a:schemeClr val="tx2"/>
                </a:solidFill>
                <a:latin typeface="Sylfaen" pitchFamily="18" charset="0"/>
              </a:rPr>
              <a:t>პრეზენტაციაში ჩასასმელად</a:t>
            </a:r>
            <a:r>
              <a:rPr lang="en-GB" sz="1400" dirty="0" smtClean="0">
                <a:solidFill>
                  <a:schemeClr val="tx2"/>
                </a:solidFill>
                <a:latin typeface="Sylfaen" pitchFamily="18" charset="0"/>
              </a:rPr>
              <a:t> </a:t>
            </a:r>
            <a:r>
              <a:rPr lang="en-GB" sz="1400" dirty="0" err="1">
                <a:solidFill>
                  <a:schemeClr val="tx2"/>
                </a:solidFill>
                <a:latin typeface="Sylfaen" pitchFamily="18" charset="0"/>
              </a:rPr>
              <a:t>გამოიყენეთ</a:t>
            </a:r>
            <a:r>
              <a:rPr lang="en-GB" sz="1400" dirty="0">
                <a:solidFill>
                  <a:schemeClr val="tx2"/>
                </a:solidFill>
                <a:latin typeface="Sylfaen" pitchFamily="18" charset="0"/>
              </a:rPr>
              <a:t> </a:t>
            </a:r>
            <a:r>
              <a:rPr lang="en-GB" sz="1400" dirty="0" err="1" smtClean="0">
                <a:solidFill>
                  <a:schemeClr val="tx2"/>
                </a:solidFill>
                <a:latin typeface="Sylfaen" pitchFamily="18" charset="0"/>
              </a:rPr>
              <a:t>ჰიპერბმულები</a:t>
            </a:r>
            <a:r>
              <a:rPr lang="ka-GE" sz="1400" dirty="0" smtClean="0">
                <a:solidFill>
                  <a:schemeClr val="tx2"/>
                </a:solidFill>
                <a:latin typeface="Sylfaen" pitchFamily="18" charset="0"/>
              </a:rPr>
              <a:t>. მონიშნეთ სიტყვა, რომელზეც გსურთ ბმულის ჩასმა. </a:t>
            </a:r>
            <a:r>
              <a:rPr lang="en-US" sz="1400" dirty="0" smtClean="0">
                <a:solidFill>
                  <a:schemeClr val="tx2"/>
                </a:solidFill>
                <a:latin typeface="Sylfaen" pitchFamily="18" charset="0"/>
              </a:rPr>
              <a:t>Insert </a:t>
            </a:r>
            <a:r>
              <a:rPr lang="ka-GE" sz="1400" dirty="0" smtClean="0">
                <a:solidFill>
                  <a:schemeClr val="tx2"/>
                </a:solidFill>
                <a:latin typeface="Sylfaen" pitchFamily="18" charset="0"/>
              </a:rPr>
              <a:t>მენიუდან ამოირჩიეთ </a:t>
            </a:r>
            <a:r>
              <a:rPr lang="en-US" sz="1400" dirty="0" smtClean="0">
                <a:solidFill>
                  <a:schemeClr val="tx2"/>
                </a:solidFill>
                <a:latin typeface="Sylfaen" pitchFamily="18" charset="0"/>
              </a:rPr>
              <a:t>Hyperlink </a:t>
            </a:r>
            <a:r>
              <a:rPr lang="ka-GE" sz="1400" dirty="0" smtClean="0">
                <a:solidFill>
                  <a:schemeClr val="tx2"/>
                </a:solidFill>
                <a:latin typeface="Sylfaen" pitchFamily="18" charset="0"/>
              </a:rPr>
              <a:t>და ჩასვით ბმული.</a:t>
            </a:r>
          </a:p>
          <a:p>
            <a:pPr lvl="1">
              <a:spcBef>
                <a:spcPct val="0"/>
              </a:spcBef>
              <a:defRPr/>
            </a:pPr>
            <a:r>
              <a:rPr lang="en-GB" sz="1400" dirty="0" err="1" smtClean="0">
                <a:solidFill>
                  <a:schemeClr val="tx2"/>
                </a:solidFill>
                <a:latin typeface="Sylfaen" pitchFamily="18" charset="0"/>
              </a:rPr>
              <a:t>აუდიო</a:t>
            </a:r>
            <a:r>
              <a:rPr lang="en-GB" sz="1400" dirty="0" smtClean="0">
                <a:solidFill>
                  <a:schemeClr val="tx2"/>
                </a:solidFill>
                <a:latin typeface="Sylfaen" pitchFamily="18" charset="0"/>
              </a:rPr>
              <a:t> </a:t>
            </a:r>
            <a:r>
              <a:rPr lang="en-GB" sz="1400" dirty="0" err="1">
                <a:solidFill>
                  <a:schemeClr val="tx2"/>
                </a:solidFill>
                <a:latin typeface="Sylfaen" pitchFamily="18" charset="0"/>
              </a:rPr>
              <a:t>და</a:t>
            </a:r>
            <a:r>
              <a:rPr lang="en-GB" sz="1400" dirty="0">
                <a:solidFill>
                  <a:schemeClr val="tx2"/>
                </a:solidFill>
                <a:latin typeface="Sylfaen" pitchFamily="18" charset="0"/>
              </a:rPr>
              <a:t> </a:t>
            </a:r>
            <a:r>
              <a:rPr lang="en-GB" sz="1400" dirty="0" err="1" smtClean="0">
                <a:solidFill>
                  <a:schemeClr val="tx2"/>
                </a:solidFill>
                <a:latin typeface="Sylfaen" pitchFamily="18" charset="0"/>
              </a:rPr>
              <a:t>ვიდეო</a:t>
            </a:r>
            <a:r>
              <a:rPr lang="ka-GE" sz="1400" dirty="0">
                <a:solidFill>
                  <a:schemeClr val="tx2"/>
                </a:solidFill>
                <a:latin typeface="Sylfaen" pitchFamily="18" charset="0"/>
              </a:rPr>
              <a:t> </a:t>
            </a:r>
            <a:r>
              <a:rPr lang="ka-GE" sz="1400" dirty="0" smtClean="0">
                <a:solidFill>
                  <a:schemeClr val="tx2"/>
                </a:solidFill>
                <a:latin typeface="Sylfaen" pitchFamily="18" charset="0"/>
              </a:rPr>
              <a:t>ფაილები აქ არ ჩასვათ, რადგან ძალიან გაიზრდება ფაილის ზომა. ამიტომ ჯერ ატვირთეთ</a:t>
            </a:r>
            <a:r>
              <a:rPr lang="en-GB" sz="1400" dirty="0" smtClean="0">
                <a:solidFill>
                  <a:schemeClr val="tx2"/>
                </a:solidFill>
                <a:latin typeface="Sylfaen" pitchFamily="18" charset="0"/>
              </a:rPr>
              <a:t> </a:t>
            </a:r>
            <a:r>
              <a:rPr lang="ka-GE" sz="1400" dirty="0" smtClean="0">
                <a:solidFill>
                  <a:schemeClr val="tx2"/>
                </a:solidFill>
                <a:latin typeface="Sylfaen" pitchFamily="18" charset="0"/>
              </a:rPr>
              <a:t>აუდიო და/ან </a:t>
            </a:r>
            <a:r>
              <a:rPr lang="en-GB" sz="1400" dirty="0" err="1" smtClean="0">
                <a:solidFill>
                  <a:schemeClr val="tx2"/>
                </a:solidFill>
                <a:latin typeface="Sylfaen" pitchFamily="18" charset="0"/>
              </a:rPr>
              <a:t>ვიდეო</a:t>
            </a:r>
            <a:r>
              <a:rPr lang="en-GB" sz="1400" dirty="0" smtClean="0">
                <a:solidFill>
                  <a:schemeClr val="tx2"/>
                </a:solidFill>
                <a:latin typeface="Sylfaen" pitchFamily="18" charset="0"/>
              </a:rPr>
              <a:t> </a:t>
            </a:r>
            <a:r>
              <a:rPr lang="en-GB" sz="1400" dirty="0" err="1" smtClean="0">
                <a:solidFill>
                  <a:schemeClr val="tx2"/>
                </a:solidFill>
                <a:latin typeface="Sylfaen" pitchFamily="18" charset="0"/>
              </a:rPr>
              <a:t>ჰოსტინგ</a:t>
            </a:r>
            <a:r>
              <a:rPr lang="ka-GE" sz="1400" dirty="0" smtClean="0">
                <a:solidFill>
                  <a:schemeClr val="tx2"/>
                </a:solidFill>
                <a:latin typeface="Sylfaen" pitchFamily="18" charset="0"/>
              </a:rPr>
              <a:t>ზე</a:t>
            </a:r>
            <a:r>
              <a:rPr lang="en-GB" sz="1400" dirty="0" smtClean="0">
                <a:solidFill>
                  <a:schemeClr val="tx2"/>
                </a:solidFill>
                <a:latin typeface="Sylfaen" pitchFamily="18" charset="0"/>
              </a:rPr>
              <a:t> </a:t>
            </a:r>
            <a:r>
              <a:rPr lang="en-GB" sz="1400" dirty="0" err="1" smtClean="0">
                <a:solidFill>
                  <a:schemeClr val="tx2"/>
                </a:solidFill>
                <a:latin typeface="Sylfaen" pitchFamily="18" charset="0"/>
              </a:rPr>
              <a:t>ან</a:t>
            </a:r>
            <a:r>
              <a:rPr lang="en-GB" sz="1400" dirty="0" smtClean="0">
                <a:solidFill>
                  <a:schemeClr val="tx2"/>
                </a:solidFill>
                <a:latin typeface="Sylfaen" pitchFamily="18" charset="0"/>
              </a:rPr>
              <a:t> </a:t>
            </a:r>
            <a:r>
              <a:rPr lang="en-GB" sz="1400" dirty="0" err="1">
                <a:solidFill>
                  <a:schemeClr val="tx2"/>
                </a:solidFill>
                <a:latin typeface="Sylfaen" pitchFamily="18" charset="0"/>
              </a:rPr>
              <a:t>თქვენი</a:t>
            </a:r>
            <a:r>
              <a:rPr lang="en-GB" sz="1400" dirty="0">
                <a:solidFill>
                  <a:schemeClr val="tx2"/>
                </a:solidFill>
                <a:latin typeface="Sylfaen" pitchFamily="18" charset="0"/>
              </a:rPr>
              <a:t> </a:t>
            </a:r>
            <a:r>
              <a:rPr lang="en-GB" sz="1400" dirty="0" err="1" smtClean="0">
                <a:solidFill>
                  <a:schemeClr val="tx2"/>
                </a:solidFill>
                <a:latin typeface="Sylfaen" pitchFamily="18" charset="0"/>
              </a:rPr>
              <a:t>სკოლის</a:t>
            </a:r>
            <a:r>
              <a:rPr lang="en-GB" sz="1400" dirty="0" smtClean="0">
                <a:solidFill>
                  <a:schemeClr val="tx2"/>
                </a:solidFill>
                <a:latin typeface="Sylfaen" pitchFamily="18" charset="0"/>
              </a:rPr>
              <a:t> </a:t>
            </a:r>
            <a:r>
              <a:rPr lang="en-GB" sz="1400" dirty="0" err="1" smtClean="0">
                <a:solidFill>
                  <a:schemeClr val="tx2"/>
                </a:solidFill>
                <a:latin typeface="Sylfaen" pitchFamily="18" charset="0"/>
              </a:rPr>
              <a:t>ვებგვერდ</a:t>
            </a:r>
            <a:r>
              <a:rPr lang="ka-GE" sz="1400" dirty="0" smtClean="0">
                <a:solidFill>
                  <a:schemeClr val="tx2"/>
                </a:solidFill>
                <a:latin typeface="Sylfaen" pitchFamily="18" charset="0"/>
              </a:rPr>
              <a:t>ზე და შემდეგ ბმული ჩასვით </a:t>
            </a:r>
            <a:r>
              <a:rPr lang="en-US" sz="1400" dirty="0" smtClean="0">
                <a:solidFill>
                  <a:schemeClr val="tx2"/>
                </a:solidFill>
                <a:latin typeface="Sylfaen" pitchFamily="18" charset="0"/>
              </a:rPr>
              <a:t>Hyperlink </a:t>
            </a:r>
            <a:r>
              <a:rPr lang="ka-GE" sz="1400" dirty="0" smtClean="0">
                <a:solidFill>
                  <a:schemeClr val="tx2"/>
                </a:solidFill>
                <a:latin typeface="Sylfaen" pitchFamily="18" charset="0"/>
              </a:rPr>
              <a:t>ფუნქციით.</a:t>
            </a:r>
            <a:endParaRPr lang="en-US" sz="1400" dirty="0">
              <a:solidFill>
                <a:schemeClr val="tx2"/>
              </a:solidFill>
              <a:latin typeface="Sylfaen" pitchFamily="18" charset="0"/>
            </a:endParaRPr>
          </a:p>
          <a:p>
            <a:pPr marL="0" indent="0" fontAlgn="auto">
              <a:spcBef>
                <a:spcPct val="0"/>
              </a:spcBef>
              <a:spcAft>
                <a:spcPts val="0"/>
              </a:spcAft>
              <a:buNone/>
              <a:defRPr/>
            </a:pPr>
            <a:endParaRPr lang="en-US" sz="1400" dirty="0">
              <a:solidFill>
                <a:schemeClr val="tx2"/>
              </a:solidFill>
              <a:latin typeface="Sylfaen" pitchFamily="18" charset="0"/>
            </a:endParaRPr>
          </a:p>
          <a:p>
            <a:pPr fontAlgn="auto">
              <a:spcBef>
                <a:spcPct val="0"/>
              </a:spcBef>
              <a:spcAft>
                <a:spcPts val="0"/>
              </a:spcAft>
              <a:defRPr/>
            </a:pPr>
            <a:r>
              <a:rPr lang="en-US" sz="1400" dirty="0" err="1">
                <a:solidFill>
                  <a:schemeClr val="tx2"/>
                </a:solidFill>
                <a:latin typeface="Sylfaen" pitchFamily="18" charset="0"/>
              </a:rPr>
              <a:t>გთხოვთ</a:t>
            </a:r>
            <a:r>
              <a:rPr lang="en-US" sz="1400" dirty="0">
                <a:solidFill>
                  <a:schemeClr val="tx2"/>
                </a:solidFill>
                <a:latin typeface="Sylfaen" pitchFamily="18" charset="0"/>
              </a:rPr>
              <a:t>, </a:t>
            </a:r>
            <a:r>
              <a:rPr lang="en-US" sz="1400" dirty="0" err="1">
                <a:solidFill>
                  <a:schemeClr val="tx2"/>
                </a:solidFill>
                <a:latin typeface="Sylfaen" pitchFamily="18" charset="0"/>
              </a:rPr>
              <a:t>გადაამოწმოთ</a:t>
            </a:r>
            <a:r>
              <a:rPr lang="en-US" sz="1400" dirty="0">
                <a:solidFill>
                  <a:schemeClr val="tx2"/>
                </a:solidFill>
                <a:latin typeface="Sylfaen" pitchFamily="18" charset="0"/>
              </a:rPr>
              <a:t>, </a:t>
            </a:r>
            <a:r>
              <a:rPr lang="en-US" sz="1400" dirty="0" err="1">
                <a:solidFill>
                  <a:schemeClr val="tx2"/>
                </a:solidFill>
                <a:latin typeface="Sylfaen" pitchFamily="18" charset="0"/>
              </a:rPr>
              <a:t>რომ</a:t>
            </a:r>
            <a:r>
              <a:rPr lang="en-US" sz="1400" dirty="0">
                <a:solidFill>
                  <a:schemeClr val="tx2"/>
                </a:solidFill>
                <a:latin typeface="Sylfaen" pitchFamily="18" charset="0"/>
              </a:rPr>
              <a:t> </a:t>
            </a:r>
            <a:r>
              <a:rPr lang="en-US" sz="1400" dirty="0" err="1">
                <a:solidFill>
                  <a:schemeClr val="tx2"/>
                </a:solidFill>
                <a:latin typeface="Sylfaen" pitchFamily="18" charset="0"/>
              </a:rPr>
              <a:t>სურათებისა</a:t>
            </a:r>
            <a:r>
              <a:rPr lang="en-US" sz="1400" dirty="0">
                <a:solidFill>
                  <a:schemeClr val="tx2"/>
                </a:solidFill>
                <a:latin typeface="Sylfaen" pitchFamily="18" charset="0"/>
              </a:rPr>
              <a:t> </a:t>
            </a:r>
            <a:r>
              <a:rPr lang="en-US" sz="1400" dirty="0" err="1">
                <a:solidFill>
                  <a:schemeClr val="tx2"/>
                </a:solidFill>
                <a:latin typeface="Sylfaen" pitchFamily="18" charset="0"/>
              </a:rPr>
              <a:t>და</a:t>
            </a:r>
            <a:r>
              <a:rPr lang="en-US" sz="1400" dirty="0">
                <a:solidFill>
                  <a:schemeClr val="tx2"/>
                </a:solidFill>
                <a:latin typeface="Sylfaen" pitchFamily="18" charset="0"/>
              </a:rPr>
              <a:t> </a:t>
            </a:r>
            <a:r>
              <a:rPr lang="en-US" sz="1400" dirty="0" err="1">
                <a:solidFill>
                  <a:schemeClr val="tx2"/>
                </a:solidFill>
                <a:latin typeface="Sylfaen" pitchFamily="18" charset="0"/>
              </a:rPr>
              <a:t>ვიდეოს</a:t>
            </a:r>
            <a:r>
              <a:rPr lang="en-US" sz="1400" dirty="0">
                <a:solidFill>
                  <a:schemeClr val="tx2"/>
                </a:solidFill>
                <a:latin typeface="Sylfaen" pitchFamily="18" charset="0"/>
              </a:rPr>
              <a:t> </a:t>
            </a:r>
            <a:r>
              <a:rPr lang="en-US" sz="1400" dirty="0" err="1">
                <a:solidFill>
                  <a:schemeClr val="tx2"/>
                </a:solidFill>
                <a:latin typeface="Sylfaen" pitchFamily="18" charset="0"/>
              </a:rPr>
              <a:t>გამოყენების</a:t>
            </a:r>
            <a:r>
              <a:rPr lang="en-US" sz="1400" dirty="0">
                <a:solidFill>
                  <a:schemeClr val="tx2"/>
                </a:solidFill>
                <a:latin typeface="Sylfaen" pitchFamily="18" charset="0"/>
              </a:rPr>
              <a:t> </a:t>
            </a:r>
            <a:r>
              <a:rPr lang="en-US" sz="1400" dirty="0" err="1">
                <a:solidFill>
                  <a:schemeClr val="tx2"/>
                </a:solidFill>
                <a:latin typeface="Sylfaen" pitchFamily="18" charset="0"/>
              </a:rPr>
              <a:t>უფლება</a:t>
            </a:r>
            <a:r>
              <a:rPr lang="en-US" sz="1400" dirty="0">
                <a:solidFill>
                  <a:schemeClr val="tx2"/>
                </a:solidFill>
                <a:latin typeface="Sylfaen" pitchFamily="18" charset="0"/>
              </a:rPr>
              <a:t> </a:t>
            </a:r>
            <a:r>
              <a:rPr lang="ka-GE" sz="1400" dirty="0" smtClean="0">
                <a:solidFill>
                  <a:schemeClr val="tx2"/>
                </a:solidFill>
                <a:latin typeface="Sylfaen" pitchFamily="18" charset="0"/>
              </a:rPr>
              <a:t>გაქვთ</a:t>
            </a:r>
            <a:r>
              <a:rPr lang="en-US" sz="1400" dirty="0" smtClean="0">
                <a:solidFill>
                  <a:schemeClr val="tx2"/>
                </a:solidFill>
                <a:latin typeface="Sylfaen" pitchFamily="18" charset="0"/>
              </a:rPr>
              <a:t>, </a:t>
            </a:r>
            <a:r>
              <a:rPr lang="en-US" sz="1400" dirty="0" err="1">
                <a:solidFill>
                  <a:schemeClr val="tx2"/>
                </a:solidFill>
                <a:latin typeface="Sylfaen" pitchFamily="18" charset="0"/>
              </a:rPr>
              <a:t>რადგან</a:t>
            </a:r>
            <a:r>
              <a:rPr lang="en-US" sz="1400" dirty="0">
                <a:solidFill>
                  <a:schemeClr val="tx2"/>
                </a:solidFill>
                <a:latin typeface="Sylfaen" pitchFamily="18" charset="0"/>
              </a:rPr>
              <a:t> </a:t>
            </a:r>
            <a:r>
              <a:rPr lang="en-US" sz="1400" dirty="0" err="1">
                <a:solidFill>
                  <a:schemeClr val="tx2"/>
                </a:solidFill>
                <a:latin typeface="Sylfaen" pitchFamily="18" charset="0"/>
              </a:rPr>
              <a:t>ეს</a:t>
            </a:r>
            <a:r>
              <a:rPr lang="en-US" sz="1400" dirty="0">
                <a:solidFill>
                  <a:schemeClr val="tx2"/>
                </a:solidFill>
                <a:latin typeface="Sylfaen" pitchFamily="18" charset="0"/>
              </a:rPr>
              <a:t> </a:t>
            </a:r>
            <a:r>
              <a:rPr lang="en-US" sz="1400" dirty="0" err="1">
                <a:solidFill>
                  <a:schemeClr val="tx2"/>
                </a:solidFill>
                <a:latin typeface="Sylfaen" pitchFamily="18" charset="0"/>
              </a:rPr>
              <a:t>პროექტი</a:t>
            </a:r>
            <a:r>
              <a:rPr lang="en-US" sz="1400" dirty="0">
                <a:solidFill>
                  <a:schemeClr val="tx2"/>
                </a:solidFill>
                <a:latin typeface="Sylfaen" pitchFamily="18" charset="0"/>
              </a:rPr>
              <a:t> </a:t>
            </a:r>
            <a:r>
              <a:rPr lang="en-US" sz="1400" dirty="0" err="1">
                <a:solidFill>
                  <a:schemeClr val="tx2"/>
                </a:solidFill>
                <a:latin typeface="Sylfaen" pitchFamily="18" charset="0"/>
              </a:rPr>
              <a:t>საჯაროა</a:t>
            </a:r>
            <a:r>
              <a:rPr lang="en-US" sz="1400" dirty="0">
                <a:solidFill>
                  <a:schemeClr val="tx2"/>
                </a:solidFill>
                <a:latin typeface="Sylfaen" pitchFamily="18" charset="0"/>
              </a:rPr>
              <a:t>. </a:t>
            </a:r>
            <a:endParaRPr lang="ka-GE" sz="1400" dirty="0" smtClean="0">
              <a:solidFill>
                <a:schemeClr val="tx2"/>
              </a:solidFill>
              <a:latin typeface="Sylfaen" pitchFamily="18" charset="0"/>
            </a:endParaRPr>
          </a:p>
          <a:p>
            <a:pPr fontAlgn="auto">
              <a:spcBef>
                <a:spcPct val="0"/>
              </a:spcBef>
              <a:spcAft>
                <a:spcPts val="0"/>
              </a:spcAft>
              <a:defRPr/>
            </a:pPr>
            <a:endParaRPr lang="ka-GE" sz="1400" dirty="0">
              <a:solidFill>
                <a:schemeClr val="tx2"/>
              </a:solidFill>
              <a:latin typeface="Sylfaen" pitchFamily="18" charset="0"/>
            </a:endParaRPr>
          </a:p>
          <a:p>
            <a:pPr fontAlgn="auto">
              <a:spcBef>
                <a:spcPct val="0"/>
              </a:spcBef>
              <a:spcAft>
                <a:spcPts val="0"/>
              </a:spcAft>
              <a:defRPr/>
            </a:pPr>
            <a:r>
              <a:rPr lang="ka-GE" sz="1400" dirty="0" smtClean="0">
                <a:solidFill>
                  <a:schemeClr val="tx2"/>
                </a:solidFill>
                <a:latin typeface="Sylfaen" pitchFamily="18" charset="0"/>
              </a:rPr>
              <a:t>პროექტის ატვირთვის ინსტრუქცია იხილეთ ამ ბმულზე: </a:t>
            </a:r>
            <a:r>
              <a:rPr lang="en-US" sz="1400" dirty="0">
                <a:solidFill>
                  <a:schemeClr val="tx2"/>
                </a:solidFill>
                <a:latin typeface="Sylfaen" pitchFamily="18" charset="0"/>
                <a:hlinkClick r:id="rId2"/>
              </a:rPr>
              <a:t>https://skydrive.live.com/#</a:t>
            </a:r>
            <a:r>
              <a:rPr lang="en-US" sz="1400" dirty="0" smtClean="0">
                <a:solidFill>
                  <a:schemeClr val="tx2"/>
                </a:solidFill>
                <a:latin typeface="Sylfaen" pitchFamily="18" charset="0"/>
                <a:hlinkClick r:id="rId2"/>
              </a:rPr>
              <a:t>cid=128A8193E1B2038E&amp;id=128A8193E1B2038E%21107</a:t>
            </a:r>
            <a:r>
              <a:rPr lang="ka-GE" sz="1400" dirty="0" smtClean="0">
                <a:solidFill>
                  <a:schemeClr val="tx2"/>
                </a:solidFill>
                <a:latin typeface="Sylfaen" pitchFamily="18" charset="0"/>
              </a:rPr>
              <a:t> </a:t>
            </a:r>
          </a:p>
          <a:p>
            <a:pPr marL="0" indent="0" fontAlgn="auto">
              <a:spcBef>
                <a:spcPct val="0"/>
              </a:spcBef>
              <a:spcAft>
                <a:spcPts val="0"/>
              </a:spcAft>
              <a:buNone/>
              <a:defRPr/>
            </a:pPr>
            <a:endParaRPr lang="ka-GE" sz="1400" dirty="0">
              <a:solidFill>
                <a:schemeClr val="tx2"/>
              </a:solidFill>
              <a:latin typeface="Sylfaen" pitchFamily="18" charset="0"/>
            </a:endParaRPr>
          </a:p>
          <a:p>
            <a:pPr marL="0" indent="0" fontAlgn="auto">
              <a:spcBef>
                <a:spcPct val="0"/>
              </a:spcBef>
              <a:spcAft>
                <a:spcPts val="0"/>
              </a:spcAft>
              <a:buNone/>
              <a:defRPr/>
            </a:pPr>
            <a:endParaRPr lang="ka-GE" sz="1400" i="1" dirty="0" smtClean="0">
              <a:solidFill>
                <a:schemeClr val="tx2"/>
              </a:solidFill>
              <a:latin typeface="Sylfaen" pitchFamily="18" charset="0"/>
            </a:endParaRPr>
          </a:p>
          <a:p>
            <a:pPr marL="0" indent="0" fontAlgn="auto">
              <a:spcBef>
                <a:spcPct val="0"/>
              </a:spcBef>
              <a:spcAft>
                <a:spcPts val="0"/>
              </a:spcAft>
              <a:buNone/>
              <a:defRPr/>
            </a:pPr>
            <a:r>
              <a:rPr lang="ka-GE" sz="1400" i="1" dirty="0" smtClean="0">
                <a:solidFill>
                  <a:schemeClr val="tx2"/>
                </a:solidFill>
                <a:latin typeface="Sylfaen" pitchFamily="18" charset="0"/>
              </a:rPr>
              <a:t>შენიშვნა: ეს არის დაფარული სლაიდი და არ ჩანს </a:t>
            </a:r>
            <a:r>
              <a:rPr lang="ka-GE" sz="1400" i="1" dirty="0" err="1" smtClean="0">
                <a:solidFill>
                  <a:schemeClr val="tx2"/>
                </a:solidFill>
                <a:latin typeface="Sylfaen" pitchFamily="18" charset="0"/>
              </a:rPr>
              <a:t>პრეზენტირების</a:t>
            </a:r>
            <a:r>
              <a:rPr lang="ka-GE" sz="1400" i="1" dirty="0" smtClean="0">
                <a:solidFill>
                  <a:schemeClr val="tx2"/>
                </a:solidFill>
                <a:latin typeface="Sylfaen" pitchFamily="18" charset="0"/>
              </a:rPr>
              <a:t> რეჟიმში.</a:t>
            </a:r>
            <a:endParaRPr lang="en-GB" sz="1400" i="1" dirty="0">
              <a:solidFill>
                <a:schemeClr val="tx2"/>
              </a:solidFill>
              <a:latin typeface="Sylfaen" pitchFamily="18" charset="0"/>
            </a:endParaRPr>
          </a:p>
        </p:txBody>
      </p:sp>
    </p:spTree>
    <p:extLst>
      <p:ext uri="{BB962C8B-B14F-4D97-AF65-F5344CB8AC3E}">
        <p14:creationId xmlns="" xmlns:p14="http://schemas.microsoft.com/office/powerpoint/2010/main" val="392475225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A4C9067EF0E240A0D929DA769F7D1C" ma:contentTypeVersion="0" ma:contentTypeDescription="Create a new document." ma:contentTypeScope="" ma:versionID="e74eb89bb7e7f7a76600adfb670a9e57">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4C6468-8755-44AC-8307-1F3B7C461E95}">
  <ds:schemaRefs>
    <ds:schemaRef ds:uri="http://purl.org/dc/dcmitype/"/>
    <ds:schemaRef ds:uri="http://purl.org/dc/terms/"/>
    <ds:schemaRef ds:uri="http://schemas.microsoft.com/office/infopath/2007/PartnerControls"/>
    <ds:schemaRef ds:uri="http://schemas.microsoft.com/office/2006/documentManagement/types"/>
    <ds:schemaRef ds:uri="http://www.w3.org/XML/1998/namespace"/>
    <ds:schemaRef ds:uri="http://purl.org/dc/elements/1.1/"/>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1EF8CEFD-7783-433D-BE83-E29C2C9E2DEE}">
  <ds:schemaRefs>
    <ds:schemaRef ds:uri="http://schemas.microsoft.com/sharepoint/v3/contenttype/forms"/>
  </ds:schemaRefs>
</ds:datastoreItem>
</file>

<file path=customXml/itemProps3.xml><?xml version="1.0" encoding="utf-8"?>
<ds:datastoreItem xmlns:ds="http://schemas.openxmlformats.org/officeDocument/2006/customXml" ds:itemID="{67A95316-E853-4007-AE34-F73239D275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496</TotalTime>
  <Words>1282</Words>
  <Application>Microsoft Office PowerPoint</Application>
  <PresentationFormat>On-screen Show (4:3)</PresentationFormat>
  <Paragraphs>165</Paragraphs>
  <Slides>7</Slides>
  <Notes>2</Notes>
  <HiddenSlides>1</HiddenSlides>
  <MMClips>0</MMClips>
  <ScaleCrop>false</ScaleCrop>
  <HeadingPairs>
    <vt:vector size="8" baseType="variant">
      <vt:variant>
        <vt:lpstr>Theme</vt:lpstr>
      </vt:variant>
      <vt:variant>
        <vt:i4>1</vt:i4>
      </vt:variant>
      <vt:variant>
        <vt:lpstr>Links</vt:lpstr>
      </vt:variant>
      <vt:variant>
        <vt:i4>1</vt:i4>
      </vt:variant>
      <vt:variant>
        <vt:lpstr>Embedded OLE Servers</vt:lpstr>
      </vt:variant>
      <vt:variant>
        <vt:i4>1</vt:i4>
      </vt:variant>
      <vt:variant>
        <vt:lpstr>Slide Titles</vt:lpstr>
      </vt:variant>
      <vt:variant>
        <vt:i4>7</vt:i4>
      </vt:variant>
    </vt:vector>
  </HeadingPairs>
  <TitlesOfParts>
    <vt:vector size="10" baseType="lpstr">
      <vt:lpstr>Office Theme</vt:lpstr>
      <vt:lpstr>C:\Documents and Settings\Administrator\Desktop\proeqti konkursi\sakiTxavi_Txa.docx</vt:lpstr>
      <vt:lpstr>Document</vt:lpstr>
      <vt:lpstr>Slide 1</vt:lpstr>
      <vt:lpstr>Slide 2</vt:lpstr>
      <vt:lpstr>Slide 3</vt:lpstr>
      <vt:lpstr>Slide 4</vt:lpstr>
      <vt:lpstr>Slide 5</vt:lpstr>
      <vt:lpstr>Slide 6</vt:lpstr>
      <vt:lpstr>დანართი/ინსტრუქცია</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 in Learning Global Forum 2011</dc:title>
  <dc:creator>Kirsten Panton</dc:creator>
  <cp:lastModifiedBy>user</cp:lastModifiedBy>
  <cp:revision>70</cp:revision>
  <dcterms:created xsi:type="dcterms:W3CDTF">2011-08-17T11:53:16Z</dcterms:created>
  <dcterms:modified xsi:type="dcterms:W3CDTF">2012-02-28T11:05:30Z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0x01010064A4C9067EF0E240A0D929DA769F7D1C</vt:lpwstr>
  </property>
</Properties>
</file>