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5" r:id="rId5"/>
    <p:sldId id="266" r:id="rId6"/>
    <p:sldId id="267" r:id="rId7"/>
    <p:sldId id="268" r:id="rId8"/>
    <p:sldId id="269" r:id="rId9"/>
    <p:sldId id="270" r:id="rId10"/>
    <p:sldId id="27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940675A-B579-460E-94D1-54222C63F5DA}" styleName="არ არის სტილი, ცხრილის ბად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საშუალო სტილი 2 - აქცენტი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97436" autoAdjust="0"/>
  </p:normalViewPr>
  <p:slideViewPr>
    <p:cSldViewPr>
      <p:cViewPr>
        <p:scale>
          <a:sx n="100" d="100"/>
          <a:sy n="100" d="100"/>
        </p:scale>
        <p:origin x="-78" y="786"/>
      </p:cViewPr>
      <p:guideLst>
        <p:guide orient="horz" pos="2160"/>
        <p:guide pos="2880"/>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4044C8-8345-4719-97D3-A17F33C471A7}" type="datetimeFigureOut">
              <a:rPr lang="en-US" smtClean="0"/>
              <a:pPr/>
              <a:t>2/10/2012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15D6A6-F37F-4E74-894D-A45D7722C38C}" type="slidenum">
              <a:rPr lang="en-US" smtClean="0"/>
              <a:pPr/>
              <a:t>‹#›</a:t>
            </a:fld>
            <a:endParaRPr lang="en-US"/>
          </a:p>
        </p:txBody>
      </p:sp>
    </p:spTree>
    <p:extLst>
      <p:ext uri="{BB962C8B-B14F-4D97-AF65-F5344CB8AC3E}">
        <p14:creationId xmlns:p14="http://schemas.microsoft.com/office/powerpoint/2010/main" xmlns="" val="3822990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endParaRPr lang="en-US" dirty="0" smtClean="0"/>
          </a:p>
          <a:p>
            <a:endParaRPr lang="en-US" dirty="0"/>
          </a:p>
        </p:txBody>
      </p:sp>
      <p:sp>
        <p:nvSpPr>
          <p:cNvPr id="4" name="Slide Number Placeholder 3"/>
          <p:cNvSpPr>
            <a:spLocks noGrp="1"/>
          </p:cNvSpPr>
          <p:nvPr>
            <p:ph type="sldNum" sz="quarter" idx="10"/>
          </p:nvPr>
        </p:nvSpPr>
        <p:spPr/>
        <p:txBody>
          <a:bodyPr/>
          <a:lstStyle/>
          <a:p>
            <a:fld id="{2A15D6A6-F37F-4E74-894D-A45D7722C38C}" type="slidenum">
              <a:rPr lang="en-US" smtClean="0"/>
              <a:pPr/>
              <a:t>3</a:t>
            </a:fld>
            <a:endParaRPr lang="en-US"/>
          </a:p>
        </p:txBody>
      </p:sp>
    </p:spTree>
    <p:extLst>
      <p:ext uri="{BB962C8B-B14F-4D97-AF65-F5344CB8AC3E}">
        <p14:creationId xmlns:p14="http://schemas.microsoft.com/office/powerpoint/2010/main" xmlns="" val="3486749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5D6A6-F37F-4E74-894D-A45D7722C38C}" type="slidenum">
              <a:rPr lang="en-US" smtClean="0"/>
              <a:pPr/>
              <a:t>5</a:t>
            </a:fld>
            <a:endParaRPr lang="en-US"/>
          </a:p>
        </p:txBody>
      </p:sp>
    </p:spTree>
    <p:extLst>
      <p:ext uri="{BB962C8B-B14F-4D97-AF65-F5344CB8AC3E}">
        <p14:creationId xmlns:p14="http://schemas.microsoft.com/office/powerpoint/2010/main" xmlns="" val="422689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A9EBBC-193D-4627-AC58-111A41AB9176}" type="datetimeFigureOut">
              <a:rPr lang="en-US" smtClean="0"/>
              <a:pPr/>
              <a:t>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p14="http://schemas.microsoft.com/office/powerpoint/2010/main" xmlns="" val="4030422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9EBBC-193D-4627-AC58-111A41AB9176}" type="datetimeFigureOut">
              <a:rPr lang="en-US" smtClean="0"/>
              <a:pPr/>
              <a:t>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p14="http://schemas.microsoft.com/office/powerpoint/2010/main" xmlns="" val="2953180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9EBBC-193D-4627-AC58-111A41AB9176}" type="datetimeFigureOut">
              <a:rPr lang="en-US" smtClean="0"/>
              <a:pPr/>
              <a:t>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p14="http://schemas.microsoft.com/office/powerpoint/2010/main" xmlns="" val="3736375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4" name="Picture 1"/>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82563" y="798513"/>
            <a:ext cx="7653337" cy="58816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userDrawn="1"/>
        </p:nvSpPr>
        <p:spPr>
          <a:xfrm rot="16200000">
            <a:off x="3590925" y="1879601"/>
            <a:ext cx="1404937" cy="8177212"/>
          </a:xfrm>
          <a:prstGeom prst="rect">
            <a:avLst/>
          </a:prstGeom>
          <a:gradFill flip="none" rotWithShape="1">
            <a:gsLst>
              <a:gs pos="1000">
                <a:srgbClr val="ABD9E9"/>
              </a:gs>
              <a:gs pos="100000">
                <a:prstClr val="white"/>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endParaRPr>
          </a:p>
        </p:txBody>
      </p:sp>
      <p:pic>
        <p:nvPicPr>
          <p:cNvPr id="7" name="Picture 3"/>
          <p:cNvPicPr>
            <a:picLocks noChangeAspect="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7826375" y="5500688"/>
            <a:ext cx="1155700" cy="1181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itle 1"/>
          <p:cNvSpPr>
            <a:spLocks noGrp="1"/>
          </p:cNvSpPr>
          <p:nvPr>
            <p:ph type="title"/>
          </p:nvPr>
        </p:nvSpPr>
        <p:spPr>
          <a:xfrm>
            <a:off x="457200" y="595282"/>
            <a:ext cx="8229600" cy="503237"/>
          </a:xfrm>
          <a:prstGeom prst="rect">
            <a:avLst/>
          </a:prstGeom>
        </p:spPr>
        <p:txBody>
          <a:bodyPr vert="horz" lIns="91440" tIns="45720" rIns="91440" bIns="45720" rtlCol="0" anchor="b" anchorCtr="0">
            <a:noAutofit/>
          </a:bodyPr>
          <a:lstStyle>
            <a:lvl1pPr>
              <a:defRPr lang="en-US" sz="4000" dirty="0"/>
            </a:lvl1pPr>
          </a:lstStyle>
          <a:p>
            <a:pPr lvl="0"/>
            <a:r>
              <a:rPr lang="en-US" dirty="0" smtClean="0"/>
              <a:t>Click to edit Master title style</a:t>
            </a:r>
            <a:endParaRPr lang="en-US" dirty="0"/>
          </a:p>
        </p:txBody>
      </p:sp>
      <p:sp>
        <p:nvSpPr>
          <p:cNvPr id="6" name="Content Placeholder 2"/>
          <p:cNvSpPr>
            <a:spLocks noGrp="1"/>
          </p:cNvSpPr>
          <p:nvPr>
            <p:ph idx="1"/>
          </p:nvPr>
        </p:nvSpPr>
        <p:spPr>
          <a:xfrm>
            <a:off x="457200" y="1158244"/>
            <a:ext cx="8229600" cy="5287963"/>
          </a:xfrm>
          <a:prstGeom prst="rect">
            <a:avLst/>
          </a:prstGeom>
        </p:spPr>
        <p:txBody>
          <a:bodyPr/>
          <a:lstStyle>
            <a:lvl1pPr marL="342900" indent="-342900">
              <a:defRPr lang="en-US" sz="3200" kern="1200" baseline="0" dirty="0" smtClean="0">
                <a:solidFill>
                  <a:schemeClr val="accent6"/>
                </a:solidFill>
                <a:latin typeface="+mn-lt"/>
                <a:ea typeface="+mn-ea"/>
                <a:cs typeface="+mn-cs"/>
              </a:defRPr>
            </a:lvl1pPr>
            <a:lvl2pPr marL="742950" indent="-285750">
              <a:buFont typeface="Arial"/>
              <a:buChar char="•"/>
              <a:defRPr lang="en-US" sz="2800" kern="1200" baseline="0" dirty="0" smtClean="0">
                <a:solidFill>
                  <a:schemeClr val="accent6"/>
                </a:solidFill>
                <a:latin typeface="+mn-lt"/>
                <a:ea typeface="+mn-ea"/>
                <a:cs typeface="+mn-cs"/>
              </a:defRPr>
            </a:lvl2pPr>
            <a:lvl3pPr marL="1143000" indent="-228600">
              <a:defRPr lang="en-US" sz="2400" kern="1200" baseline="0" dirty="0" smtClean="0">
                <a:solidFill>
                  <a:schemeClr val="accent6"/>
                </a:solidFill>
                <a:latin typeface="+mn-lt"/>
                <a:ea typeface="+mn-ea"/>
                <a:cs typeface="+mn-cs"/>
              </a:defRPr>
            </a:lvl3pPr>
            <a:lvl4pPr marL="1600200" indent="-228600">
              <a:defRPr lang="en-US" sz="2000" kern="1200" baseline="0" dirty="0" smtClean="0">
                <a:solidFill>
                  <a:schemeClr val="accent6"/>
                </a:solidFill>
                <a:latin typeface="+mn-lt"/>
                <a:ea typeface="+mn-ea"/>
                <a:cs typeface="+mn-cs"/>
              </a:defRPr>
            </a:lvl4pPr>
            <a:lvl5pPr marL="2057400" indent="-228600">
              <a:defRPr lang="en-US" sz="2000" kern="1200" baseline="0" dirty="0" smtClean="0">
                <a:solidFill>
                  <a:schemeClr val="accent6"/>
                </a:solidFill>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230013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9EBBC-193D-4627-AC58-111A41AB9176}" type="datetimeFigureOut">
              <a:rPr lang="en-US" smtClean="0"/>
              <a:pPr/>
              <a:t>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p14="http://schemas.microsoft.com/office/powerpoint/2010/main" xmlns="" val="2652894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A9EBBC-193D-4627-AC58-111A41AB9176}" type="datetimeFigureOut">
              <a:rPr lang="en-US" smtClean="0"/>
              <a:pPr/>
              <a:t>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p14="http://schemas.microsoft.com/office/powerpoint/2010/main" xmlns="" val="346504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A9EBBC-193D-4627-AC58-111A41AB9176}" type="datetimeFigureOut">
              <a:rPr lang="en-US" smtClean="0"/>
              <a:pPr/>
              <a:t>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p14="http://schemas.microsoft.com/office/powerpoint/2010/main" xmlns="" val="1927824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A9EBBC-193D-4627-AC58-111A41AB9176}" type="datetimeFigureOut">
              <a:rPr lang="en-US" smtClean="0"/>
              <a:pPr/>
              <a:t>2/10/2012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p14="http://schemas.microsoft.com/office/powerpoint/2010/main" xmlns="" val="323603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A9EBBC-193D-4627-AC58-111A41AB9176}" type="datetimeFigureOut">
              <a:rPr lang="en-US" smtClean="0"/>
              <a:pPr/>
              <a:t>2/10/2012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p14="http://schemas.microsoft.com/office/powerpoint/2010/main" xmlns="" val="2703739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A9EBBC-193D-4627-AC58-111A41AB9176}" type="datetimeFigureOut">
              <a:rPr lang="en-US" smtClean="0"/>
              <a:pPr/>
              <a:t>2/10/2012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p14="http://schemas.microsoft.com/office/powerpoint/2010/main" xmlns="" val="2903201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A9EBBC-193D-4627-AC58-111A41AB9176}" type="datetimeFigureOut">
              <a:rPr lang="en-US" smtClean="0"/>
              <a:pPr/>
              <a:t>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p14="http://schemas.microsoft.com/office/powerpoint/2010/main" xmlns="" val="30806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A9EBBC-193D-4627-AC58-111A41AB9176}" type="datetimeFigureOut">
              <a:rPr lang="en-US" smtClean="0"/>
              <a:pPr/>
              <a:t>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p14="http://schemas.microsoft.com/office/powerpoint/2010/main" xmlns="" val="935200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A9EBBC-193D-4627-AC58-111A41AB9176}" type="datetimeFigureOut">
              <a:rPr lang="en-US" smtClean="0"/>
              <a:pPr/>
              <a:t>2/10/2012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A9EFA-6F0F-4BF3-8D57-A0F73688C1DE}" type="slidenum">
              <a:rPr lang="en-US" smtClean="0"/>
              <a:pPr/>
              <a:t>‹#›</a:t>
            </a:fld>
            <a:endParaRPr lang="en-US"/>
          </a:p>
        </p:txBody>
      </p:sp>
    </p:spTree>
    <p:extLst>
      <p:ext uri="{BB962C8B-B14F-4D97-AF65-F5344CB8AC3E}">
        <p14:creationId xmlns:p14="http://schemas.microsoft.com/office/powerpoint/2010/main" xmlns="" val="2243780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hyperlink" Target="https://skydrive.live.com/?cid=31B7A7B960B08444&amp;id=31B7A7B960B08444%21116&amp;sc=photos#cid=31B7A7B960B08444&amp;id=31B7A7B960B08444%21117&amp;sc=photos" TargetMode="External"/><Relationship Id="rId3" Type="http://schemas.openxmlformats.org/officeDocument/2006/relationships/hyperlink" Target="https://skydrive.live.com/#!/view.aspx?cid=31B7A7B960B08444&amp;resid=31B7A7B960B08444%21130" TargetMode="External"/><Relationship Id="rId7" Type="http://schemas.openxmlformats.org/officeDocument/2006/relationships/hyperlink" Target="https://skydrive.live.com/?cid=e1a4fc3d77e88f87&amp;sc=documents&amp;id=E1A4FC3D77E88F87%21106#cid=31B7A7B960B08444&amp;id=31B7A7B960B08444%21116&amp;sc=photos"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skydrive.live.com/?cid=e1a4fc3d77e88f87&amp;sc=documents&amp;id=E1A4FC3D77E88F87%21106#cid=31B7A7B960B08444&amp;id=31B7A7B960B08444%21112&amp;sc=photos" TargetMode="External"/><Relationship Id="rId5" Type="http://schemas.openxmlformats.org/officeDocument/2006/relationships/hyperlink" Target="https://skydrive.live.com/?cid=e1a4fc3d77e88f87&amp;sc=documents&amp;id=E1A4FC3D77E88F87%21106#cid=31B7A7B960B08444&amp;id=31B7A7B960B08444%21115&amp;sc=photos" TargetMode="External"/><Relationship Id="rId10" Type="http://schemas.openxmlformats.org/officeDocument/2006/relationships/hyperlink" Target="https://skydrive.live.com/?cid=31B7A7B960B08444&amp;id=31B7A7B960B08444%21116&amp;sc=photos#cid=31B7A7B960B08444&amp;id=31B7A7B960B08444%21118&amp;sc=photos" TargetMode="External"/><Relationship Id="rId4" Type="http://schemas.openxmlformats.org/officeDocument/2006/relationships/hyperlink" Target="https://skydrive.live.com/?cid=31B7A7B960B08444&amp;id=31B7A7B960B08444%21116&amp;sc=photos#cid=31B7A7B960B08444&amp;id=31B7A7B960B08444%21126&amp;sc=photos" TargetMode="External"/><Relationship Id="rId9" Type="http://schemas.openxmlformats.org/officeDocument/2006/relationships/hyperlink" Target="https://skydrive.live.com/?cid=31B7A7B960B08444&amp;id=31B7A7B960B08444%21116&amp;sc=photos#cid=31B7A7B960B08444&amp;id=31B7A7B960B08444%21121&amp;sc=photo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skydrive.live.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685800" y="2971800"/>
            <a:ext cx="7772400" cy="3048000"/>
          </a:xfrm>
          <a:prstGeom prst="rect">
            <a:avLst/>
          </a:prstGeom>
        </p:spPr>
        <p:txBody>
          <a:bodyPr vert="horz" lIns="91440" tIns="45720" rIns="91440" bIns="45720" rtlCol="0" anchor="b" anchorCtr="0">
            <a:normAutofit fontScale="75000" lnSpcReduction="20000"/>
          </a:bodyPr>
          <a:lstStyle>
            <a:lvl1pPr algn="ctr" defTabSz="914400" rtl="0" eaLnBrk="1" latinLnBrk="0" hangingPunct="1">
              <a:spcBef>
                <a:spcPct val="0"/>
              </a:spcBef>
              <a:buNone/>
              <a:defRPr lang="en-US" sz="4000" kern="1200" dirty="0">
                <a:solidFill>
                  <a:schemeClr val="tx1"/>
                </a:solidFill>
                <a:latin typeface="+mj-lt"/>
                <a:ea typeface="+mj-ea"/>
                <a:cs typeface="+mj-cs"/>
              </a:defRPr>
            </a:lvl1pPr>
          </a:lstStyle>
          <a:p>
            <a:r>
              <a:rPr lang="ka-GE" dirty="0" smtClean="0"/>
              <a:t>ვირტუალური </a:t>
            </a:r>
            <a:r>
              <a:rPr lang="en-US" dirty="0" err="1" smtClean="0"/>
              <a:t>საკლასო</a:t>
            </a:r>
            <a:r>
              <a:rPr lang="en-US" dirty="0" smtClean="0"/>
              <a:t> </a:t>
            </a:r>
            <a:r>
              <a:rPr lang="en-US" dirty="0" err="1" smtClean="0"/>
              <a:t>ტური</a:t>
            </a:r>
            <a:r>
              <a:rPr lang="en-US" dirty="0" smtClean="0"/>
              <a:t/>
            </a:r>
            <a:br>
              <a:rPr lang="en-US" dirty="0" smtClean="0"/>
            </a:br>
            <a:endParaRPr lang="en-US" dirty="0" smtClean="0"/>
          </a:p>
          <a:p>
            <a:r>
              <a:rPr lang="en-US" dirty="0" smtClean="0"/>
              <a:t>პ</a:t>
            </a:r>
            <a:r>
              <a:rPr lang="ka-GE" dirty="0" err="1" smtClean="0"/>
              <a:t>არტნიორები</a:t>
            </a:r>
            <a:r>
              <a:rPr lang="ka-GE" dirty="0" smtClean="0"/>
              <a:t> განათლებაში</a:t>
            </a:r>
          </a:p>
          <a:p>
            <a:r>
              <a:rPr lang="ka-GE" dirty="0" smtClean="0"/>
              <a:t>საქართველოს ფორუმი </a:t>
            </a:r>
            <a:r>
              <a:rPr lang="en-US" dirty="0" smtClean="0"/>
              <a:t>2012</a:t>
            </a:r>
            <a:endParaRPr lang="ka-GE" dirty="0" smtClean="0"/>
          </a:p>
          <a:p>
            <a:endParaRPr lang="en-US" dirty="0" smtClean="0"/>
          </a:p>
          <a:p>
            <a:r>
              <a:rPr lang="ka-GE" dirty="0" smtClean="0"/>
              <a:t>პროექტი  “აფიშა”</a:t>
            </a:r>
          </a:p>
          <a:p>
            <a:r>
              <a:rPr lang="ka-GE" dirty="0" smtClean="0"/>
              <a:t>პროექტის ავტორი:  თამარ ლევანიშვილი</a:t>
            </a:r>
            <a:endParaRPr lang="en-US" dirty="0"/>
          </a:p>
        </p:txBody>
      </p:sp>
      <p:sp>
        <p:nvSpPr>
          <p:cNvPr id="9" name="Subtitle 2"/>
          <p:cNvSpPr txBox="1">
            <a:spLocks/>
          </p:cNvSpPr>
          <p:nvPr/>
        </p:nvSpPr>
        <p:spPr>
          <a:xfrm>
            <a:off x="1371600" y="3886200"/>
            <a:ext cx="6400800" cy="175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lang="en-US" sz="3200" kern="1200" baseline="0" dirty="0" smtClean="0">
                <a:solidFill>
                  <a:schemeClr val="accent6"/>
                </a:solidFill>
                <a:latin typeface="+mn-lt"/>
                <a:ea typeface="+mn-ea"/>
                <a:cs typeface="+mn-cs"/>
              </a:defRPr>
            </a:lvl1pPr>
            <a:lvl2pPr marL="742950" indent="-285750" algn="l" defTabSz="914400" rtl="0" eaLnBrk="1" latinLnBrk="0" hangingPunct="1">
              <a:spcBef>
                <a:spcPct val="20000"/>
              </a:spcBef>
              <a:buFont typeface="Arial"/>
              <a:buChar char="•"/>
              <a:defRPr lang="en-US" sz="2800" kern="1200" baseline="0" dirty="0" smtClean="0">
                <a:solidFill>
                  <a:schemeClr val="accent6"/>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baseline="0" dirty="0" smtClean="0">
                <a:solidFill>
                  <a:schemeClr val="accent6"/>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baseline="0" dirty="0" smtClean="0">
                <a:solidFill>
                  <a:schemeClr val="accent6"/>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baseline="0" dirty="0" smtClean="0">
                <a:solidFill>
                  <a:schemeClr val="accent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da-DK" dirty="0">
              <a:solidFill>
                <a:schemeClr val="tx1">
                  <a:tint val="75000"/>
                </a:schemeClr>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7451" y="714540"/>
            <a:ext cx="2535813" cy="9618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257800" y="762000"/>
            <a:ext cx="1444653" cy="971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81400" y="674171"/>
            <a:ext cx="1076132" cy="10538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391400" y="908152"/>
            <a:ext cx="907929" cy="7682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244096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95536" y="332656"/>
            <a:ext cx="6912768" cy="115212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da-DK" sz="2400" dirty="0" smtClean="0"/>
              <a:t>პროექტის სახელ</a:t>
            </a:r>
            <a:r>
              <a:rPr lang="ka-GE" sz="2400" dirty="0" smtClean="0"/>
              <a:t>წოდება</a:t>
            </a:r>
            <a:r>
              <a:rPr lang="da-DK" sz="2400" dirty="0" smtClean="0"/>
              <a:t>: </a:t>
            </a:r>
            <a:r>
              <a:rPr lang="ka-GE" sz="2400" dirty="0" smtClean="0"/>
              <a:t>                             </a:t>
            </a:r>
            <a:endParaRPr lang="en-US" sz="2400" dirty="0"/>
          </a:p>
        </p:txBody>
      </p:sp>
      <p:graphicFrame>
        <p:nvGraphicFramePr>
          <p:cNvPr id="5" name="Table 36"/>
          <p:cNvGraphicFramePr>
            <a:graphicFrameLocks noGrp="1"/>
          </p:cNvGraphicFramePr>
          <p:nvPr>
            <p:extLst>
              <p:ext uri="{D42A27DB-BD31-4B8C-83A1-F6EECF244321}">
                <p14:modId xmlns:p14="http://schemas.microsoft.com/office/powerpoint/2010/main" xmlns="" val="1253310307"/>
              </p:ext>
            </p:extLst>
          </p:nvPr>
        </p:nvGraphicFramePr>
        <p:xfrm>
          <a:off x="467544" y="1844824"/>
          <a:ext cx="8208912" cy="4612302"/>
        </p:xfrm>
        <a:graphic>
          <a:graphicData uri="http://schemas.openxmlformats.org/drawingml/2006/table">
            <a:tbl>
              <a:tblPr firstRow="1" bandRow="1">
                <a:tableStyleId>{5940675A-B579-460E-94D1-54222C63F5DA}</a:tableStyleId>
              </a:tblPr>
              <a:tblGrid>
                <a:gridCol w="1728192"/>
                <a:gridCol w="6480720"/>
              </a:tblGrid>
              <a:tr h="457083">
                <a:tc>
                  <a:txBody>
                    <a:bodyPr/>
                    <a:lstStyle/>
                    <a:p>
                      <a:r>
                        <a:rPr lang="ka-GE" sz="1400" dirty="0" smtClean="0"/>
                        <a:t>ავტორი/ავტორები</a:t>
                      </a:r>
                      <a:endParaRPr lang="en-US" sz="1400" dirty="0">
                        <a:solidFill>
                          <a:schemeClr val="tx1"/>
                        </a:solidFill>
                        <a:latin typeface="+mn-lt"/>
                      </a:endParaRPr>
                    </a:p>
                  </a:txBody>
                  <a:tcPr marL="91443" marR="91443" marT="45713" marB="45713"/>
                </a:tc>
                <a:tc>
                  <a:txBody>
                    <a:bodyPr/>
                    <a:lstStyle/>
                    <a:p>
                      <a:r>
                        <a:rPr lang="ka-GE" sz="1400" kern="1200" dirty="0" smtClean="0">
                          <a:solidFill>
                            <a:schemeClr val="tx1"/>
                          </a:solidFill>
                          <a:latin typeface="+mn-lt"/>
                          <a:ea typeface="+mn-ea"/>
                          <a:cs typeface="Calibri" pitchFamily="34" charset="0"/>
                        </a:rPr>
                        <a:t>თამარ</a:t>
                      </a:r>
                      <a:r>
                        <a:rPr lang="ka-GE" sz="1400" kern="1200" baseline="0" dirty="0" smtClean="0">
                          <a:solidFill>
                            <a:schemeClr val="tx1"/>
                          </a:solidFill>
                          <a:latin typeface="+mn-lt"/>
                          <a:ea typeface="+mn-ea"/>
                          <a:cs typeface="Calibri" pitchFamily="34" charset="0"/>
                        </a:rPr>
                        <a:t> ლევანიშვილი</a:t>
                      </a:r>
                      <a:endParaRPr lang="en-US" sz="1400" kern="1200" dirty="0">
                        <a:solidFill>
                          <a:schemeClr val="tx1"/>
                        </a:solidFill>
                        <a:latin typeface="+mn-lt"/>
                        <a:ea typeface="+mn-ea"/>
                        <a:cs typeface="Calibri" pitchFamily="34" charset="0"/>
                      </a:endParaRPr>
                    </a:p>
                  </a:txBody>
                  <a:tcPr marL="91443" marR="91443" marT="45695" marB="45695"/>
                </a:tc>
              </a:tr>
              <a:tr h="479021">
                <a:tc>
                  <a:txBody>
                    <a:bodyPr/>
                    <a:lstStyle/>
                    <a:p>
                      <a:r>
                        <a:rPr lang="en-GB" sz="1400" dirty="0" err="1" smtClean="0"/>
                        <a:t>სკოლა</a:t>
                      </a:r>
                      <a:endParaRPr lang="en-GB" sz="1400" dirty="0" smtClean="0"/>
                    </a:p>
                    <a:p>
                      <a:r>
                        <a:rPr lang="en-GB" sz="1200" dirty="0" err="1" smtClean="0"/>
                        <a:t>სკოლ</a:t>
                      </a:r>
                      <a:r>
                        <a:rPr lang="ka-GE" sz="1200" dirty="0" smtClean="0"/>
                        <a:t>ის პროფილის მოკლე </a:t>
                      </a:r>
                      <a:r>
                        <a:rPr lang="en-GB" sz="1200" dirty="0" err="1" smtClean="0"/>
                        <a:t>აღწერა</a:t>
                      </a:r>
                      <a:endParaRPr lang="en-GB" sz="1200" dirty="0" smtClean="0"/>
                    </a:p>
                    <a:p>
                      <a:endParaRPr lang="en-US" sz="1200" b="1" dirty="0">
                        <a:solidFill>
                          <a:schemeClr val="tx1"/>
                        </a:solidFill>
                        <a:latin typeface="+mn-lt"/>
                      </a:endParaRPr>
                    </a:p>
                  </a:txBody>
                  <a:tcPr marL="91443" marR="91443" marT="45713" marB="45713"/>
                </a:tc>
                <a:tc>
                  <a:txBody>
                    <a:bodyPr/>
                    <a:lstStyle/>
                    <a:p>
                      <a:r>
                        <a:rPr lang="ka-GE" sz="1400" kern="1200" dirty="0" smtClean="0">
                          <a:solidFill>
                            <a:schemeClr val="tx1"/>
                          </a:solidFill>
                          <a:latin typeface="+mn-lt"/>
                          <a:ea typeface="+mn-ea"/>
                          <a:cs typeface="Calibri" pitchFamily="34" charset="0"/>
                        </a:rPr>
                        <a:t>გორის მე-6 საჯარო სკოლა</a:t>
                      </a:r>
                      <a:endParaRPr lang="en-US" sz="1400" kern="1200" dirty="0">
                        <a:solidFill>
                          <a:schemeClr val="tx1"/>
                        </a:solidFill>
                        <a:latin typeface="+mn-lt"/>
                        <a:ea typeface="+mn-ea"/>
                        <a:cs typeface="Calibri" pitchFamily="34" charset="0"/>
                      </a:endParaRPr>
                    </a:p>
                  </a:txBody>
                  <a:tcPr marL="91443" marR="91443" marT="45695" marB="45695"/>
                </a:tc>
              </a:tr>
              <a:tr h="594218">
                <a:tc>
                  <a:txBody>
                    <a:bodyPr/>
                    <a:lstStyle/>
                    <a:p>
                      <a:r>
                        <a:rPr lang="en-GB" sz="1400" dirty="0" err="1" smtClean="0"/>
                        <a:t>სკოლის</a:t>
                      </a:r>
                      <a:r>
                        <a:rPr lang="en-GB" sz="1400" baseline="0" dirty="0" smtClean="0"/>
                        <a:t> </a:t>
                      </a:r>
                      <a:r>
                        <a:rPr lang="en-GB" sz="1400" baseline="0" dirty="0" err="1" smtClean="0"/>
                        <a:t>ვებგვერდი</a:t>
                      </a:r>
                      <a:endParaRPr lang="en-US" sz="1400" b="1" dirty="0">
                        <a:solidFill>
                          <a:schemeClr val="tx1"/>
                        </a:solidFill>
                        <a:latin typeface="+mn-lt"/>
                      </a:endParaRPr>
                    </a:p>
                  </a:txBody>
                  <a:tcPr marL="91443" marR="91443" marT="45713" marB="45713"/>
                </a:tc>
                <a:tc>
                  <a:txBody>
                    <a:bodyPr/>
                    <a:lstStyle/>
                    <a:p>
                      <a:endParaRPr lang="en-US" sz="1100" kern="1200" dirty="0">
                        <a:solidFill>
                          <a:schemeClr val="bg1">
                            <a:lumMod val="50000"/>
                          </a:schemeClr>
                        </a:solidFill>
                        <a:latin typeface="+mn-lt"/>
                        <a:ea typeface="+mn-ea"/>
                        <a:cs typeface="Calibri" pitchFamily="34" charset="0"/>
                      </a:endParaRPr>
                    </a:p>
                  </a:txBody>
                  <a:tcPr marL="91443" marR="91443" marT="45695" marB="45695"/>
                </a:tc>
              </a:tr>
              <a:tr h="546601">
                <a:tc>
                  <a:txBody>
                    <a:bodyPr/>
                    <a:lstStyle/>
                    <a:p>
                      <a:r>
                        <a:rPr lang="ka-GE" sz="1400" dirty="0" smtClean="0"/>
                        <a:t>საგანი/საგნები</a:t>
                      </a:r>
                      <a:endParaRPr lang="en-US" sz="1400" b="1" dirty="0">
                        <a:solidFill>
                          <a:schemeClr val="tx1"/>
                        </a:solidFill>
                        <a:latin typeface="+mn-lt"/>
                      </a:endParaRPr>
                    </a:p>
                  </a:txBody>
                  <a:tcPr marL="91443" marR="91443" marT="45695" marB="45695"/>
                </a:tc>
                <a:tc>
                  <a:txBody>
                    <a:bodyPr/>
                    <a:lstStyle/>
                    <a:p>
                      <a:r>
                        <a:rPr lang="ka-GE" sz="1600" kern="1200" dirty="0" smtClean="0">
                          <a:solidFill>
                            <a:schemeClr val="tx1"/>
                          </a:solidFill>
                          <a:latin typeface="+mn-lt"/>
                          <a:ea typeface="+mn-ea"/>
                          <a:cs typeface="Calibri" pitchFamily="34" charset="0"/>
                        </a:rPr>
                        <a:t>ხელოვნება,ისტ.</a:t>
                      </a:r>
                      <a:endParaRPr lang="en-US" sz="1600" kern="1200" dirty="0">
                        <a:solidFill>
                          <a:schemeClr val="tx1"/>
                        </a:solidFill>
                        <a:latin typeface="+mn-lt"/>
                        <a:ea typeface="+mn-ea"/>
                        <a:cs typeface="Calibri" pitchFamily="34" charset="0"/>
                      </a:endParaRPr>
                    </a:p>
                  </a:txBody>
                  <a:tcPr marL="91443" marR="91443" marT="45695" marB="45695"/>
                </a:tc>
              </a:tr>
              <a:tr h="576064">
                <a:tc>
                  <a:txBody>
                    <a:bodyPr/>
                    <a:lstStyle/>
                    <a:p>
                      <a:r>
                        <a:rPr lang="en-GB" sz="1400" dirty="0" err="1" smtClean="0"/>
                        <a:t>კლასი</a:t>
                      </a:r>
                      <a:endParaRPr lang="en-US" sz="1400" b="1" dirty="0">
                        <a:solidFill>
                          <a:schemeClr val="tx1"/>
                        </a:solidFill>
                        <a:latin typeface="+mn-lt"/>
                      </a:endParaRPr>
                    </a:p>
                  </a:txBody>
                  <a:tcPr marL="91443" marR="91443" marT="45695" marB="4569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100" kern="1200" dirty="0" smtClean="0">
                          <a:solidFill>
                            <a:schemeClr val="bg1">
                              <a:lumMod val="50000"/>
                            </a:schemeClr>
                          </a:solidFill>
                          <a:latin typeface="+mn-lt"/>
                          <a:ea typeface="+mn-ea"/>
                          <a:cs typeface="Calibri" pitchFamily="34" charset="0"/>
                        </a:rPr>
                        <a:t> </a:t>
                      </a:r>
                      <a:r>
                        <a:rPr lang="en-US" sz="1800" kern="1200" dirty="0" smtClean="0">
                          <a:solidFill>
                            <a:schemeClr val="tx1"/>
                          </a:solidFill>
                          <a:latin typeface="+mn-lt"/>
                          <a:ea typeface="+mn-ea"/>
                          <a:cs typeface="Calibri" pitchFamily="34" charset="0"/>
                        </a:rPr>
                        <a:t>I</a:t>
                      </a:r>
                      <a:r>
                        <a:rPr lang="en-US" sz="1800" kern="1200" baseline="0" dirty="0" smtClean="0">
                          <a:solidFill>
                            <a:schemeClr val="tx1"/>
                          </a:solidFill>
                          <a:latin typeface="+mn-lt"/>
                          <a:ea typeface="+mn-ea"/>
                          <a:cs typeface="Calibri" pitchFamily="34" charset="0"/>
                        </a:rPr>
                        <a:t> </a:t>
                      </a:r>
                      <a:r>
                        <a:rPr lang="ka-GE" sz="1400" kern="1200" baseline="0" dirty="0" smtClean="0">
                          <a:solidFill>
                            <a:schemeClr val="tx1"/>
                          </a:solidFill>
                          <a:latin typeface="+mn-lt"/>
                          <a:ea typeface="+mn-ea"/>
                          <a:cs typeface="Calibri" pitchFamily="34" charset="0"/>
                        </a:rPr>
                        <a:t>კლასი</a:t>
                      </a:r>
                      <a:endParaRPr lang="en-US" sz="1100" kern="1200" dirty="0" smtClean="0">
                        <a:solidFill>
                          <a:schemeClr val="bg1">
                            <a:lumMod val="50000"/>
                          </a:schemeClr>
                        </a:solidFill>
                        <a:latin typeface="+mn-lt"/>
                        <a:ea typeface="+mn-ea"/>
                        <a:cs typeface="Calibri" pitchFamily="34" charset="0"/>
                      </a:endParaRPr>
                    </a:p>
                  </a:txBody>
                  <a:tcPr marL="91443" marR="91443" marT="45695" marB="45695"/>
                </a:tc>
              </a:tr>
              <a:tr h="704686">
                <a:tc>
                  <a:txBody>
                    <a:bodyPr/>
                    <a:lstStyle/>
                    <a:p>
                      <a:r>
                        <a:rPr lang="en-GB" sz="1400" dirty="0" err="1" smtClean="0"/>
                        <a:t>პროექტის</a:t>
                      </a:r>
                      <a:r>
                        <a:rPr lang="en-GB" sz="1400" dirty="0" smtClean="0"/>
                        <a:t> </a:t>
                      </a:r>
                      <a:r>
                        <a:rPr lang="en-GB" sz="1400" dirty="0" err="1" smtClean="0"/>
                        <a:t>მიზნები</a:t>
                      </a:r>
                      <a:endParaRPr lang="en-US" sz="1400" b="1" dirty="0">
                        <a:solidFill>
                          <a:schemeClr val="tx1"/>
                        </a:solidFill>
                        <a:latin typeface="+mn-lt"/>
                      </a:endParaRPr>
                    </a:p>
                  </a:txBody>
                  <a:tcPr marL="91443" marR="91443" marT="45695" marB="45695"/>
                </a:tc>
                <a:tc>
                  <a:txBody>
                    <a:bodyPr/>
                    <a:lstStyle/>
                    <a:p>
                      <a:pPr lvl="0"/>
                      <a:r>
                        <a:rPr lang="ka-GE" sz="1400" b="0" kern="1200" dirty="0" smtClean="0">
                          <a:solidFill>
                            <a:schemeClr val="tx1"/>
                          </a:solidFill>
                          <a:latin typeface="+mn-lt"/>
                          <a:ea typeface="+mn-ea"/>
                          <a:cs typeface="+mn-cs"/>
                        </a:rPr>
                        <a:t>. კრიტიკული აზროვნების უნარ-ჩვევების განვითარება</a:t>
                      </a:r>
                    </a:p>
                    <a:p>
                      <a:pPr lvl="0"/>
                      <a:r>
                        <a:rPr lang="ka-GE" sz="1400" b="0" kern="1200" dirty="0" smtClean="0">
                          <a:solidFill>
                            <a:schemeClr val="tx1"/>
                          </a:solidFill>
                          <a:latin typeface="+mn-lt"/>
                          <a:ea typeface="+mn-ea"/>
                          <a:cs typeface="+mn-cs"/>
                        </a:rPr>
                        <a:t>. </a:t>
                      </a:r>
                      <a:r>
                        <a:rPr lang="it-IT" sz="1400" b="0" kern="1200" dirty="0" smtClean="0">
                          <a:solidFill>
                            <a:schemeClr val="tx1"/>
                          </a:solidFill>
                          <a:latin typeface="+mn-lt"/>
                          <a:ea typeface="+mn-ea"/>
                          <a:cs typeface="+mn-cs"/>
                        </a:rPr>
                        <a:t>მოსწავლის ჩაბმა შემოქმედებით და საინტერპრეტაციო საქმიანობაში და ამ გზით მისთვის მშვენიერების განცდის და წარმოსახვის უნარის განვითარება</a:t>
                      </a:r>
                      <a:endParaRPr lang="en-US" sz="1400" b="1"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1400" b="0" kern="1200" dirty="0" smtClean="0">
                          <a:solidFill>
                            <a:schemeClr val="tx1"/>
                          </a:solidFill>
                          <a:latin typeface="+mn-lt"/>
                          <a:ea typeface="+mn-ea"/>
                          <a:cs typeface="+mn-cs"/>
                        </a:rPr>
                        <a:t>  </a:t>
                      </a:r>
                      <a:r>
                        <a:rPr lang="it-IT" sz="1400" b="0" kern="1200" dirty="0" smtClean="0">
                          <a:solidFill>
                            <a:schemeClr val="tx1"/>
                          </a:solidFill>
                          <a:latin typeface="+mn-lt"/>
                          <a:ea typeface="+mn-ea"/>
                          <a:cs typeface="+mn-cs"/>
                        </a:rPr>
                        <a:t>ხელოვნების ნიმუშების აღქმის უნარის ჩამოყალიბება და ამ ნიადაგზე მუდმივი ინტერესისა და სიყვარულის გაღვივება ხელოვნებისადმი</a:t>
                      </a:r>
                      <a:endParaRPr lang="ka-GE" sz="1400" b="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1400" kern="1200" dirty="0" smtClean="0">
                          <a:solidFill>
                            <a:schemeClr val="tx1"/>
                          </a:solidFill>
                          <a:latin typeface="+mn-lt"/>
                          <a:ea typeface="+mn-ea"/>
                          <a:cs typeface="+mn-cs"/>
                        </a:rPr>
                        <a:t>მოსწავლე იყენებს ისტ-ს ტექსტებთან, გამოსახულებებთან და აუდიო მასალასთან მუშაობისას, საკუთარი იდეების გადმოსაცემად</a:t>
                      </a:r>
                      <a:endParaRPr lang="en-US" sz="1400" kern="1200" dirty="0" smtClean="0">
                        <a:solidFill>
                          <a:schemeClr val="tx1"/>
                        </a:solidFill>
                        <a:latin typeface="+mn-lt"/>
                        <a:ea typeface="+mn-ea"/>
                        <a:cs typeface="+mn-cs"/>
                      </a:endParaRPr>
                    </a:p>
                  </a:txBody>
                  <a:tcPr marL="91443" marR="91443" marT="45695" marB="45695"/>
                </a:tc>
              </a:tr>
            </a:tbl>
          </a:graphicData>
        </a:graphic>
      </p:graphicFrame>
    </p:spTree>
    <p:extLst>
      <p:ext uri="{BB962C8B-B14F-4D97-AF65-F5344CB8AC3E}">
        <p14:creationId xmlns:p14="http://schemas.microsoft.com/office/powerpoint/2010/main" xmlns="" val="560076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extLst>
              <p:ext uri="{D42A27DB-BD31-4B8C-83A1-F6EECF244321}">
                <p14:modId xmlns:p14="http://schemas.microsoft.com/office/powerpoint/2010/main" xmlns="" val="1064956410"/>
              </p:ext>
            </p:extLst>
          </p:nvPr>
        </p:nvGraphicFramePr>
        <p:xfrm>
          <a:off x="251520" y="116632"/>
          <a:ext cx="7920880" cy="7269430"/>
        </p:xfrm>
        <a:graphic>
          <a:graphicData uri="http://schemas.openxmlformats.org/drawingml/2006/table">
            <a:tbl>
              <a:tblPr firstRow="1" bandRow="1">
                <a:tableStyleId>{5C22544A-7EE6-4342-B048-85BDC9FD1C3A}</a:tableStyleId>
              </a:tblPr>
              <a:tblGrid>
                <a:gridCol w="1958280"/>
                <a:gridCol w="5962600"/>
              </a:tblGrid>
              <a:tr h="5435301">
                <a:tc>
                  <a:txBody>
                    <a:bodyPr/>
                    <a:lstStyle/>
                    <a:p>
                      <a:endParaRPr lang="da-DK" sz="800" b="0" i="0" dirty="0" smtClean="0">
                        <a:solidFill>
                          <a:schemeClr val="tx1"/>
                        </a:solidFill>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err="1" smtClean="0">
                          <a:ln>
                            <a:noFill/>
                          </a:ln>
                          <a:solidFill>
                            <a:schemeClr val="tx1"/>
                          </a:solidFill>
                          <a:effectLst/>
                          <a:uLnTx/>
                          <a:uFillTx/>
                          <a:latin typeface="+mj-lt"/>
                          <a:ea typeface="+mn-ea"/>
                          <a:cs typeface="+mn-cs"/>
                        </a:rPr>
                        <a:t>პროექტის</a:t>
                      </a:r>
                      <a:r>
                        <a:rPr kumimoji="0" lang="en-GB" sz="1000" b="1" i="0" u="none" strike="noStrike" kern="1200" cap="none" spc="0" normalizeH="0" baseline="0" noProof="0" dirty="0" smtClean="0">
                          <a:ln>
                            <a:noFill/>
                          </a:ln>
                          <a:solidFill>
                            <a:schemeClr val="tx1"/>
                          </a:solidFill>
                          <a:effectLst/>
                          <a:uLnTx/>
                          <a:uFillTx/>
                          <a:latin typeface="+mj-lt"/>
                          <a:ea typeface="+mn-ea"/>
                          <a:cs typeface="+mn-cs"/>
                        </a:rPr>
                        <a:t> </a:t>
                      </a:r>
                      <a:r>
                        <a:rPr kumimoji="0" lang="en-GB" sz="1000" b="1" i="0" u="none" strike="noStrike" kern="1200" cap="none" spc="0" normalizeH="0" baseline="0" noProof="0" dirty="0" err="1" smtClean="0">
                          <a:ln>
                            <a:noFill/>
                          </a:ln>
                          <a:solidFill>
                            <a:schemeClr val="tx1"/>
                          </a:solidFill>
                          <a:effectLst/>
                          <a:uLnTx/>
                          <a:uFillTx/>
                          <a:latin typeface="+mj-lt"/>
                          <a:ea typeface="+mn-ea"/>
                          <a:cs typeface="+mn-cs"/>
                        </a:rPr>
                        <a:t>აღწერა</a:t>
                      </a:r>
                      <a:endParaRPr kumimoji="0" lang="en-GB" sz="1000" b="1"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1" u="none" strike="noStrike" kern="1200" cap="none" spc="0" normalizeH="0" baseline="0" noProof="0" dirty="0" err="1" smtClean="0">
                          <a:ln>
                            <a:noFill/>
                          </a:ln>
                          <a:solidFill>
                            <a:schemeClr val="tx1"/>
                          </a:solidFill>
                          <a:effectLst/>
                          <a:uLnTx/>
                          <a:uFillTx/>
                          <a:latin typeface="+mj-lt"/>
                          <a:ea typeface="+mn-ea"/>
                          <a:cs typeface="+mn-cs"/>
                        </a:rPr>
                        <a:t>პროექტის</a:t>
                      </a:r>
                      <a:r>
                        <a:rPr kumimoji="0" lang="en-GB" sz="900" b="0" i="1" u="none" strike="noStrike" kern="1200" cap="none" spc="0" normalizeH="0" baseline="0" noProof="0" dirty="0" smtClean="0">
                          <a:ln>
                            <a:noFill/>
                          </a:ln>
                          <a:solidFill>
                            <a:schemeClr val="tx1"/>
                          </a:solidFill>
                          <a:effectLst/>
                          <a:uLnTx/>
                          <a:uFillTx/>
                          <a:latin typeface="+mj-lt"/>
                          <a:ea typeface="+mn-ea"/>
                          <a:cs typeface="+mn-cs"/>
                        </a:rPr>
                        <a:t> </a:t>
                      </a:r>
                      <a:r>
                        <a:rPr kumimoji="0" lang="ka-GE" sz="900" b="0" i="1" u="none" strike="noStrike" kern="1200" cap="none" spc="0" normalizeH="0" baseline="0" noProof="0" dirty="0" smtClean="0">
                          <a:ln>
                            <a:noFill/>
                          </a:ln>
                          <a:solidFill>
                            <a:schemeClr val="tx1"/>
                          </a:solidFill>
                          <a:effectLst/>
                          <a:uLnTx/>
                          <a:uFillTx/>
                          <a:latin typeface="+mj-lt"/>
                          <a:ea typeface="+mn-ea"/>
                          <a:cs typeface="+mn-cs"/>
                        </a:rPr>
                        <a:t>მოკლე </a:t>
                      </a:r>
                      <a:r>
                        <a:rPr kumimoji="0" lang="en-GB" sz="900" b="0" i="1" u="none" strike="noStrike" kern="1200" cap="none" spc="0" normalizeH="0" baseline="0" noProof="0" dirty="0" err="1" smtClean="0">
                          <a:ln>
                            <a:noFill/>
                          </a:ln>
                          <a:solidFill>
                            <a:schemeClr val="tx1"/>
                          </a:solidFill>
                          <a:effectLst/>
                          <a:uLnTx/>
                          <a:uFillTx/>
                          <a:latin typeface="+mj-lt"/>
                          <a:ea typeface="+mn-ea"/>
                          <a:cs typeface="+mn-cs"/>
                        </a:rPr>
                        <a:t>აღწერა</a:t>
                      </a:r>
                      <a:r>
                        <a:rPr kumimoji="0" lang="en-GB" sz="900" b="0" i="1" u="none" strike="noStrike" kern="1200" cap="none" spc="0" normalizeH="0" baseline="0" noProof="0" dirty="0" smtClean="0">
                          <a:ln>
                            <a:noFill/>
                          </a:ln>
                          <a:solidFill>
                            <a:schemeClr val="tx1"/>
                          </a:solidFill>
                          <a:effectLst/>
                          <a:uLnTx/>
                          <a:uFillTx/>
                          <a:latin typeface="+mj-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i="0" kern="1200" dirty="0" smtClean="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dirty="0" smtClean="0">
                          <a:solidFill>
                            <a:schemeClr val="tx1"/>
                          </a:solidFill>
                          <a:latin typeface="+mj-lt"/>
                          <a:ea typeface="+mn-ea"/>
                          <a:cs typeface="+mn-cs"/>
                        </a:rPr>
                        <a:t>რა ამოცანები და სწავლის შედეგებია მოცემული? არის თუ არა სასწავლო აქტივობა გრძელვადიანი? მოითხოვს თუ არა დაგეგმილი აქტივობა მოსწავლეებისგან  მათი  სამუშაოს დაგეგმვისა და შეფასების ხანგრძლივ პროცესს? </a:t>
                      </a:r>
                      <a:endParaRPr lang="en-IE" sz="900" b="0" i="0" kern="1200" dirty="0" smtClean="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გთხოვთ</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საჭიროებისამებრ</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დაურთოთ</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შესაბამისი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ფაილები</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 - </a:t>
                      </a:r>
                      <a:r>
                        <a:rPr kumimoji="0" lang="ka-GE" sz="900" b="1" i="0" u="none" strike="noStrike" kern="1200" cap="none" spc="0" normalizeH="0" baseline="0" noProof="0" dirty="0" smtClean="0">
                          <a:ln>
                            <a:noFill/>
                          </a:ln>
                          <a:solidFill>
                            <a:schemeClr val="accent2"/>
                          </a:solidFill>
                          <a:effectLst/>
                          <a:uLnTx/>
                          <a:uFillTx/>
                          <a:latin typeface="+mj-lt"/>
                          <a:ea typeface="+mn-ea"/>
                          <a:cs typeface="+mn-cs"/>
                        </a:rPr>
                        <a:t>გაკვეთილის გეგმა</a:t>
                      </a:r>
                      <a:r>
                        <a:rPr kumimoji="0" lang="en-GB" sz="900" b="1"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1"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და სხვა.</a:t>
                      </a:r>
                      <a:endParaRPr kumimoji="0" lang="en-GB" sz="900" b="0" i="0" u="none" strike="noStrike" kern="1200" cap="none" spc="0" normalizeH="0" baseline="0" noProof="0" dirty="0" smtClean="0">
                        <a:ln>
                          <a:noFill/>
                        </a:ln>
                        <a:solidFill>
                          <a:schemeClr val="accent2"/>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chemeClr val="accent2"/>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პრეზენტაციაში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დოკუმენტების</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ჩართვის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ინსტრუქცი</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ა</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იხილეთ</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 ქვემოთ დანართში (სლაიდი 7).</a:t>
                      </a:r>
                      <a:endParaRPr kumimoji="0" lang="en-GB" sz="900" b="0" i="0" u="none" strike="noStrike" kern="1200" cap="none" spc="0" normalizeH="0" baseline="0" noProof="0" dirty="0" smtClean="0">
                        <a:ln>
                          <a:noFill/>
                        </a:ln>
                        <a:solidFill>
                          <a:schemeClr val="accent2"/>
                        </a:solidFill>
                        <a:effectLst/>
                        <a:uLnTx/>
                        <a:uFillTx/>
                        <a:latin typeface="+mj-lt"/>
                        <a:ea typeface="+mn-ea"/>
                        <a:cs typeface="+mn-cs"/>
                      </a:endParaRPr>
                    </a:p>
                    <a:p>
                      <a:endParaRPr lang="da-DK" sz="800" b="0" i="0" dirty="0" smtClean="0">
                        <a:solidFill>
                          <a:schemeClr val="tx1"/>
                        </a:solidFill>
                        <a:latin typeface="+mj-lt"/>
                      </a:endParaRPr>
                    </a:p>
                    <a:p>
                      <a:r>
                        <a:rPr lang="da-DK" sz="1000" b="1" i="0" dirty="0" smtClean="0">
                          <a:solidFill>
                            <a:schemeClr val="tx1"/>
                          </a:solidFill>
                          <a:latin typeface="+mj-lt"/>
                        </a:rPr>
                        <a:t>სასწავლო</a:t>
                      </a:r>
                      <a:r>
                        <a:rPr lang="da-DK" sz="1000" b="1" i="0" baseline="0" dirty="0" smtClean="0">
                          <a:solidFill>
                            <a:schemeClr val="tx1"/>
                          </a:solidFill>
                          <a:latin typeface="+mj-lt"/>
                        </a:rPr>
                        <a:t>  გარემოს  დიზაინი </a:t>
                      </a:r>
                      <a:endParaRPr lang="da-DK" sz="1000" b="1" i="0" dirty="0" smtClean="0">
                        <a:solidFill>
                          <a:schemeClr val="tx1"/>
                        </a:solidFill>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800" b="0" i="0" dirty="0" smtClean="0">
                        <a:solidFill>
                          <a:schemeClr val="tx1"/>
                        </a:solidFill>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900" b="0" i="0" dirty="0" smtClean="0">
                          <a:solidFill>
                            <a:schemeClr val="tx1"/>
                          </a:solidFill>
                          <a:latin typeface="+mj-lt"/>
                          <a:cs typeface="Calibri" pitchFamily="34" charset="0"/>
                        </a:rPr>
                        <a:t>სწავლის </a:t>
                      </a:r>
                      <a:r>
                        <a:rPr lang="da-DK" sz="900" b="0" i="0" dirty="0" smtClean="0">
                          <a:solidFill>
                            <a:schemeClr val="tx1"/>
                          </a:solidFill>
                          <a:latin typeface="Calibri" pitchFamily="34" charset="0"/>
                          <a:cs typeface="Calibri" pitchFamily="34" charset="0"/>
                        </a:rPr>
                        <a:t>დაგეგმვის მაგალითები</a:t>
                      </a:r>
                      <a:r>
                        <a:rPr lang="da-DK" sz="900" b="0" i="0" baseline="0" dirty="0" smtClean="0">
                          <a:solidFill>
                            <a:schemeClr val="tx1"/>
                          </a:solidFill>
                          <a:latin typeface="Calibri" pitchFamily="34" charset="0"/>
                          <a:cs typeface="Calibri" pitchFamily="34" charset="0"/>
                        </a:rPr>
                        <a:t> (მაგ</a:t>
                      </a:r>
                      <a:r>
                        <a:rPr lang="ka-GE" sz="900" b="0" i="0" baseline="0" dirty="0" smtClean="0">
                          <a:solidFill>
                            <a:schemeClr val="tx1"/>
                          </a:solidFill>
                          <a:latin typeface="+mj-lt"/>
                          <a:cs typeface="Calibri" pitchFamily="34" charset="0"/>
                        </a:rPr>
                        <a:t>ალითად, </a:t>
                      </a:r>
                      <a:r>
                        <a:rPr lang="da-DK" sz="900" b="0" i="0" baseline="0" dirty="0" smtClean="0">
                          <a:solidFill>
                            <a:schemeClr val="tx1"/>
                          </a:solidFill>
                          <a:latin typeface="Calibri" pitchFamily="34" charset="0"/>
                          <a:cs typeface="Calibri" pitchFamily="34" charset="0"/>
                        </a:rPr>
                        <a:t>პედაგოგიური მიდგომ</a:t>
                      </a:r>
                      <a:r>
                        <a:rPr lang="ka-GE" sz="900" b="0" i="0" baseline="0" dirty="0" smtClean="0">
                          <a:solidFill>
                            <a:schemeClr val="tx1"/>
                          </a:solidFill>
                          <a:latin typeface="+mj-lt"/>
                          <a:cs typeface="Calibri" pitchFamily="34" charset="0"/>
                        </a:rPr>
                        <a:t>ა</a:t>
                      </a:r>
                      <a:r>
                        <a:rPr lang="da-DK" sz="900" b="0" i="0" baseline="0" dirty="0" smtClean="0">
                          <a:solidFill>
                            <a:schemeClr val="tx1"/>
                          </a:solidFill>
                          <a:latin typeface="Calibri" pitchFamily="34" charset="0"/>
                          <a:cs typeface="Calibri" pitchFamily="34" charset="0"/>
                        </a:rPr>
                        <a:t>, ბმულები გამოყენებულ რესურსებზე). </a:t>
                      </a:r>
                      <a:endParaRPr lang="ka-GE" sz="900" b="0" i="0" baseline="0" dirty="0" smtClean="0">
                        <a:solidFill>
                          <a:schemeClr val="tx1"/>
                        </a:solidFill>
                        <a:latin typeface="+mj-lt"/>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a-DK" sz="900" b="0" i="0" baseline="0" dirty="0" smtClean="0">
                        <a:solidFill>
                          <a:schemeClr val="tx1"/>
                        </a:solidFill>
                        <a:latin typeface="Calibri" pitchFamily="34" charset="0"/>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900" b="0" i="0" baseline="0" dirty="0" smtClean="0">
                          <a:solidFill>
                            <a:schemeClr val="tx1"/>
                          </a:solidFill>
                          <a:latin typeface="+mj-lt"/>
                          <a:cs typeface="Calibri" pitchFamily="34" charset="0"/>
                        </a:rPr>
                        <a:t>გთხოვთ, </a:t>
                      </a:r>
                      <a:r>
                        <a:rPr lang="da-DK" sz="900" b="0" i="0" baseline="0" dirty="0" smtClean="0">
                          <a:solidFill>
                            <a:schemeClr val="tx1"/>
                          </a:solidFill>
                          <a:latin typeface="Calibri" pitchFamily="34" charset="0"/>
                          <a:cs typeface="Calibri" pitchFamily="34" charset="0"/>
                        </a:rPr>
                        <a:t>ხაზი გაუსვ</a:t>
                      </a:r>
                      <a:r>
                        <a:rPr lang="ka-GE" sz="900" b="0" i="0" baseline="0" dirty="0" smtClean="0">
                          <a:solidFill>
                            <a:schemeClr val="tx1"/>
                          </a:solidFill>
                          <a:latin typeface="+mj-lt"/>
                          <a:cs typeface="Calibri" pitchFamily="34" charset="0"/>
                        </a:rPr>
                        <a:t>ა</a:t>
                      </a:r>
                      <a:r>
                        <a:rPr lang="da-DK" sz="900" b="0" i="0" baseline="0" dirty="0" smtClean="0">
                          <a:solidFill>
                            <a:schemeClr val="tx1"/>
                          </a:solidFill>
                          <a:latin typeface="Calibri" pitchFamily="34" charset="0"/>
                          <a:cs typeface="Calibri" pitchFamily="34" charset="0"/>
                        </a:rPr>
                        <a:t>თ</a:t>
                      </a:r>
                      <a:r>
                        <a:rPr lang="ka-GE" sz="900" b="0" i="0" baseline="0" dirty="0" smtClean="0">
                          <a:solidFill>
                            <a:schemeClr val="tx1"/>
                          </a:solidFill>
                          <a:latin typeface="+mj-lt"/>
                          <a:cs typeface="Calibri" pitchFamily="34" charset="0"/>
                        </a:rPr>
                        <a:t>  სწავლების </a:t>
                      </a:r>
                      <a:r>
                        <a:rPr lang="da-DK" sz="900" b="0" i="0" baseline="0" dirty="0" smtClean="0">
                          <a:solidFill>
                            <a:schemeClr val="tx1"/>
                          </a:solidFill>
                          <a:latin typeface="Calibri" pitchFamily="34" charset="0"/>
                          <a:cs typeface="Calibri" pitchFamily="34" charset="0"/>
                        </a:rPr>
                        <a:t> შემოქმედებით და ინოვაციურ პრაქტიკ</a:t>
                      </a:r>
                      <a:r>
                        <a:rPr lang="ka-GE" sz="900" b="0" i="0" baseline="0" dirty="0" smtClean="0">
                          <a:solidFill>
                            <a:schemeClr val="tx1"/>
                          </a:solidFill>
                          <a:latin typeface="+mj-lt"/>
                          <a:cs typeface="Calibri" pitchFamily="34" charset="0"/>
                        </a:rPr>
                        <a:t>ებ</a:t>
                      </a:r>
                      <a:r>
                        <a:rPr lang="da-DK" sz="900" b="0" i="0" baseline="0" dirty="0" smtClean="0">
                          <a:solidFill>
                            <a:schemeClr val="tx1"/>
                          </a:solidFill>
                          <a:latin typeface="Calibri" pitchFamily="34" charset="0"/>
                          <a:cs typeface="Calibri" pitchFamily="34" charset="0"/>
                        </a:rPr>
                        <a:t>ს. </a:t>
                      </a:r>
                      <a:endParaRPr lang="ka-GE" sz="900" b="0" i="0" baseline="0" dirty="0" smtClean="0">
                        <a:solidFill>
                          <a:schemeClr val="tx1"/>
                        </a:solidFill>
                        <a:latin typeface="+mj-lt"/>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a-DK" sz="900" b="0" i="0" baseline="0" dirty="0" smtClean="0">
                        <a:solidFill>
                          <a:schemeClr val="tx1"/>
                        </a:solidFill>
                        <a:latin typeface="Calibri" pitchFamily="34" charset="0"/>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900" b="0" i="0" baseline="0" dirty="0" smtClean="0">
                          <a:solidFill>
                            <a:schemeClr val="tx1"/>
                          </a:solidFill>
                          <a:latin typeface="+mj-lt"/>
                          <a:cs typeface="Calibri" pitchFamily="34" charset="0"/>
                        </a:rPr>
                        <a:t>ყ</a:t>
                      </a:r>
                      <a:r>
                        <a:rPr lang="da-DK" sz="900" b="0" i="0" baseline="0" dirty="0" smtClean="0">
                          <a:solidFill>
                            <a:schemeClr val="tx1"/>
                          </a:solidFill>
                          <a:latin typeface="Calibri" pitchFamily="34" charset="0"/>
                          <a:cs typeface="Calibri" pitchFamily="34" charset="0"/>
                        </a:rPr>
                        <a:t>ურადღება გაამახვილეთ იმაზე, </a:t>
                      </a:r>
                      <a:r>
                        <a:rPr lang="ka-GE" sz="900" b="0" i="0" baseline="0" dirty="0" smtClean="0">
                          <a:solidFill>
                            <a:schemeClr val="tx1"/>
                          </a:solidFill>
                          <a:latin typeface="+mj-lt"/>
                          <a:cs typeface="Calibri" pitchFamily="34" charset="0"/>
                        </a:rPr>
                        <a:t> თუ </a:t>
                      </a:r>
                      <a:r>
                        <a:rPr lang="ka-GE" sz="900" b="0" i="0" kern="1200" dirty="0" smtClean="0">
                          <a:solidFill>
                            <a:schemeClr val="tx1"/>
                          </a:solidFill>
                          <a:latin typeface="+mj-lt"/>
                          <a:ea typeface="+mn-ea"/>
                          <a:cs typeface="Calibri" pitchFamily="34" charset="0"/>
                        </a:rPr>
                        <a:t>რამდენად უწყობს ხელს სწავლის დაგეგმვა  21-ე საუკუნისთვის აქტუალური ისეთი უნარების მრავალმხრივ განავითარებას, როგორიცაა  ცოდნის კონსტრუირება, სწავლის პროცესში  ინფორმაციულ-საკომუნიკაციო ტექნოლოგიების გამოყენება, პრობლემის გადაწყვეტა და ინოვაციურიობა, თვითრეგულირება, კოლაბორაცია და ეფექტური კომუნიკაცია? </a:t>
                      </a:r>
                      <a:endParaRPr lang="en-US" sz="900" b="0" i="0" kern="1200" dirty="0" smtClean="0">
                        <a:solidFill>
                          <a:schemeClr val="tx1"/>
                        </a:solidFill>
                        <a:latin typeface="Calibri" pitchFamily="34" charset="0"/>
                        <a:ea typeface="+mn-ea"/>
                        <a:cs typeface="Calibri" pitchFamily="34" charset="0"/>
                      </a:endParaRPr>
                    </a:p>
                    <a:p>
                      <a:endParaRPr lang="en-US" sz="900" b="0" i="0" kern="1200" dirty="0" smtClean="0">
                        <a:solidFill>
                          <a:schemeClr val="tx1"/>
                        </a:solidFill>
                        <a:latin typeface="Calibri" pitchFamily="34" charset="0"/>
                        <a:ea typeface="+mn-ea"/>
                        <a:cs typeface="Calibri" pitchFamily="34" charset="0"/>
                      </a:endParaRPr>
                    </a:p>
                    <a:p>
                      <a:endParaRPr lang="da-DK" sz="800" b="0" i="0" baseline="0" dirty="0" smtClean="0">
                        <a:solidFill>
                          <a:schemeClr val="tx1"/>
                        </a:solidFill>
                        <a:latin typeface="+mj-lt"/>
                      </a:endParaRPr>
                    </a:p>
                    <a:p>
                      <a:endParaRPr lang="da-DK" sz="800" b="0" i="0" baseline="0" dirty="0" smtClean="0">
                        <a:solidFill>
                          <a:schemeClr val="tx1"/>
                        </a:solidFill>
                        <a:latin typeface="+mj-lt"/>
                      </a:endParaRPr>
                    </a:p>
                    <a:p>
                      <a:endParaRPr lang="da-DK" sz="800" b="0" i="0" dirty="0" smtClean="0">
                        <a:solidFill>
                          <a:schemeClr val="tx1"/>
                        </a:solidFill>
                        <a:latin typeface="+mj-lt"/>
                      </a:endParaRPr>
                    </a:p>
                    <a:p>
                      <a:endParaRPr lang="da-DK" sz="800" b="0" i="0" dirty="0" smtClean="0">
                        <a:solidFill>
                          <a:schemeClr val="tx1"/>
                        </a:solidFill>
                        <a:latin typeface="+mj-lt"/>
                      </a:endParaRPr>
                    </a:p>
                    <a:p>
                      <a:endParaRPr lang="da-DK" sz="800" b="0" i="0" dirty="0" smtClean="0">
                        <a:solidFill>
                          <a:schemeClr val="tx1"/>
                        </a:solidFill>
                        <a:latin typeface="+mj-lt"/>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endParaRPr lang="en-US" sz="800" b="0" i="0" kern="1200" dirty="0" smtClean="0">
                        <a:solidFill>
                          <a:schemeClr val="tx1"/>
                        </a:solidFill>
                        <a:latin typeface="+mj-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800" b="0" kern="1200" dirty="0" smtClean="0">
                          <a:solidFill>
                            <a:schemeClr val="tx1"/>
                          </a:solidFill>
                          <a:latin typeface="+mn-lt"/>
                          <a:ea typeface="+mn-ea"/>
                          <a:cs typeface="Calibri" pitchFamily="34" charset="0"/>
                        </a:rPr>
                        <a:t>მოსწავლეები იკვლევენ  ,, აფიშის “ წარმოშობის ისტორიას, შეეცდებიან  ინტერნეტის</a:t>
                      </a:r>
                      <a:r>
                        <a:rPr lang="ka-GE" sz="800" b="0" kern="1200" baseline="0" dirty="0" smtClean="0">
                          <a:solidFill>
                            <a:schemeClr val="tx1"/>
                          </a:solidFill>
                          <a:latin typeface="+mn-lt"/>
                          <a:ea typeface="+mn-ea"/>
                          <a:cs typeface="Calibri" pitchFamily="34" charset="0"/>
                        </a:rPr>
                        <a:t> საშუალებით დაადგინონ  როდის შეიქმნა პირველი აფიშა.ვინ იყო მისი ავტორი.</a:t>
                      </a:r>
                    </a:p>
                    <a:p>
                      <a:pPr marL="0" marR="0" indent="0" algn="l" defTabSz="914400" rtl="0" eaLnBrk="1" fontAlgn="auto" latinLnBrk="0" hangingPunct="1">
                        <a:lnSpc>
                          <a:spcPct val="100000"/>
                        </a:lnSpc>
                        <a:spcBef>
                          <a:spcPts val="0"/>
                        </a:spcBef>
                        <a:spcAft>
                          <a:spcPts val="0"/>
                        </a:spcAft>
                        <a:buClrTx/>
                        <a:buSzTx/>
                        <a:buFontTx/>
                        <a:buNone/>
                        <a:tabLst/>
                        <a:defRPr/>
                      </a:pPr>
                      <a:r>
                        <a:rPr lang="ka-GE" sz="800" b="0" kern="1200" baseline="0" dirty="0" smtClean="0">
                          <a:solidFill>
                            <a:schemeClr val="tx1"/>
                          </a:solidFill>
                          <a:latin typeface="+mn-lt"/>
                          <a:ea typeface="+mn-ea"/>
                          <a:cs typeface="Calibri"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ka-GE" sz="800" b="0" kern="1200" baseline="0" dirty="0" smtClean="0">
                          <a:solidFill>
                            <a:schemeClr val="tx1"/>
                          </a:solidFill>
                          <a:latin typeface="+mn-lt"/>
                          <a:ea typeface="+mn-ea"/>
                          <a:cs typeface="Calibri" pitchFamily="34" charset="0"/>
                        </a:rPr>
                        <a:t>პროექტი არის გრძელვადიანი,მოიცავს  6 სამუშაო დღეს დღეს.</a:t>
                      </a:r>
                    </a:p>
                    <a:p>
                      <a:pPr marL="0" marR="0" indent="0" algn="l" defTabSz="914400" rtl="0" eaLnBrk="1" fontAlgn="auto" latinLnBrk="0" hangingPunct="1">
                        <a:lnSpc>
                          <a:spcPct val="100000"/>
                        </a:lnSpc>
                        <a:spcBef>
                          <a:spcPts val="0"/>
                        </a:spcBef>
                        <a:spcAft>
                          <a:spcPts val="0"/>
                        </a:spcAft>
                        <a:buClrTx/>
                        <a:buSzTx/>
                        <a:buFontTx/>
                        <a:buNone/>
                        <a:tabLst/>
                        <a:defRPr/>
                      </a:pPr>
                      <a:endParaRPr lang="ka-GE" sz="800" b="0" kern="1200" baseline="0" dirty="0" smtClean="0">
                        <a:solidFill>
                          <a:schemeClr val="tx1"/>
                        </a:solidFill>
                        <a:latin typeface="+mn-lt"/>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800" b="1" kern="1200" baseline="0" dirty="0" smtClean="0">
                          <a:solidFill>
                            <a:schemeClr val="tx1"/>
                          </a:solidFill>
                          <a:latin typeface="+mn-lt"/>
                          <a:ea typeface="+mn-ea"/>
                          <a:cs typeface="Calibri" pitchFamily="34" charset="0"/>
                        </a:rPr>
                        <a:t>ამოცანები</a:t>
                      </a:r>
                      <a:r>
                        <a:rPr lang="ka-GE" sz="800" b="0" kern="1200" baseline="0" dirty="0" smtClean="0">
                          <a:solidFill>
                            <a:schemeClr val="tx1"/>
                          </a:solidFill>
                          <a:latin typeface="+mn-lt"/>
                          <a:ea typeface="+mn-ea"/>
                          <a:cs typeface="Calibri" pitchFamily="34" charset="0"/>
                        </a:rPr>
                        <a:t>:</a:t>
                      </a:r>
                    </a:p>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ka-GE" sz="800" b="0" kern="1200" baseline="0" dirty="0" smtClean="0">
                          <a:solidFill>
                            <a:schemeClr val="tx1"/>
                          </a:solidFill>
                          <a:latin typeface="+mn-lt"/>
                          <a:ea typeface="+mn-ea"/>
                          <a:cs typeface="Calibri" pitchFamily="34" charset="0"/>
                        </a:rPr>
                        <a:t>მოსწავლემ შეძლოს წამოჭრილი პრობლემის გადაჭრა და მიღებული ცოდნის ახალ სიტუაციაში გამოყენება</a:t>
                      </a:r>
                    </a:p>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ka-GE" sz="800" b="0" kern="1200" baseline="0" dirty="0" smtClean="0">
                          <a:solidFill>
                            <a:schemeClr val="tx1"/>
                          </a:solidFill>
                          <a:latin typeface="+mn-lt"/>
                          <a:ea typeface="+mn-ea"/>
                          <a:cs typeface="Calibri" pitchFamily="34" charset="0"/>
                        </a:rPr>
                        <a:t>მოსწავლეთა მოტივირება შემდგომი კვლევის,ძიების,კეთების უნარების განვითარებისათვის</a:t>
                      </a:r>
                    </a:p>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ka-GE" sz="800" b="0" kern="1200" baseline="0" dirty="0" smtClean="0">
                        <a:solidFill>
                          <a:schemeClr val="tx1"/>
                        </a:solidFill>
                        <a:latin typeface="+mn-lt"/>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ka-GE" sz="800" b="0" kern="1200" baseline="0" dirty="0" smtClean="0">
                          <a:solidFill>
                            <a:schemeClr val="tx1"/>
                          </a:solidFill>
                          <a:latin typeface="+mn-lt"/>
                          <a:ea typeface="+mn-ea"/>
                          <a:cs typeface="Calibri" pitchFamily="34" charset="0"/>
                        </a:rPr>
                        <a:t>აქტიური თანამშრომლობა მოსწავლეთა მშობლებთან და მე-5 კლასის მოსწავლეებთან, პროექტის განხორციელების მიზნით</a:t>
                      </a:r>
                    </a:p>
                    <a:p>
                      <a:pPr marL="0" marR="0" indent="0" algn="l" defTabSz="914400" rtl="0" eaLnBrk="1" fontAlgn="auto" latinLnBrk="0" hangingPunct="1">
                        <a:lnSpc>
                          <a:spcPct val="100000"/>
                        </a:lnSpc>
                        <a:spcBef>
                          <a:spcPts val="0"/>
                        </a:spcBef>
                        <a:spcAft>
                          <a:spcPts val="0"/>
                        </a:spcAft>
                        <a:buClrTx/>
                        <a:buSzTx/>
                        <a:buFontTx/>
                        <a:buNone/>
                        <a:tabLst/>
                        <a:defRPr/>
                      </a:pPr>
                      <a:endParaRPr lang="ka-GE" sz="800" b="0" kern="1200" baseline="0" dirty="0" smtClean="0">
                        <a:solidFill>
                          <a:schemeClr val="tx1"/>
                        </a:solidFill>
                        <a:latin typeface="+mn-lt"/>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ka-GE" sz="800" b="0" kern="1200" baseline="0" dirty="0" smtClean="0">
                          <a:solidFill>
                            <a:schemeClr val="tx1"/>
                          </a:solidFill>
                          <a:latin typeface="+mn-lt"/>
                          <a:ea typeface="+mn-ea"/>
                          <a:cs typeface="Calibri" pitchFamily="34" charset="0"/>
                        </a:rPr>
                        <a:t> საკუთარი შთაბეჭდილებების გაზიარებისა და ნამუშევარში გადმოცემის,მსჯელობის,შეფასებისა და თვითშეფასების უნარჩვევების განვითარება</a:t>
                      </a:r>
                    </a:p>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ka-GE" sz="800" b="0" kern="1200" baseline="0" dirty="0" smtClean="0">
                          <a:solidFill>
                            <a:schemeClr val="tx1"/>
                          </a:solidFill>
                          <a:latin typeface="+mn-lt"/>
                          <a:ea typeface="+mn-ea"/>
                          <a:cs typeface="Calibri" pitchFamily="34" charset="0"/>
                        </a:rPr>
                        <a:t>შექმნას თავის ასაკობრივი ჯგუფისათვის შესაბამისი ციფრული ფორმატის პროდუქტი</a:t>
                      </a:r>
                    </a:p>
                    <a:p>
                      <a:pPr marL="0" marR="0" indent="0" algn="l" defTabSz="914400" rtl="0" eaLnBrk="1" fontAlgn="auto" latinLnBrk="0" hangingPunct="1">
                        <a:lnSpc>
                          <a:spcPct val="100000"/>
                        </a:lnSpc>
                        <a:spcBef>
                          <a:spcPts val="0"/>
                        </a:spcBef>
                        <a:spcAft>
                          <a:spcPts val="0"/>
                        </a:spcAft>
                        <a:buClrTx/>
                        <a:buSzTx/>
                        <a:buFontTx/>
                        <a:buNone/>
                        <a:tabLst/>
                        <a:defRPr/>
                      </a:pPr>
                      <a:r>
                        <a:rPr lang="ka-GE" sz="800" b="1" kern="1200" baseline="0" dirty="0" smtClean="0">
                          <a:solidFill>
                            <a:schemeClr val="tx1"/>
                          </a:solidFill>
                          <a:latin typeface="+mn-lt"/>
                          <a:ea typeface="+mn-ea"/>
                          <a:cs typeface="Calibri" pitchFamily="34" charset="0"/>
                        </a:rPr>
                        <a:t>შედეგები</a:t>
                      </a:r>
                      <a:r>
                        <a:rPr lang="ka-GE" sz="800" b="0" kern="1200" baseline="0" dirty="0" smtClean="0">
                          <a:solidFill>
                            <a:schemeClr val="tx1"/>
                          </a:solidFill>
                          <a:latin typeface="+mn-lt"/>
                          <a:ea typeface="+mn-ea"/>
                          <a:cs typeface="Calibri" pitchFamily="34" charset="0"/>
                        </a:rPr>
                        <a:t>:</a:t>
                      </a:r>
                    </a:p>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ka-GE" sz="800" b="0" kern="1200" baseline="0" dirty="0" smtClean="0">
                          <a:solidFill>
                            <a:schemeClr val="tx1"/>
                          </a:solidFill>
                          <a:latin typeface="+mn-lt"/>
                          <a:ea typeface="+mn-ea"/>
                          <a:cs typeface="Calibri" pitchFamily="34" charset="0"/>
                        </a:rPr>
                        <a:t>ნამუშევარში ასახავს მიღებულ შთაბეჭდილებებს</a:t>
                      </a:r>
                    </a:p>
                    <a:p>
                      <a:pPr marL="0" marR="0" indent="0" algn="l" defTabSz="914400" rtl="0" eaLnBrk="1" fontAlgn="auto" latinLnBrk="0" hangingPunct="1">
                        <a:lnSpc>
                          <a:spcPct val="100000"/>
                        </a:lnSpc>
                        <a:spcBef>
                          <a:spcPts val="0"/>
                        </a:spcBef>
                        <a:spcAft>
                          <a:spcPts val="0"/>
                        </a:spcAft>
                        <a:buClrTx/>
                        <a:buSzTx/>
                        <a:buFontTx/>
                        <a:buNone/>
                        <a:tabLst/>
                        <a:defRPr/>
                      </a:pPr>
                      <a:r>
                        <a:rPr lang="ka-GE" sz="800" b="0" kern="1200" baseline="0" dirty="0" smtClean="0">
                          <a:solidFill>
                            <a:schemeClr val="tx1"/>
                          </a:solidFill>
                          <a:latin typeface="+mn-lt"/>
                          <a:ea typeface="+mn-ea"/>
                          <a:cs typeface="Calibri" pitchFamily="34" charset="0"/>
                        </a:rPr>
                        <a:t>ცდილობს დასმული ამოცანა გადაჭრას დამოუკიდებლად ან ჯგუფურად</a:t>
                      </a:r>
                    </a:p>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ka-GE" sz="800" b="0" kern="1200" baseline="0" dirty="0" smtClean="0">
                          <a:solidFill>
                            <a:schemeClr val="tx1"/>
                          </a:solidFill>
                          <a:latin typeface="+mn-lt"/>
                          <a:ea typeface="+mn-ea"/>
                          <a:cs typeface="Calibri" pitchFamily="34" charset="0"/>
                        </a:rPr>
                        <a:t>ქმნის თავისი ასაკობრივი ჯგუფისათვის შესაბამის ციფრული ფორმატის პროდუქტს</a:t>
                      </a:r>
                    </a:p>
                    <a:p>
                      <a:pPr marL="0" marR="0" indent="0" algn="l" defTabSz="914400" rtl="0" eaLnBrk="1" fontAlgn="auto" latinLnBrk="0" hangingPunct="1">
                        <a:lnSpc>
                          <a:spcPct val="100000"/>
                        </a:lnSpc>
                        <a:spcBef>
                          <a:spcPts val="0"/>
                        </a:spcBef>
                        <a:spcAft>
                          <a:spcPts val="0"/>
                        </a:spcAft>
                        <a:buClrTx/>
                        <a:buSzTx/>
                        <a:buFontTx/>
                        <a:buNone/>
                        <a:tabLst/>
                        <a:defRPr/>
                      </a:pPr>
                      <a:r>
                        <a:rPr lang="ka-GE" sz="800" b="0" kern="1200" baseline="0" dirty="0" smtClean="0">
                          <a:solidFill>
                            <a:schemeClr val="tx1"/>
                          </a:solidFill>
                          <a:latin typeface="+mn-lt"/>
                          <a:ea typeface="+mn-ea"/>
                          <a:cs typeface="Calibri" pitchFamily="34" charset="0"/>
                        </a:rPr>
                        <a:t>დრო-16.12.2011-23.12.2011</a:t>
                      </a:r>
                      <a:endParaRPr lang="ka-GE" sz="800" b="0" kern="1200" baseline="0" dirty="0" smtClean="0">
                        <a:solidFill>
                          <a:schemeClr val="tx1"/>
                        </a:solidFill>
                        <a:latin typeface="+mn-lt"/>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a-GE" sz="800" b="0" kern="1200" baseline="0" dirty="0" smtClean="0">
                        <a:solidFill>
                          <a:schemeClr val="tx1"/>
                        </a:solidFill>
                        <a:latin typeface="+mn-lt"/>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800" b="0" kern="1200" baseline="0" dirty="0" smtClean="0">
                          <a:solidFill>
                            <a:schemeClr val="tx1"/>
                          </a:solidFill>
                          <a:latin typeface="+mn-lt"/>
                          <a:ea typeface="+mn-ea"/>
                          <a:cs typeface="Calibri" pitchFamily="34" charset="0"/>
                          <a:hlinkClick r:id="rId3"/>
                        </a:rPr>
                        <a:t>გაკვეთილის გეგმა:</a:t>
                      </a:r>
                      <a:endParaRPr lang="ka-GE" sz="800" b="0" kern="1200" baseline="0" dirty="0" smtClean="0">
                        <a:solidFill>
                          <a:schemeClr val="tx1"/>
                        </a:solidFill>
                        <a:latin typeface="+mn-lt"/>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a-GE" sz="800" b="0" kern="1200" baseline="0" dirty="0" smtClean="0">
                        <a:solidFill>
                          <a:schemeClr val="tx1"/>
                        </a:solidFill>
                        <a:latin typeface="+mn-lt"/>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ka-GE" sz="800" b="0" kern="1200" baseline="0" dirty="0" smtClean="0">
                          <a:solidFill>
                            <a:schemeClr val="tx1"/>
                          </a:solidFill>
                          <a:latin typeface="+mn-lt"/>
                          <a:ea typeface="+mn-ea"/>
                          <a:cs typeface="Calibri" pitchFamily="34" charset="0"/>
                        </a:rPr>
                        <a:t> ინტეგრირებული გაკვეთილი 16.12.2011წ</a:t>
                      </a:r>
                    </a:p>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ka-GE" sz="800" b="0" kern="1200" baseline="0" dirty="0" smtClean="0">
                          <a:solidFill>
                            <a:schemeClr val="tx1"/>
                          </a:solidFill>
                          <a:latin typeface="+mn-lt"/>
                          <a:ea typeface="+mn-ea"/>
                          <a:cs typeface="Calibri" pitchFamily="34" charset="0"/>
                        </a:rPr>
                        <a:t>სტუმრად თიატრში 20.12. 2011წ</a:t>
                      </a:r>
                    </a:p>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ka-GE" sz="800" b="0" kern="1200" baseline="0" dirty="0" smtClean="0">
                          <a:solidFill>
                            <a:schemeClr val="tx1"/>
                          </a:solidFill>
                          <a:latin typeface="+mn-lt"/>
                          <a:ea typeface="+mn-ea"/>
                          <a:cs typeface="Calibri" pitchFamily="34" charset="0"/>
                        </a:rPr>
                        <a:t>სტუმრად მე-5 კლასელები 21.12.2011წ</a:t>
                      </a:r>
                    </a:p>
                    <a:p>
                      <a:pPr marL="0" marR="0" indent="0" algn="l" defTabSz="914400" rtl="0" eaLnBrk="1" fontAlgn="auto" latinLnBrk="0" hangingPunct="1">
                        <a:lnSpc>
                          <a:spcPct val="100000"/>
                        </a:lnSpc>
                        <a:spcBef>
                          <a:spcPts val="0"/>
                        </a:spcBef>
                        <a:spcAft>
                          <a:spcPts val="0"/>
                        </a:spcAft>
                        <a:buClrTx/>
                        <a:buSzTx/>
                        <a:buFontTx/>
                        <a:buNone/>
                        <a:tabLst/>
                        <a:defRPr/>
                      </a:pPr>
                      <a:endParaRPr lang="ka-GE" sz="800" b="0" kern="1200" baseline="0" dirty="0" smtClean="0">
                        <a:solidFill>
                          <a:schemeClr val="tx1"/>
                        </a:solidFill>
                        <a:latin typeface="+mn-lt"/>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800" b="0" kern="1200" baseline="0" dirty="0" smtClean="0">
                          <a:solidFill>
                            <a:schemeClr val="tx1"/>
                          </a:solidFill>
                          <a:latin typeface="+mn-lt"/>
                          <a:ea typeface="+mn-ea"/>
                          <a:cs typeface="Calibri" pitchFamily="34" charset="0"/>
                        </a:rPr>
                        <a:t>  გაკვეთილის მსვლელობისას წამოიჭრა პრობლემა ,თუ რა იყო,, აფიშა’’,ამიტომ მე  მოსწავლეებს დავავალე ინტერნეტის საშუალებით მოეძიებინათ აფიშის წარმომავლობა,თუ საიდან მოდის ეს სიტყვა და რას ისახავს მიზნად იგი,ამ ყველაფერს მშობლების დახმარებით შეძლებენ ბავშვები.</a:t>
                      </a:r>
                    </a:p>
                    <a:p>
                      <a:pPr marL="0" marR="0" indent="0" algn="l" defTabSz="914400" rtl="0" eaLnBrk="1" fontAlgn="auto" latinLnBrk="0" hangingPunct="1">
                        <a:lnSpc>
                          <a:spcPct val="100000"/>
                        </a:lnSpc>
                        <a:spcBef>
                          <a:spcPts val="0"/>
                        </a:spcBef>
                        <a:spcAft>
                          <a:spcPts val="0"/>
                        </a:spcAft>
                        <a:buClrTx/>
                        <a:buSzTx/>
                        <a:buFontTx/>
                        <a:buNone/>
                        <a:tabLst/>
                        <a:defRPr/>
                      </a:pPr>
                      <a:r>
                        <a:rPr lang="ka-GE" sz="800" b="0" kern="1200" baseline="0" dirty="0" smtClean="0">
                          <a:solidFill>
                            <a:schemeClr val="tx1"/>
                          </a:solidFill>
                          <a:latin typeface="+mn-lt"/>
                          <a:ea typeface="+mn-ea"/>
                          <a:cs typeface="Calibri" pitchFamily="34" charset="0"/>
                        </a:rPr>
                        <a:t>მეორე დღეს მოწავლემ მომიტანა მოძიებული ინფორმაცია სადაც ეწერა რომ ,,აფიშა ‘’ არის თვალსაჩინო ადგილზე გამოკრული განცხადება სპექტაკლის,კონცერტის ან ლექციის სახით.იგი მიზნად ისახავს შეატყობინოს მაყურებელს,თუ სად,რა სანახაობაგაიმართება.</a:t>
                      </a:r>
                    </a:p>
                    <a:p>
                      <a:pPr marL="0" marR="0" indent="0" algn="l" defTabSz="914400" rtl="0" eaLnBrk="1" fontAlgn="auto" latinLnBrk="0" hangingPunct="1">
                        <a:lnSpc>
                          <a:spcPct val="100000"/>
                        </a:lnSpc>
                        <a:spcBef>
                          <a:spcPts val="0"/>
                        </a:spcBef>
                        <a:spcAft>
                          <a:spcPts val="0"/>
                        </a:spcAft>
                        <a:buClrTx/>
                        <a:buSzTx/>
                        <a:buFontTx/>
                        <a:buNone/>
                        <a:tabLst/>
                        <a:defRPr/>
                      </a:pPr>
                      <a:r>
                        <a:rPr lang="ka-GE" sz="800" b="0" kern="1200" baseline="0" dirty="0" smtClean="0">
                          <a:solidFill>
                            <a:schemeClr val="tx1"/>
                          </a:solidFill>
                          <a:latin typeface="+mn-lt"/>
                          <a:ea typeface="+mn-ea"/>
                          <a:cs typeface="Calibri" pitchFamily="34" charset="0"/>
                        </a:rPr>
                        <a:t> შემდგომ დგეს მშობლების დახმარებით კლასი </a:t>
                      </a:r>
                      <a:r>
                        <a:rPr lang="ka-GE" sz="800" b="0" kern="1200" baseline="0" dirty="0" smtClean="0">
                          <a:solidFill>
                            <a:schemeClr val="tx1"/>
                          </a:solidFill>
                          <a:latin typeface="+mn-lt"/>
                          <a:ea typeface="+mn-ea"/>
                          <a:cs typeface="Calibri" pitchFamily="34" charset="0"/>
                          <a:hlinkClick r:id="rId4"/>
                        </a:rPr>
                        <a:t>ვეწვიეთ თიატრს,სადსაც </a:t>
                      </a:r>
                      <a:r>
                        <a:rPr lang="ka-GE" sz="800" b="0" kern="1200" baseline="0" dirty="0" smtClean="0">
                          <a:solidFill>
                            <a:schemeClr val="tx1"/>
                          </a:solidFill>
                          <a:latin typeface="+mn-lt"/>
                          <a:ea typeface="+mn-ea"/>
                          <a:cs typeface="Calibri" pitchFamily="34" charset="0"/>
                        </a:rPr>
                        <a:t>ბუკის საშუალებით  გადავიღეთ სურათები,თიატრის წარმომადგენელმა  ბავშვებს აუხსნა რა იყო აფიშა,გვანახა 1941 წელში შექმნილი აფიშა.</a:t>
                      </a:r>
                    </a:p>
                    <a:p>
                      <a:pPr marL="0" marR="0" indent="0" algn="l" defTabSz="914400" rtl="0" eaLnBrk="1" fontAlgn="auto" latinLnBrk="0" hangingPunct="1">
                        <a:lnSpc>
                          <a:spcPct val="100000"/>
                        </a:lnSpc>
                        <a:spcBef>
                          <a:spcPts val="0"/>
                        </a:spcBef>
                        <a:spcAft>
                          <a:spcPts val="0"/>
                        </a:spcAft>
                        <a:buClrTx/>
                        <a:buSzTx/>
                        <a:buFontTx/>
                        <a:buNone/>
                        <a:tabLst/>
                        <a:defRPr/>
                      </a:pPr>
                      <a:r>
                        <a:rPr lang="ka-GE" sz="800" b="0" kern="1200" baseline="0" dirty="0" smtClean="0">
                          <a:solidFill>
                            <a:schemeClr val="tx1"/>
                          </a:solidFill>
                          <a:latin typeface="+mn-lt"/>
                          <a:ea typeface="+mn-ea"/>
                          <a:cs typeface="Calibri" pitchFamily="34" charset="0"/>
                        </a:rPr>
                        <a:t>  მოვიწვიეთ მე-5 კლასელები და მათთან  ერთად ჯგუფური მუშაობის </a:t>
                      </a:r>
                      <a:r>
                        <a:rPr lang="ka-GE" sz="800" b="0" kern="1200" baseline="0" dirty="0" smtClean="0">
                          <a:solidFill>
                            <a:schemeClr val="tx1"/>
                          </a:solidFill>
                          <a:latin typeface="+mn-lt"/>
                          <a:ea typeface="+mn-ea"/>
                          <a:cs typeface="Calibri" pitchFamily="34" charset="0"/>
                        </a:rPr>
                        <a:t> </a:t>
                      </a:r>
                      <a:r>
                        <a:rPr lang="ka-GE" sz="800" b="0" kern="1200" baseline="0" dirty="0" smtClean="0">
                          <a:solidFill>
                            <a:schemeClr val="tx1"/>
                          </a:solidFill>
                          <a:latin typeface="+mn-lt"/>
                          <a:ea typeface="+mn-ea"/>
                          <a:cs typeface="Calibri" pitchFamily="34" charset="0"/>
                          <a:hlinkClick r:id="rId5"/>
                        </a:rPr>
                        <a:t>1</a:t>
                      </a:r>
                      <a:r>
                        <a:rPr lang="ka-GE" sz="800" b="0" kern="1200" baseline="0" dirty="0" smtClean="0">
                          <a:solidFill>
                            <a:schemeClr val="tx1"/>
                          </a:solidFill>
                          <a:latin typeface="+mn-lt"/>
                          <a:ea typeface="+mn-ea"/>
                          <a:cs typeface="Calibri" pitchFamily="34" charset="0"/>
                        </a:rPr>
                        <a:t>,  </a:t>
                      </a:r>
                      <a:r>
                        <a:rPr lang="ka-GE" sz="800" b="0" kern="1200" baseline="0" dirty="0" smtClean="0">
                          <a:solidFill>
                            <a:schemeClr val="tx1"/>
                          </a:solidFill>
                          <a:latin typeface="+mn-lt"/>
                          <a:ea typeface="+mn-ea"/>
                          <a:cs typeface="Calibri" pitchFamily="34" charset="0"/>
                          <a:hlinkClick r:id="rId6"/>
                        </a:rPr>
                        <a:t>2,</a:t>
                      </a:r>
                      <a:r>
                        <a:rPr lang="ka-GE" sz="800" b="0" kern="1200" baseline="0" dirty="0" smtClean="0">
                          <a:solidFill>
                            <a:schemeClr val="tx1"/>
                          </a:solidFill>
                          <a:latin typeface="+mn-lt"/>
                          <a:ea typeface="+mn-ea"/>
                          <a:cs typeface="Calibri" pitchFamily="34" charset="0"/>
                        </a:rPr>
                        <a:t>  </a:t>
                      </a:r>
                      <a:r>
                        <a:rPr lang="ka-GE" sz="800" b="0" kern="1200" baseline="0" dirty="0" smtClean="0">
                          <a:solidFill>
                            <a:schemeClr val="tx1"/>
                          </a:solidFill>
                          <a:latin typeface="+mn-lt"/>
                          <a:ea typeface="+mn-ea"/>
                          <a:cs typeface="Calibri" pitchFamily="34" charset="0"/>
                          <a:hlinkClick r:id="rId7"/>
                        </a:rPr>
                        <a:t>3  </a:t>
                      </a:r>
                      <a:r>
                        <a:rPr lang="ka-GE" sz="800" b="0" kern="1200" baseline="0" dirty="0" smtClean="0">
                          <a:solidFill>
                            <a:schemeClr val="tx1"/>
                          </a:solidFill>
                          <a:latin typeface="+mn-lt"/>
                          <a:ea typeface="+mn-ea"/>
                          <a:cs typeface="Calibri" pitchFamily="34" charset="0"/>
                        </a:rPr>
                        <a:t>შედეგად </a:t>
                      </a:r>
                      <a:r>
                        <a:rPr lang="ka-GE" sz="800" b="0" kern="1200" baseline="0" dirty="0" smtClean="0">
                          <a:solidFill>
                            <a:schemeClr val="tx1"/>
                          </a:solidFill>
                          <a:latin typeface="+mn-lt"/>
                          <a:ea typeface="+mn-ea"/>
                          <a:cs typeface="Calibri" pitchFamily="34" charset="0"/>
                        </a:rPr>
                        <a:t>შეიქმნა ,,აფიშა”,რომელიც გავაკარით სკოლის </a:t>
                      </a:r>
                      <a:r>
                        <a:rPr lang="ka-GE" sz="800" b="0" kern="1200" baseline="0" dirty="0" smtClean="0">
                          <a:solidFill>
                            <a:schemeClr val="tx1"/>
                          </a:solidFill>
                          <a:latin typeface="+mn-lt"/>
                          <a:ea typeface="+mn-ea"/>
                          <a:cs typeface="Calibri" pitchFamily="34" charset="0"/>
                          <a:hlinkClick r:id="rId8"/>
                        </a:rPr>
                        <a:t>თვალსაჩინო ადგილას,ამ </a:t>
                      </a:r>
                      <a:r>
                        <a:rPr lang="ka-GE" sz="800" b="0" kern="1200" baseline="0" dirty="0" smtClean="0">
                          <a:solidFill>
                            <a:schemeClr val="tx1"/>
                          </a:solidFill>
                          <a:latin typeface="+mn-lt"/>
                          <a:ea typeface="+mn-ea"/>
                          <a:cs typeface="Calibri" pitchFamily="34" charset="0"/>
                        </a:rPr>
                        <a:t>აფიშამ მკითხველს  მიაწოდა ინფორმაცია ,რომ </a:t>
                      </a:r>
                      <a:r>
                        <a:rPr lang="en-US" sz="800" b="0" kern="1200" baseline="0" dirty="0" smtClean="0">
                          <a:solidFill>
                            <a:schemeClr val="tx1"/>
                          </a:solidFill>
                          <a:latin typeface="+mn-lt"/>
                          <a:ea typeface="+mn-ea"/>
                          <a:cs typeface="Calibri" pitchFamily="34" charset="0"/>
                        </a:rPr>
                        <a:t>I</a:t>
                      </a:r>
                      <a:r>
                        <a:rPr lang="ka-GE" sz="800" b="0" kern="1200" baseline="0" dirty="0" smtClean="0">
                          <a:solidFill>
                            <a:schemeClr val="tx1"/>
                          </a:solidFill>
                          <a:latin typeface="+mn-lt"/>
                          <a:ea typeface="+mn-ea"/>
                          <a:cs typeface="Calibri" pitchFamily="34" charset="0"/>
                        </a:rPr>
                        <a:t> კლასის მოსწავლებს საახალწლო ღონისძიება რომელ დღეს,რომელ საათზე და სად ჩატარდება</a:t>
                      </a:r>
                      <a:r>
                        <a:rPr lang="ka-GE" sz="800" b="0" kern="1200" baseline="0" dirty="0" smtClean="0">
                          <a:solidFill>
                            <a:schemeClr val="tx1"/>
                          </a:solidFill>
                          <a:latin typeface="+mn-lt"/>
                          <a:ea typeface="+mn-ea"/>
                          <a:cs typeface="Calibri" pitchFamily="34" charset="0"/>
                        </a:rPr>
                        <a:t>.    </a:t>
                      </a:r>
                      <a:r>
                        <a:rPr lang="ka-GE" sz="800" b="0" kern="1200" baseline="0" dirty="0" smtClean="0">
                          <a:solidFill>
                            <a:schemeClr val="tx1"/>
                          </a:solidFill>
                          <a:latin typeface="+mn-lt"/>
                          <a:ea typeface="+mn-ea"/>
                          <a:cs typeface="Calibri" pitchFamily="34" charset="0"/>
                          <a:hlinkClick r:id="rId9"/>
                        </a:rPr>
                        <a:t>1</a:t>
                      </a:r>
                      <a:r>
                        <a:rPr lang="ka-GE" sz="800" b="0" kern="1200" baseline="0" dirty="0" smtClean="0">
                          <a:solidFill>
                            <a:schemeClr val="tx1"/>
                          </a:solidFill>
                          <a:latin typeface="+mn-lt"/>
                          <a:ea typeface="+mn-ea"/>
                          <a:cs typeface="Calibri" pitchFamily="34" charset="0"/>
                        </a:rPr>
                        <a:t>,    </a:t>
                      </a:r>
                      <a:r>
                        <a:rPr lang="ka-GE" sz="800" b="0" kern="1200" baseline="0" dirty="0" smtClean="0">
                          <a:solidFill>
                            <a:schemeClr val="tx1"/>
                          </a:solidFill>
                          <a:latin typeface="+mn-lt"/>
                          <a:ea typeface="+mn-ea"/>
                          <a:cs typeface="Calibri" pitchFamily="34" charset="0"/>
                          <a:hlinkClick r:id="rId10"/>
                        </a:rPr>
                        <a:t>2</a:t>
                      </a:r>
                      <a:r>
                        <a:rPr lang="ka-GE" sz="800" b="0" kern="1200" baseline="0" dirty="0" smtClean="0">
                          <a:solidFill>
                            <a:schemeClr val="tx1"/>
                          </a:solidFill>
                          <a:latin typeface="+mn-lt"/>
                          <a:ea typeface="+mn-ea"/>
                          <a:cs typeface="Calibri" pitchFamily="34" charset="0"/>
                        </a:rPr>
                        <a:t>,    </a:t>
                      </a:r>
                      <a:r>
                        <a:rPr lang="ka-GE" sz="800" b="0" kern="1200" baseline="0" dirty="0" smtClean="0">
                          <a:solidFill>
                            <a:schemeClr val="tx1"/>
                          </a:solidFill>
                          <a:latin typeface="+mn-lt"/>
                          <a:ea typeface="+mn-ea"/>
                          <a:cs typeface="Calibri" pitchFamily="34" charset="0"/>
                          <a:hlinkClick r:id="rId10"/>
                        </a:rPr>
                        <a:t>3,   </a:t>
                      </a:r>
                      <a:endParaRPr lang="ka-GE" sz="800" b="0" kern="1200" baseline="0" dirty="0" smtClean="0">
                        <a:solidFill>
                          <a:schemeClr val="tx1"/>
                        </a:solidFill>
                        <a:latin typeface="+mn-lt"/>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a-GE" sz="1400" b="0" kern="1200" baseline="0" dirty="0" smtClean="0">
                        <a:solidFill>
                          <a:schemeClr val="tx1"/>
                        </a:solidFill>
                        <a:latin typeface="+mn-lt"/>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a-GE" sz="1400" b="0" kern="1200" baseline="0" dirty="0" smtClean="0">
                        <a:solidFill>
                          <a:schemeClr val="tx1"/>
                        </a:solidFill>
                        <a:latin typeface="+mn-lt"/>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a-GE" sz="1400" b="0" kern="1200" baseline="0" dirty="0" smtClean="0">
                        <a:solidFill>
                          <a:schemeClr val="tx1"/>
                        </a:solidFill>
                        <a:latin typeface="+mn-lt"/>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a-GE" sz="1400" b="0" kern="1200" baseline="0" dirty="0" smtClean="0">
                        <a:solidFill>
                          <a:schemeClr val="tx1"/>
                        </a:solidFill>
                        <a:latin typeface="+mn-lt"/>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smtClean="0">
                        <a:solidFill>
                          <a:schemeClr val="tx1"/>
                        </a:solidFill>
                        <a:latin typeface="+mn-lt"/>
                        <a:ea typeface="+mn-ea"/>
                        <a:cs typeface="Calibri" pitchFamily="34" charset="0"/>
                      </a:endParaRPr>
                    </a:p>
                    <a:p>
                      <a:endParaRPr lang="en-US" sz="1400" b="0" i="0" kern="1200" dirty="0" smtClean="0">
                        <a:solidFill>
                          <a:schemeClr val="tx1"/>
                        </a:solidFill>
                        <a:latin typeface="+mj-lt"/>
                        <a:ea typeface="+mn-ea"/>
                        <a:cs typeface="+mn-cs"/>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xmlns="" val="3972450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extLst>
              <p:ext uri="{D42A27DB-BD31-4B8C-83A1-F6EECF244321}">
                <p14:modId xmlns:p14="http://schemas.microsoft.com/office/powerpoint/2010/main" xmlns="" val="4064106656"/>
              </p:ext>
            </p:extLst>
          </p:nvPr>
        </p:nvGraphicFramePr>
        <p:xfrm>
          <a:off x="251520" y="146807"/>
          <a:ext cx="7920880" cy="5052010"/>
        </p:xfrm>
        <a:graphic>
          <a:graphicData uri="http://schemas.openxmlformats.org/drawingml/2006/table">
            <a:tbl>
              <a:tblPr firstRow="1" bandRow="1">
                <a:tableStyleId>{5C22544A-7EE6-4342-B048-85BDC9FD1C3A}</a:tableStyleId>
              </a:tblPr>
              <a:tblGrid>
                <a:gridCol w="2034480"/>
                <a:gridCol w="5886400"/>
              </a:tblGrid>
              <a:tr h="45614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a-GE" sz="1050" b="1" i="0" u="none" strike="noStrike" kern="1200" cap="none" spc="0" normalizeH="0" baseline="0" noProof="0" dirty="0" smtClean="0">
                          <a:ln>
                            <a:noFill/>
                          </a:ln>
                          <a:solidFill>
                            <a:schemeClr val="tx1"/>
                          </a:solidFill>
                          <a:effectLst/>
                          <a:uLnTx/>
                          <a:uFillTx/>
                          <a:latin typeface="+mn-lt"/>
                          <a:ea typeface="+mn-ea"/>
                          <a:cs typeface="+mn-cs"/>
                        </a:rPr>
                        <a:t>სასწავლო </a:t>
                      </a:r>
                      <a:r>
                        <a:rPr kumimoji="0" lang="da-DK" sz="1050" b="1" i="0" u="none" strike="noStrike" kern="1200" cap="none" spc="0" normalizeH="0" baseline="0" noProof="0" dirty="0" smtClean="0">
                          <a:ln>
                            <a:noFill/>
                          </a:ln>
                          <a:solidFill>
                            <a:schemeClr val="tx1"/>
                          </a:solidFill>
                          <a:effectLst/>
                          <a:uLnTx/>
                          <a:uFillTx/>
                          <a:latin typeface="+mn-lt"/>
                          <a:ea typeface="+mn-ea"/>
                          <a:cs typeface="+mn-cs"/>
                        </a:rPr>
                        <a:t>მასალები</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dirty="0" smtClean="0">
                          <a:solidFill>
                            <a:schemeClr val="tx1"/>
                          </a:solidFill>
                          <a:latin typeface="+mn-lt"/>
                          <a:ea typeface="+mn-ea"/>
                          <a:cs typeface="Calibri" pitchFamily="34" charset="0"/>
                        </a:rPr>
                        <a:t>პროექტის ფარგლებში მოსწავლეების მიერ შექმნილი პროდუქტების და მიღწეული შედეგების მაგალითები,</a:t>
                      </a:r>
                      <a:r>
                        <a:rPr kumimoji="0" lang="da-DK" sz="900" b="0" i="0" u="none" strike="noStrike" kern="1200" cap="none" spc="0" normalizeH="0" baseline="0" noProof="0" dirty="0" smtClean="0">
                          <a:ln>
                            <a:noFill/>
                          </a:ln>
                          <a:solidFill>
                            <a:schemeClr val="tx1"/>
                          </a:solidFill>
                          <a:effectLst/>
                          <a:uLnTx/>
                          <a:uFillTx/>
                          <a:latin typeface="+mn-lt"/>
                          <a:ea typeface="+mn-ea"/>
                          <a:cs typeface="+mn-cs"/>
                        </a:rPr>
                        <a:t> ისტ-ის გამოყენების ჩათვლით. რა ტიპის ისტ-ია გამოყენებული პროექტში და როგორ.</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dirty="0" smtClean="0">
                          <a:solidFill>
                            <a:schemeClr val="tx1"/>
                          </a:solidFill>
                          <a:latin typeface="+mn-lt"/>
                          <a:ea typeface="+mn-ea"/>
                          <a:cs typeface="+mn-cs"/>
                        </a:rPr>
                        <a:t>რამდენად იყენებენ მოსწავლეები ისტ</a:t>
                      </a:r>
                      <a:r>
                        <a:rPr lang="en-US" sz="900" b="0" i="0" kern="1200" dirty="0" smtClean="0">
                          <a:solidFill>
                            <a:schemeClr val="tx1"/>
                          </a:solidFill>
                          <a:latin typeface="+mn-lt"/>
                          <a:ea typeface="+mn-ea"/>
                          <a:cs typeface="+mn-cs"/>
                        </a:rPr>
                        <a:t>-</a:t>
                      </a:r>
                      <a:r>
                        <a:rPr lang="ka-GE" sz="900" b="0" i="0" kern="1200" dirty="0" smtClean="0">
                          <a:solidFill>
                            <a:schemeClr val="tx1"/>
                          </a:solidFill>
                          <a:latin typeface="+mn-lt"/>
                          <a:ea typeface="+mn-ea"/>
                          <a:cs typeface="+mn-cs"/>
                        </a:rPr>
                        <a:t>ს ცოდნის კონსტრუირების, კოლაბორაციისა და კლასგარეშე სწავლის ხელშესაწყობად? უზრუნველყოფს თუ არა ისტ-ის გამოყენება როგორც საკლასო ოთახში, ასევე მის მიღმა ახალი ცოდნის</a:t>
                      </a:r>
                      <a:r>
                        <a:rPr lang="ka-GE" sz="900" b="0" i="0" kern="1200" baseline="0" dirty="0" smtClean="0">
                          <a:solidFill>
                            <a:schemeClr val="tx1"/>
                          </a:solidFill>
                          <a:latin typeface="+mn-lt"/>
                          <a:ea typeface="+mn-ea"/>
                          <a:cs typeface="+mn-cs"/>
                        </a:rPr>
                        <a:t> </a:t>
                      </a:r>
                      <a:r>
                        <a:rPr lang="ka-GE" sz="900" b="0" i="0" kern="1200" dirty="0" smtClean="0">
                          <a:solidFill>
                            <a:schemeClr val="tx1"/>
                          </a:solidFill>
                          <a:latin typeface="+mn-lt"/>
                          <a:ea typeface="+mn-ea"/>
                          <a:cs typeface="+mn-cs"/>
                        </a:rPr>
                        <a:t>კონსტრუირების/კოლაბორაციის/ სწავლის იმ შესაძლებლობებს, რომლებიც ისტ-ის გარეშე ვერ შეიქმნებოდა? გამოიყენება თუ არა ციფრული ინსტრუმენტები სწავლის პროცესის ინოვაციურობის უზრუნველსაყოფად? </a:t>
                      </a:r>
                      <a:r>
                        <a:rPr lang="en-US" sz="900" b="0" i="0" kern="1200" dirty="0" smtClean="0">
                          <a:solidFill>
                            <a:schemeClr val="tx1"/>
                          </a:solidFill>
                          <a:latin typeface="+mn-lt"/>
                          <a:ea typeface="+mn-ea"/>
                          <a:cs typeface="+mn-cs"/>
                        </a:rPr>
                        <a:t> </a:t>
                      </a:r>
                      <a:endParaRPr lang="en-US" sz="900" b="0" i="0" kern="1200" dirty="0" smtClean="0">
                        <a:solidFill>
                          <a:schemeClr val="tx1"/>
                        </a:solidFill>
                        <a:latin typeface="+mn-lt"/>
                        <a:ea typeface="+mn-ea"/>
                        <a:cs typeface="Calibri"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a-GE"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გთხოვთ, დაურთოთ ფაილები, </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ბმულები </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ვიდეოებ</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ზე</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 და ა.შ., </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რომლებიც </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მოსწავლეების სწავლის პროცესსა და მის შედეგებს </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ასახავს</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00" b="0" i="1"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00" b="0" i="1" u="none" strike="noStrike" kern="1200" cap="none" spc="0" normalizeH="0" baseline="0" noProof="0" dirty="0" smtClean="0">
                          <a:ln>
                            <a:noFill/>
                          </a:ln>
                          <a:solidFill>
                            <a:schemeClr val="tx1"/>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dirty="0" smtClean="0">
                        <a:solidFill>
                          <a:schemeClr val="tx1"/>
                        </a:solidFill>
                        <a:latin typeface="+mn-lt"/>
                      </a:endParaRPr>
                    </a:p>
                    <a:p>
                      <a:endParaRPr lang="da-DK" sz="900" b="0" dirty="0" smtClean="0">
                        <a:solidFill>
                          <a:schemeClr val="tx1"/>
                        </a:solidFill>
                        <a:latin typeface="+mn-lt"/>
                      </a:endParaRPr>
                    </a:p>
                    <a:p>
                      <a:endParaRPr lang="da-DK" sz="900" b="0" dirty="0" smtClean="0">
                        <a:solidFill>
                          <a:schemeClr val="tx1"/>
                        </a:solidFill>
                        <a:latin typeface="+mn-lt"/>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buFont typeface="Wingdings" pitchFamily="2" charset="2"/>
                        <a:buChar char="§"/>
                      </a:pPr>
                      <a:r>
                        <a:rPr lang="ka-GE" sz="1400" b="0" i="0" kern="1200" dirty="0" smtClean="0">
                          <a:solidFill>
                            <a:schemeClr val="tx1">
                              <a:lumMod val="95000"/>
                              <a:lumOff val="5000"/>
                            </a:schemeClr>
                          </a:solidFill>
                          <a:latin typeface="+mn-lt"/>
                          <a:ea typeface="+mn-ea"/>
                          <a:cs typeface="Calibri" pitchFamily="34" charset="0"/>
                        </a:rPr>
                        <a:t>მოსწავლე</a:t>
                      </a:r>
                      <a:r>
                        <a:rPr lang="ka-GE" sz="1400" b="0" i="0" kern="1200" baseline="0" dirty="0" smtClean="0">
                          <a:solidFill>
                            <a:schemeClr val="tx1">
                              <a:lumMod val="95000"/>
                              <a:lumOff val="5000"/>
                            </a:schemeClr>
                          </a:solidFill>
                          <a:latin typeface="+mn-lt"/>
                          <a:ea typeface="+mn-ea"/>
                          <a:cs typeface="Calibri" pitchFamily="34" charset="0"/>
                        </a:rPr>
                        <a:t> პროგრამა ,,</a:t>
                      </a:r>
                      <a:r>
                        <a:rPr lang="en-US" sz="1400" b="0" i="0" kern="1200" baseline="0" dirty="0" smtClean="0">
                          <a:solidFill>
                            <a:schemeClr val="tx1">
                              <a:lumMod val="95000"/>
                              <a:lumOff val="5000"/>
                            </a:schemeClr>
                          </a:solidFill>
                          <a:latin typeface="+mn-lt"/>
                          <a:ea typeface="+mn-ea"/>
                          <a:cs typeface="Calibri" pitchFamily="34" charset="0"/>
                        </a:rPr>
                        <a:t>PAINT</a:t>
                      </a:r>
                      <a:r>
                        <a:rPr lang="ka-GE" sz="1400" b="0" i="0" kern="1200" baseline="0" dirty="0" smtClean="0">
                          <a:solidFill>
                            <a:schemeClr val="tx1">
                              <a:lumMod val="95000"/>
                              <a:lumOff val="5000"/>
                            </a:schemeClr>
                          </a:solidFill>
                          <a:latin typeface="+mn-lt"/>
                          <a:ea typeface="+mn-ea"/>
                          <a:cs typeface="Calibri" pitchFamily="34" charset="0"/>
                        </a:rPr>
                        <a:t>”-ში იყენებს სახატავ და ტესტურ რადაქტორებს და ქმნის აფიშა.</a:t>
                      </a:r>
                    </a:p>
                    <a:p>
                      <a:pPr>
                        <a:buFont typeface="Wingdings" pitchFamily="2" charset="2"/>
                        <a:buChar char="§"/>
                      </a:pPr>
                      <a:r>
                        <a:rPr lang="ka-GE" sz="1400" b="0" i="0" kern="1200" baseline="0" dirty="0" smtClean="0">
                          <a:solidFill>
                            <a:schemeClr val="tx1">
                              <a:lumMod val="95000"/>
                              <a:lumOff val="5000"/>
                            </a:schemeClr>
                          </a:solidFill>
                          <a:latin typeface="+mn-lt"/>
                          <a:ea typeface="+mn-ea"/>
                          <a:cs typeface="Calibri" pitchFamily="34" charset="0"/>
                        </a:rPr>
                        <a:t>ვებკამერის გამოყენებით ქმნიან ფოტო ვიდო მასალას.</a:t>
                      </a:r>
                    </a:p>
                    <a:p>
                      <a:pPr>
                        <a:buFont typeface="Wingdings" pitchFamily="2" charset="2"/>
                        <a:buChar char="§"/>
                      </a:pPr>
                      <a:r>
                        <a:rPr lang="ka-GE" sz="1400" b="0" i="0" kern="1200" baseline="0" dirty="0" smtClean="0">
                          <a:solidFill>
                            <a:schemeClr val="tx1">
                              <a:lumMod val="95000"/>
                              <a:lumOff val="5000"/>
                            </a:schemeClr>
                          </a:solidFill>
                          <a:latin typeface="+mn-lt"/>
                          <a:ea typeface="+mn-ea"/>
                          <a:cs typeface="Calibri" pitchFamily="34" charset="0"/>
                        </a:rPr>
                        <a:t>ისტ-ის ცოდნა გამოიყენეს როგორც საგაკვეთილო,ასევე კლასგარეშე მუშაობისას,რაც დაეხმარა  მათ მიღებული ცოდნის განმტკიცებაში,პრაკტიკულ გამოყენებასა და საზოგადოებასთან თანამშრომლობასი</a:t>
                      </a:r>
                      <a:endParaRPr lang="en-US" sz="1400" b="0" i="0" kern="1200" dirty="0">
                        <a:solidFill>
                          <a:schemeClr val="tx1">
                            <a:lumMod val="95000"/>
                            <a:lumOff val="5000"/>
                          </a:schemeClr>
                        </a:solidFill>
                        <a:latin typeface="+mn-lt"/>
                        <a:ea typeface="+mn-ea"/>
                        <a:cs typeface="Calibri" pitchFamily="34" charset="0"/>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xmlns="" val="1072288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extLst>
              <p:ext uri="{D42A27DB-BD31-4B8C-83A1-F6EECF244321}">
                <p14:modId xmlns:p14="http://schemas.microsoft.com/office/powerpoint/2010/main" xmlns="" val="3878286945"/>
              </p:ext>
            </p:extLst>
          </p:nvPr>
        </p:nvGraphicFramePr>
        <p:xfrm>
          <a:off x="251520" y="146807"/>
          <a:ext cx="7920880" cy="5421935"/>
        </p:xfrm>
        <a:graphic>
          <a:graphicData uri="http://schemas.openxmlformats.org/drawingml/2006/table">
            <a:tbl>
              <a:tblPr firstRow="1" bandRow="1">
                <a:tableStyleId>{5940675A-B579-460E-94D1-54222C63F5DA}</a:tableStyleId>
              </a:tblPr>
              <a:tblGrid>
                <a:gridCol w="1944216"/>
                <a:gridCol w="5976664"/>
              </a:tblGrid>
              <a:tr h="5421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i="1" kern="1200" noProof="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1" i="0" kern="1200" noProof="0" dirty="0" smtClean="0">
                          <a:solidFill>
                            <a:schemeClr val="tx1"/>
                          </a:solidFill>
                          <a:latin typeface="+mn-lt"/>
                          <a:ea typeface="+mn-ea"/>
                          <a:cs typeface="+mn-cs"/>
                        </a:rPr>
                        <a:t>ცოდნის </a:t>
                      </a:r>
                      <a:r>
                        <a:rPr lang="ka-GE" sz="900" b="1" i="0" kern="1200" noProof="0" dirty="0" smtClean="0">
                          <a:solidFill>
                            <a:schemeClr val="tx1"/>
                          </a:solidFill>
                          <a:latin typeface="+mn-lt"/>
                          <a:ea typeface="+mn-ea"/>
                          <a:cs typeface="+mn-cs"/>
                        </a:rPr>
                        <a:t>კონსტრუირება </a:t>
                      </a:r>
                      <a:r>
                        <a:rPr lang="da-DK" sz="900" b="1" i="0" kern="1200" noProof="0" dirty="0" smtClean="0">
                          <a:solidFill>
                            <a:schemeClr val="tx1"/>
                          </a:solidFill>
                          <a:latin typeface="+mn-lt"/>
                          <a:ea typeface="+mn-ea"/>
                          <a:cs typeface="+mn-cs"/>
                        </a:rPr>
                        <a:t>და კრიტიკული აზროვნება</a:t>
                      </a:r>
                      <a:endParaRPr lang="ka-GE" sz="900" b="1" i="0" kern="1200" noProof="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i="0" kern="1200" noProof="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noProof="0" dirty="0" smtClean="0">
                          <a:solidFill>
                            <a:schemeClr val="tx1"/>
                          </a:solidFill>
                          <a:latin typeface="+mn-lt"/>
                          <a:ea typeface="+mn-ea"/>
                          <a:cs typeface="+mn-cs"/>
                        </a:rPr>
                        <a:t>გთხოვთ, აჩვენოთ </a:t>
                      </a:r>
                      <a:r>
                        <a:rPr lang="en-US" sz="900" b="0" i="0" kern="1200" noProof="0" dirty="0" err="1" smtClean="0">
                          <a:solidFill>
                            <a:schemeClr val="tx1"/>
                          </a:solidFill>
                          <a:latin typeface="+mn-lt"/>
                          <a:ea typeface="+mn-ea"/>
                          <a:cs typeface="+mn-cs"/>
                        </a:rPr>
                        <a:t>მაგალითები</a:t>
                      </a:r>
                      <a:r>
                        <a:rPr lang="en-US" sz="900" b="0" i="0" kern="1200" noProof="0" dirty="0" smtClean="0">
                          <a:solidFill>
                            <a:schemeClr val="tx1"/>
                          </a:solidFill>
                          <a:latin typeface="+mn-lt"/>
                          <a:ea typeface="+mn-ea"/>
                          <a:cs typeface="+mn-cs"/>
                        </a:rPr>
                        <a:t> </a:t>
                      </a:r>
                      <a:r>
                        <a:rPr lang="en-US" sz="900" b="0" i="0" kern="1200" noProof="0" dirty="0" err="1" smtClean="0">
                          <a:solidFill>
                            <a:schemeClr val="tx1"/>
                          </a:solidFill>
                          <a:latin typeface="+mn-lt"/>
                          <a:ea typeface="+mn-ea"/>
                          <a:cs typeface="+mn-cs"/>
                        </a:rPr>
                        <a:t>იმისა</a:t>
                      </a:r>
                      <a:r>
                        <a:rPr lang="en-US" sz="900" b="0" i="0" kern="1200" noProof="0" dirty="0" smtClean="0">
                          <a:solidFill>
                            <a:schemeClr val="tx1"/>
                          </a:solidFill>
                          <a:latin typeface="+mn-lt"/>
                          <a:ea typeface="+mn-ea"/>
                          <a:cs typeface="+mn-cs"/>
                        </a:rPr>
                        <a:t>, </a:t>
                      </a:r>
                      <a:r>
                        <a:rPr lang="ka-GE" sz="900" b="0" i="0" kern="1200" noProof="0" dirty="0" smtClean="0">
                          <a:solidFill>
                            <a:schemeClr val="tx1"/>
                          </a:solidFill>
                          <a:latin typeface="+mn-lt"/>
                          <a:ea typeface="+mn-ea"/>
                          <a:cs typeface="+mn-cs"/>
                        </a:rPr>
                        <a:t>თუ  როგორ მოითხოვს </a:t>
                      </a:r>
                      <a:r>
                        <a:rPr lang="ka-GE" sz="900" b="0" i="0" kern="1200" dirty="0" smtClean="0">
                          <a:solidFill>
                            <a:schemeClr val="tx1"/>
                          </a:solidFill>
                          <a:latin typeface="+mn-lt"/>
                          <a:ea typeface="+mn-ea"/>
                          <a:cs typeface="+mn-cs"/>
                        </a:rPr>
                        <a:t>სასწავლო აქტივობა მოსწავლეებისგან, რომ ისინი გასცდნენ  შესწავლილ მასალას და ინტეპრეტირების, ანალიზის, სინთეზისა და შეფასების გზით შექმნან ცოდნა. </a:t>
                      </a:r>
                      <a:endParaRPr lang="da-DK" sz="900" b="0" i="0" kern="1200" dirty="0" smtClean="0">
                        <a:solidFill>
                          <a:schemeClr val="tx1"/>
                        </a:solidFill>
                        <a:latin typeface="+mn-lt"/>
                        <a:ea typeface="+mn-ea"/>
                        <a:cs typeface="+mn-cs"/>
                      </a:endParaRPr>
                    </a:p>
                    <a:p>
                      <a:endParaRPr lang="da-DK" sz="900" b="0" i="0" kern="1200" dirty="0" smtClean="0">
                        <a:solidFill>
                          <a:schemeClr val="tx1"/>
                        </a:solidFill>
                        <a:latin typeface="+mn-lt"/>
                        <a:ea typeface="+mn-ea"/>
                        <a:cs typeface="+mn-cs"/>
                      </a:endParaRPr>
                    </a:p>
                    <a:p>
                      <a:r>
                        <a:rPr lang="ka-GE" sz="900" b="1" i="0" kern="1200" dirty="0" smtClean="0">
                          <a:solidFill>
                            <a:schemeClr val="tx1"/>
                          </a:solidFill>
                          <a:latin typeface="+mn-lt"/>
                          <a:ea typeface="+mn-ea"/>
                          <a:cs typeface="+mn-cs"/>
                        </a:rPr>
                        <a:t>სწავლის პროცესის გაფართოება საკლასო ოთახს მიღმა</a:t>
                      </a:r>
                      <a:endParaRPr lang="da-DK" sz="900" b="1" i="0" kern="1200" dirty="0" smtClean="0">
                        <a:solidFill>
                          <a:schemeClr val="tx1"/>
                        </a:solidFill>
                        <a:latin typeface="+mn-lt"/>
                        <a:ea typeface="+mn-ea"/>
                        <a:cs typeface="+mn-cs"/>
                      </a:endParaRPr>
                    </a:p>
                    <a:p>
                      <a:endParaRPr lang="da-DK" sz="900" b="0" i="0" kern="1200" dirty="0" smtClean="0">
                        <a:solidFill>
                          <a:schemeClr val="tx1"/>
                        </a:solidFill>
                        <a:latin typeface="+mn-lt"/>
                        <a:ea typeface="+mn-ea"/>
                        <a:cs typeface="+mn-cs"/>
                      </a:endParaRPr>
                    </a:p>
                    <a:p>
                      <a:r>
                        <a:rPr lang="ka-GE" sz="900" b="0" i="0" kern="1200" dirty="0" smtClean="0">
                          <a:solidFill>
                            <a:schemeClr val="tx1"/>
                          </a:solidFill>
                          <a:latin typeface="+mn-lt"/>
                          <a:ea typeface="+mn-ea"/>
                          <a:cs typeface="+mn-cs"/>
                        </a:rPr>
                        <a:t>გთხოვთ, აჩვენოთ მაგალითები, </a:t>
                      </a:r>
                      <a:r>
                        <a:rPr lang="da-DK" sz="900" b="0" i="0" kern="1200" dirty="0" smtClean="0">
                          <a:solidFill>
                            <a:schemeClr val="tx1"/>
                          </a:solidFill>
                          <a:latin typeface="+mn-lt"/>
                          <a:ea typeface="+mn-ea"/>
                          <a:cs typeface="+mn-cs"/>
                        </a:rPr>
                        <a:t>თუ სასწავლო გამოცდილება არ არის </a:t>
                      </a:r>
                      <a:r>
                        <a:rPr lang="ka-GE" sz="900" b="0" i="0" kern="1200" dirty="0" smtClean="0">
                          <a:solidFill>
                            <a:schemeClr val="tx1"/>
                          </a:solidFill>
                          <a:latin typeface="+mn-lt"/>
                          <a:ea typeface="+mn-ea"/>
                          <a:cs typeface="+mn-cs"/>
                        </a:rPr>
                        <a:t>შემოსაზღვრული </a:t>
                      </a:r>
                      <a:r>
                        <a:rPr lang="da-DK" sz="900" b="0" i="0" kern="1200" dirty="0" smtClean="0">
                          <a:solidFill>
                            <a:schemeClr val="tx1"/>
                          </a:solidFill>
                          <a:latin typeface="+mn-lt"/>
                          <a:ea typeface="+mn-ea"/>
                          <a:cs typeface="+mn-cs"/>
                        </a:rPr>
                        <a:t>საკლასო ოთახის კედლებით, </a:t>
                      </a:r>
                      <a:r>
                        <a:rPr lang="ka-GE" sz="900" b="0" i="0" kern="1200" dirty="0" smtClean="0">
                          <a:solidFill>
                            <a:schemeClr val="tx1"/>
                          </a:solidFill>
                          <a:latin typeface="+mn-lt"/>
                          <a:ea typeface="+mn-ea"/>
                          <a:cs typeface="+mn-cs"/>
                        </a:rPr>
                        <a:t> გაკვეთილის </a:t>
                      </a:r>
                      <a:r>
                        <a:rPr lang="da-DK" sz="900" b="0" i="0" kern="1200" dirty="0" smtClean="0">
                          <a:solidFill>
                            <a:schemeClr val="tx1"/>
                          </a:solidFill>
                          <a:latin typeface="+mn-lt"/>
                          <a:ea typeface="+mn-ea"/>
                          <a:cs typeface="+mn-cs"/>
                        </a:rPr>
                        <a:t>დროითი ჩარჩო</a:t>
                      </a:r>
                      <a:r>
                        <a:rPr lang="ka-GE" sz="900" b="0" i="0" kern="1200" dirty="0" smtClean="0">
                          <a:solidFill>
                            <a:schemeClr val="tx1"/>
                          </a:solidFill>
                          <a:latin typeface="+mn-lt"/>
                          <a:ea typeface="+mn-ea"/>
                          <a:cs typeface="+mn-cs"/>
                        </a:rPr>
                        <a:t>ები</a:t>
                      </a:r>
                      <a:r>
                        <a:rPr lang="da-DK" sz="900" b="0" i="0" kern="1200" dirty="0" smtClean="0">
                          <a:solidFill>
                            <a:schemeClr val="tx1"/>
                          </a:solidFill>
                          <a:latin typeface="+mn-lt"/>
                          <a:ea typeface="+mn-ea"/>
                          <a:cs typeface="+mn-cs"/>
                        </a:rPr>
                        <a:t>თ,</a:t>
                      </a:r>
                      <a:r>
                        <a:rPr lang="ka-GE" sz="900" b="0" i="0" kern="1200" dirty="0" smtClean="0">
                          <a:solidFill>
                            <a:schemeClr val="tx1"/>
                          </a:solidFill>
                          <a:latin typeface="+mn-lt"/>
                          <a:ea typeface="+mn-ea"/>
                          <a:cs typeface="+mn-cs"/>
                        </a:rPr>
                        <a:t> თემატური</a:t>
                      </a:r>
                      <a:r>
                        <a:rPr lang="da-DK" sz="900" b="0" i="0" kern="1200" dirty="0" smtClean="0">
                          <a:solidFill>
                            <a:schemeClr val="tx1"/>
                          </a:solidFill>
                          <a:latin typeface="+mn-lt"/>
                          <a:ea typeface="+mn-ea"/>
                          <a:cs typeface="+mn-cs"/>
                        </a:rPr>
                        <a:t> პარამეტრებით</a:t>
                      </a:r>
                      <a:r>
                        <a:rPr lang="ka-GE" sz="900" b="0" i="0" kern="1200" dirty="0" smtClean="0">
                          <a:solidFill>
                            <a:schemeClr val="tx1"/>
                          </a:solidFill>
                          <a:latin typeface="+mn-lt"/>
                          <a:ea typeface="+mn-ea"/>
                          <a:cs typeface="+mn-cs"/>
                        </a:rPr>
                        <a:t>.</a:t>
                      </a:r>
                      <a:endParaRPr lang="da-DK" sz="900" b="0" i="0" kern="1200" dirty="0" smtClean="0">
                        <a:solidFill>
                          <a:schemeClr val="tx1"/>
                        </a:solidFill>
                        <a:latin typeface="+mn-lt"/>
                        <a:ea typeface="+mn-ea"/>
                        <a:cs typeface="+mn-cs"/>
                      </a:endParaRPr>
                    </a:p>
                    <a:p>
                      <a:endParaRPr lang="da-DK" sz="900" b="0" i="0" kern="1200" dirty="0" smtClean="0">
                        <a:solidFill>
                          <a:schemeClr val="tx1"/>
                        </a:solidFill>
                        <a:latin typeface="+mn-lt"/>
                        <a:ea typeface="+mn-ea"/>
                        <a:cs typeface="+mn-cs"/>
                      </a:endParaRPr>
                    </a:p>
                    <a:p>
                      <a:r>
                        <a:rPr lang="ka-GE" sz="900" b="0" i="0" kern="1200" dirty="0" smtClean="0">
                          <a:solidFill>
                            <a:schemeClr val="tx1"/>
                          </a:solidFill>
                          <a:latin typeface="+mn-lt"/>
                          <a:ea typeface="+mn-ea"/>
                          <a:cs typeface="+mn-cs"/>
                        </a:rPr>
                        <a:t>გთხოვთ, აჩვენოთ მაგალითები, </a:t>
                      </a:r>
                      <a:r>
                        <a:rPr lang="da-DK" sz="900" b="0" i="0" kern="1200" dirty="0" smtClean="0">
                          <a:solidFill>
                            <a:schemeClr val="tx1"/>
                          </a:solidFill>
                          <a:latin typeface="+mn-lt"/>
                          <a:ea typeface="+mn-ea"/>
                          <a:cs typeface="+mn-cs"/>
                        </a:rPr>
                        <a:t>თუ პროექტი </a:t>
                      </a:r>
                      <a:r>
                        <a:rPr lang="ka-GE" sz="900" b="0" i="0" kern="1200" dirty="0" smtClean="0">
                          <a:solidFill>
                            <a:schemeClr val="tx1"/>
                          </a:solidFill>
                          <a:latin typeface="+mn-lt"/>
                          <a:ea typeface="+mn-ea"/>
                          <a:cs typeface="+mn-cs"/>
                        </a:rPr>
                        <a:t>ეხება </a:t>
                      </a:r>
                      <a:r>
                        <a:rPr lang="da-DK" sz="900" b="0" i="0" kern="1200" dirty="0" smtClean="0">
                          <a:solidFill>
                            <a:schemeClr val="tx1"/>
                          </a:solidFill>
                          <a:latin typeface="+mn-lt"/>
                          <a:ea typeface="+mn-ea"/>
                          <a:cs typeface="+mn-cs"/>
                        </a:rPr>
                        <a:t>რეალურ</a:t>
                      </a:r>
                      <a:r>
                        <a:rPr lang="ka-GE" sz="900" b="0" i="0" kern="1200" dirty="0" smtClean="0">
                          <a:solidFill>
                            <a:schemeClr val="tx1"/>
                          </a:solidFill>
                          <a:latin typeface="+mn-lt"/>
                          <a:ea typeface="+mn-ea"/>
                          <a:cs typeface="+mn-cs"/>
                        </a:rPr>
                        <a:t>ი სამყაროს</a:t>
                      </a:r>
                      <a:r>
                        <a:rPr lang="da-DK" sz="900" b="0" i="0" kern="1200" dirty="0" smtClean="0">
                          <a:solidFill>
                            <a:schemeClr val="tx1"/>
                          </a:solidFill>
                          <a:latin typeface="+mn-lt"/>
                          <a:ea typeface="+mn-ea"/>
                          <a:cs typeface="+mn-cs"/>
                        </a:rPr>
                        <a:t> პრობლემებს (მაგ</a:t>
                      </a:r>
                      <a:r>
                        <a:rPr lang="ka-GE" sz="900" b="0" i="0" kern="1200" dirty="0" err="1" smtClean="0">
                          <a:solidFill>
                            <a:schemeClr val="tx1"/>
                          </a:solidFill>
                          <a:latin typeface="+mn-lt"/>
                          <a:ea typeface="+mn-ea"/>
                          <a:cs typeface="+mn-cs"/>
                        </a:rPr>
                        <a:t>ალითად</a:t>
                      </a:r>
                      <a:r>
                        <a:rPr lang="ka-GE" sz="900" b="0" i="0" kern="1200" dirty="0" smtClean="0">
                          <a:solidFill>
                            <a:schemeClr val="tx1"/>
                          </a:solidFill>
                          <a:latin typeface="+mn-lt"/>
                          <a:ea typeface="+mn-ea"/>
                          <a:cs typeface="+mn-cs"/>
                        </a:rPr>
                        <a:t>, საკლასო ოთახს მიღმა რეალურ </a:t>
                      </a:r>
                      <a:r>
                        <a:rPr lang="da-DK" sz="900" b="0" i="0" kern="1200" dirty="0" smtClean="0">
                          <a:solidFill>
                            <a:schemeClr val="tx1"/>
                          </a:solidFill>
                          <a:latin typeface="+mn-lt"/>
                          <a:ea typeface="+mn-ea"/>
                          <a:cs typeface="+mn-cs"/>
                        </a:rPr>
                        <a:t>სიტუაცი</a:t>
                      </a:r>
                      <a:r>
                        <a:rPr lang="ka-GE" sz="900" b="0" i="0" kern="1200" dirty="0" smtClean="0">
                          <a:solidFill>
                            <a:schemeClr val="tx1"/>
                          </a:solidFill>
                          <a:latin typeface="+mn-lt"/>
                          <a:ea typeface="+mn-ea"/>
                          <a:cs typeface="+mn-cs"/>
                        </a:rPr>
                        <a:t>ებსა </a:t>
                      </a:r>
                      <a:r>
                        <a:rPr lang="da-DK" sz="900" b="0" i="0" kern="1200" dirty="0" smtClean="0">
                          <a:solidFill>
                            <a:schemeClr val="tx1"/>
                          </a:solidFill>
                          <a:latin typeface="+mn-lt"/>
                          <a:ea typeface="+mn-ea"/>
                          <a:cs typeface="+mn-cs"/>
                        </a:rPr>
                        <a:t>და მონაცემებ</a:t>
                      </a:r>
                      <a:r>
                        <a:rPr lang="ka-GE" sz="900" b="0" i="0" kern="1200" dirty="0" smtClean="0">
                          <a:solidFill>
                            <a:schemeClr val="tx1"/>
                          </a:solidFill>
                          <a:latin typeface="+mn-lt"/>
                          <a:ea typeface="+mn-ea"/>
                          <a:cs typeface="+mn-cs"/>
                        </a:rPr>
                        <a:t>ს</a:t>
                      </a:r>
                      <a:r>
                        <a:rPr lang="da-DK" sz="900" b="0" i="0" kern="1200" dirty="0" smtClean="0">
                          <a:solidFill>
                            <a:schemeClr val="tx1"/>
                          </a:solidFill>
                          <a:latin typeface="+mn-lt"/>
                          <a:ea typeface="+mn-ea"/>
                          <a:cs typeface="+mn-cs"/>
                        </a:rPr>
                        <a:t>) და მნიშვნელოვანი გავლენა აქვს ლოკალურ</a:t>
                      </a:r>
                      <a:r>
                        <a:rPr lang="ka-GE" sz="900" b="0" i="0" kern="1200" dirty="0" smtClean="0">
                          <a:solidFill>
                            <a:schemeClr val="tx1"/>
                          </a:solidFill>
                          <a:latin typeface="+mn-lt"/>
                          <a:ea typeface="+mn-ea"/>
                          <a:cs typeface="+mn-cs"/>
                        </a:rPr>
                        <a:t> </a:t>
                      </a:r>
                      <a:r>
                        <a:rPr lang="da-DK" sz="900" b="0" i="0" kern="1200" dirty="0" smtClean="0">
                          <a:solidFill>
                            <a:schemeClr val="tx1"/>
                          </a:solidFill>
                          <a:latin typeface="+mn-lt"/>
                          <a:ea typeface="+mn-ea"/>
                          <a:cs typeface="+mn-cs"/>
                        </a:rPr>
                        <a:t>ან გლობალურ საზოგადოებებზე</a:t>
                      </a:r>
                      <a:r>
                        <a:rPr lang="ka-GE" sz="900" b="0" i="0" kern="1200" dirty="0" smtClean="0">
                          <a:solidFill>
                            <a:schemeClr val="tx1"/>
                          </a:solidFill>
                          <a:latin typeface="+mn-lt"/>
                          <a:ea typeface="+mn-ea"/>
                          <a:cs typeface="+mn-cs"/>
                        </a:rPr>
                        <a:t>. </a:t>
                      </a:r>
                      <a:endParaRPr lang="en-US" sz="900" b="0" i="0" kern="1200" dirty="0" smtClean="0">
                        <a:solidFill>
                          <a:schemeClr val="tx1"/>
                        </a:solidFill>
                        <a:latin typeface="+mn-lt"/>
                        <a:ea typeface="+mn-ea"/>
                        <a:cs typeface="+mn-cs"/>
                      </a:endParaRPr>
                    </a:p>
                    <a:p>
                      <a:endParaRPr lang="en-US" sz="1050" dirty="0" smtClean="0"/>
                    </a:p>
                    <a:p>
                      <a:endParaRPr lang="en-US" sz="1050" dirty="0" smtClean="0"/>
                    </a:p>
                    <a:p>
                      <a:endParaRPr lang="da-DK" sz="1050" b="0" i="1" dirty="0" smtClean="0">
                        <a:solidFill>
                          <a:schemeClr val="tx1"/>
                        </a:solidFill>
                        <a:latin typeface="+mn-lt"/>
                      </a:endParaRPr>
                    </a:p>
                  </a:txBody>
                  <a:tcPr marL="91443" marR="91443" marT="45695" marB="45695"/>
                </a:tc>
                <a:tc>
                  <a:txBody>
                    <a:bodyPr/>
                    <a:lstStyle/>
                    <a:p>
                      <a:endParaRPr lang="en-US" sz="1050" kern="1200" dirty="0" smtClean="0"/>
                    </a:p>
                    <a:p>
                      <a:r>
                        <a:rPr lang="ka-GE" sz="1050" kern="1200" dirty="0" smtClean="0">
                          <a:solidFill>
                            <a:schemeClr val="tx1">
                              <a:lumMod val="95000"/>
                              <a:lumOff val="5000"/>
                            </a:schemeClr>
                          </a:solidFill>
                          <a:latin typeface="+mn-lt"/>
                          <a:ea typeface="+mn-ea"/>
                          <a:cs typeface="Calibri" pitchFamily="34" charset="0"/>
                        </a:rPr>
                        <a:t>ამ </a:t>
                      </a:r>
                      <a:r>
                        <a:rPr lang="ka-GE" sz="1400" kern="1200" dirty="0" smtClean="0">
                          <a:solidFill>
                            <a:schemeClr val="tx1">
                              <a:lumMod val="95000"/>
                              <a:lumOff val="5000"/>
                            </a:schemeClr>
                          </a:solidFill>
                          <a:latin typeface="+mn-lt"/>
                          <a:ea typeface="+mn-ea"/>
                          <a:cs typeface="Calibri" pitchFamily="34" charset="0"/>
                        </a:rPr>
                        <a:t>პროექტმა მოითხოვა,რომ მოსწავლეები გასცდენოდნენ </a:t>
                      </a:r>
                      <a:r>
                        <a:rPr lang="ka-GE" sz="1400" kern="1200" dirty="0" smtClean="0">
                          <a:solidFill>
                            <a:schemeClr val="tx1">
                              <a:lumMod val="95000"/>
                              <a:lumOff val="5000"/>
                            </a:schemeClr>
                          </a:solidFill>
                          <a:latin typeface="+mn-lt"/>
                          <a:ea typeface="+mn-ea"/>
                          <a:cs typeface="Calibri" pitchFamily="34" charset="0"/>
                        </a:rPr>
                        <a:t>სასკოლო </a:t>
                      </a:r>
                      <a:r>
                        <a:rPr lang="ka-GE" sz="1400" kern="1200" dirty="0" smtClean="0">
                          <a:solidFill>
                            <a:schemeClr val="tx1">
                              <a:lumMod val="95000"/>
                              <a:lumOff val="5000"/>
                            </a:schemeClr>
                          </a:solidFill>
                          <a:latin typeface="+mn-lt"/>
                          <a:ea typeface="+mn-ea"/>
                          <a:cs typeface="Calibri" pitchFamily="34" charset="0"/>
                        </a:rPr>
                        <a:t>გარემოს.</a:t>
                      </a:r>
                    </a:p>
                    <a:p>
                      <a:r>
                        <a:rPr lang="ka-GE" sz="1400" kern="1200" dirty="0" smtClean="0">
                          <a:solidFill>
                            <a:schemeClr val="tx1">
                              <a:lumMod val="95000"/>
                              <a:lumOff val="5000"/>
                            </a:schemeClr>
                          </a:solidFill>
                          <a:latin typeface="+mn-lt"/>
                          <a:ea typeface="+mn-ea"/>
                          <a:cs typeface="Calibri" pitchFamily="34" charset="0"/>
                        </a:rPr>
                        <a:t>თიატრში </a:t>
                      </a:r>
                      <a:r>
                        <a:rPr lang="ka-GE" sz="1400" kern="1200" dirty="0" smtClean="0">
                          <a:solidFill>
                            <a:schemeClr val="tx1">
                              <a:lumMod val="95000"/>
                              <a:lumOff val="5000"/>
                            </a:schemeClr>
                          </a:solidFill>
                          <a:latin typeface="+mn-lt"/>
                          <a:ea typeface="+mn-ea"/>
                          <a:cs typeface="Calibri" pitchFamily="34" charset="0"/>
                        </a:rPr>
                        <a:t>სტუმრობით</a:t>
                      </a:r>
                      <a:r>
                        <a:rPr lang="ka-GE" sz="1400" kern="1200" baseline="0" dirty="0" smtClean="0">
                          <a:solidFill>
                            <a:schemeClr val="tx1">
                              <a:lumMod val="95000"/>
                              <a:lumOff val="5000"/>
                            </a:schemeClr>
                          </a:solidFill>
                          <a:latin typeface="+mn-lt"/>
                          <a:ea typeface="+mn-ea"/>
                          <a:cs typeface="Calibri" pitchFamily="34" charset="0"/>
                        </a:rPr>
                        <a:t> </a:t>
                      </a:r>
                      <a:r>
                        <a:rPr lang="ka-GE" sz="1400" kern="1200" dirty="0" smtClean="0">
                          <a:solidFill>
                            <a:schemeClr val="tx1">
                              <a:lumMod val="95000"/>
                              <a:lumOff val="5000"/>
                            </a:schemeClr>
                          </a:solidFill>
                          <a:latin typeface="+mn-lt"/>
                          <a:ea typeface="+mn-ea"/>
                          <a:cs typeface="Calibri" pitchFamily="34" charset="0"/>
                        </a:rPr>
                        <a:t>და ახალი ინფორმაციის მიღეით მოხდა</a:t>
                      </a:r>
                      <a:r>
                        <a:rPr lang="ka-GE" sz="1400" kern="1200" baseline="0" dirty="0" smtClean="0">
                          <a:solidFill>
                            <a:schemeClr val="tx1">
                              <a:lumMod val="95000"/>
                              <a:lumOff val="5000"/>
                            </a:schemeClr>
                          </a:solidFill>
                          <a:latin typeface="+mn-lt"/>
                          <a:ea typeface="+mn-ea"/>
                          <a:cs typeface="Calibri" pitchFamily="34" charset="0"/>
                        </a:rPr>
                        <a:t> ცოდნის კონსტრურირება,აგრეთვე მაღალკლასელებთან ერთობლივი </a:t>
                      </a:r>
                      <a:r>
                        <a:rPr lang="ka-GE" sz="1400" kern="1200" baseline="0" dirty="0" smtClean="0">
                          <a:solidFill>
                            <a:schemeClr val="tx1">
                              <a:lumMod val="95000"/>
                              <a:lumOff val="5000"/>
                            </a:schemeClr>
                          </a:solidFill>
                          <a:latin typeface="+mn-lt"/>
                          <a:ea typeface="+mn-ea"/>
                          <a:cs typeface="Calibri" pitchFamily="34" charset="0"/>
                        </a:rPr>
                        <a:t>ჯგუფური </a:t>
                      </a:r>
                      <a:r>
                        <a:rPr lang="ka-GE" sz="1400" kern="1200" baseline="0" dirty="0" smtClean="0">
                          <a:solidFill>
                            <a:schemeClr val="tx1">
                              <a:lumMod val="95000"/>
                              <a:lumOff val="5000"/>
                            </a:schemeClr>
                          </a:solidFill>
                          <a:latin typeface="+mn-lt"/>
                          <a:ea typeface="+mn-ea"/>
                          <a:cs typeface="Calibri" pitchFamily="34" charset="0"/>
                        </a:rPr>
                        <a:t>მუშაობის შედეგად</a:t>
                      </a:r>
                      <a:endParaRPr lang="en-US" sz="1050" kern="1200" dirty="0" smtClean="0">
                        <a:solidFill>
                          <a:schemeClr val="tx1">
                            <a:lumMod val="95000"/>
                            <a:lumOff val="5000"/>
                          </a:schemeClr>
                        </a:solidFill>
                        <a:latin typeface="+mn-lt"/>
                        <a:ea typeface="+mn-ea"/>
                        <a:cs typeface="Calibri" pitchFamily="34" charset="0"/>
                      </a:endParaRPr>
                    </a:p>
                  </a:txBody>
                  <a:tcPr marL="91443" marR="91443" marT="45695" marB="45695"/>
                </a:tc>
              </a:tr>
            </a:tbl>
          </a:graphicData>
        </a:graphic>
      </p:graphicFrame>
    </p:spTree>
    <p:extLst>
      <p:ext uri="{BB962C8B-B14F-4D97-AF65-F5344CB8AC3E}">
        <p14:creationId xmlns:p14="http://schemas.microsoft.com/office/powerpoint/2010/main" xmlns="" val="1083515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extLst>
              <p:ext uri="{D42A27DB-BD31-4B8C-83A1-F6EECF244321}">
                <p14:modId xmlns:p14="http://schemas.microsoft.com/office/powerpoint/2010/main" xmlns="" val="561136791"/>
              </p:ext>
            </p:extLst>
          </p:nvPr>
        </p:nvGraphicFramePr>
        <p:xfrm>
          <a:off x="251520" y="146807"/>
          <a:ext cx="7920880" cy="5545297"/>
        </p:xfrm>
        <a:graphic>
          <a:graphicData uri="http://schemas.openxmlformats.org/drawingml/2006/table">
            <a:tbl>
              <a:tblPr firstRow="1" bandRow="1">
                <a:tableStyleId>{5C22544A-7EE6-4342-B048-85BDC9FD1C3A}</a:tableStyleId>
              </a:tblPr>
              <a:tblGrid>
                <a:gridCol w="2016224"/>
                <a:gridCol w="5904656"/>
              </a:tblGrid>
              <a:tr h="45614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050" b="0" i="1"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050" b="0" dirty="0" smtClean="0">
                        <a:solidFill>
                          <a:schemeClr val="tx1"/>
                        </a:solidFill>
                        <a:latin typeface="+mn-lt"/>
                      </a:endParaRPr>
                    </a:p>
                    <a:p>
                      <a:endParaRPr lang="da-DK" sz="1050" b="0" dirty="0" smtClean="0">
                        <a:solidFill>
                          <a:schemeClr val="tx1"/>
                        </a:solidFill>
                        <a:latin typeface="+mn-lt"/>
                      </a:endParaRPr>
                    </a:p>
                    <a:p>
                      <a:r>
                        <a:rPr lang="da-DK" sz="1050" b="1" dirty="0" err="1" smtClean="0">
                          <a:solidFill>
                            <a:schemeClr val="tx1"/>
                          </a:solidFill>
                          <a:latin typeface="+mn-lt"/>
                        </a:rPr>
                        <a:t>კოლაბორაცია</a:t>
                      </a:r>
                      <a:endParaRPr lang="da-DK" sz="1050" b="1" dirty="0" smtClean="0">
                        <a:solidFill>
                          <a:schemeClr val="tx1"/>
                        </a:solidFill>
                        <a:latin typeface="+mn-lt"/>
                      </a:endParaRPr>
                    </a:p>
                    <a:p>
                      <a:endParaRPr lang="da-DK" sz="1050" b="0" dirty="0" smtClean="0">
                        <a:solidFill>
                          <a:schemeClr val="tx1"/>
                        </a:solidFill>
                        <a:latin typeface="+mn-lt"/>
                      </a:endParaRPr>
                    </a:p>
                    <a:p>
                      <a:r>
                        <a:rPr lang="en-US" sz="900" b="0" i="0" kern="1200" dirty="0" err="1" smtClean="0">
                          <a:solidFill>
                            <a:schemeClr val="tx1"/>
                          </a:solidFill>
                          <a:latin typeface="+mn-lt"/>
                          <a:ea typeface="+mn-ea"/>
                          <a:cs typeface="+mn-cs"/>
                        </a:rPr>
                        <a:t>მაგალითები</a:t>
                      </a:r>
                      <a:r>
                        <a:rPr lang="en-US" sz="900" b="0" i="0" kern="1200" dirty="0" smtClean="0">
                          <a:solidFill>
                            <a:schemeClr val="tx1"/>
                          </a:solidFill>
                          <a:latin typeface="+mn-lt"/>
                          <a:ea typeface="+mn-ea"/>
                          <a:cs typeface="+mn-cs"/>
                        </a:rPr>
                        <a:t> </a:t>
                      </a:r>
                      <a:r>
                        <a:rPr lang="en-US" sz="900" b="0" i="0" kern="1200" dirty="0" err="1" smtClean="0">
                          <a:solidFill>
                            <a:schemeClr val="tx1"/>
                          </a:solidFill>
                          <a:latin typeface="+mn-lt"/>
                          <a:ea typeface="+mn-ea"/>
                          <a:cs typeface="+mn-cs"/>
                        </a:rPr>
                        <a:t>იმისა</a:t>
                      </a:r>
                      <a:r>
                        <a:rPr lang="en-US" sz="900" b="0" i="0" kern="1200" dirty="0" smtClean="0">
                          <a:solidFill>
                            <a:schemeClr val="tx1"/>
                          </a:solidFill>
                          <a:latin typeface="+mn-lt"/>
                          <a:ea typeface="+mn-ea"/>
                          <a:cs typeface="+mn-cs"/>
                        </a:rPr>
                        <a:t>, </a:t>
                      </a:r>
                      <a:r>
                        <a:rPr lang="en-US" sz="900" b="0" i="0" kern="1200" dirty="0" err="1" smtClean="0">
                          <a:solidFill>
                            <a:schemeClr val="tx1"/>
                          </a:solidFill>
                          <a:latin typeface="+mn-lt"/>
                          <a:ea typeface="+mn-ea"/>
                          <a:cs typeface="+mn-cs"/>
                        </a:rPr>
                        <a:t>თუ</a:t>
                      </a:r>
                      <a:r>
                        <a:rPr lang="en-US" sz="900" b="0" i="0" kern="1200" dirty="0" smtClean="0">
                          <a:solidFill>
                            <a:schemeClr val="tx1"/>
                          </a:solidFill>
                          <a:latin typeface="+mn-lt"/>
                          <a:ea typeface="+mn-ea"/>
                          <a:cs typeface="+mn-cs"/>
                        </a:rPr>
                        <a:t> </a:t>
                      </a:r>
                      <a:r>
                        <a:rPr lang="en-US" sz="900" b="0" i="0" kern="1200" dirty="0" err="1" smtClean="0">
                          <a:solidFill>
                            <a:schemeClr val="tx1"/>
                          </a:solidFill>
                          <a:latin typeface="+mn-lt"/>
                          <a:ea typeface="+mn-ea"/>
                          <a:cs typeface="+mn-cs"/>
                        </a:rPr>
                        <a:t>როგორ</a:t>
                      </a:r>
                      <a:r>
                        <a:rPr lang="en-US" sz="900" b="0" i="0" kern="1200" dirty="0" smtClean="0">
                          <a:solidFill>
                            <a:schemeClr val="tx1"/>
                          </a:solidFill>
                          <a:latin typeface="+mn-lt"/>
                          <a:ea typeface="+mn-ea"/>
                          <a:cs typeface="+mn-cs"/>
                        </a:rPr>
                        <a:t> </a:t>
                      </a:r>
                      <a:r>
                        <a:rPr lang="ka-GE" sz="900" b="0" i="0" kern="1200" dirty="0" smtClean="0">
                          <a:solidFill>
                            <a:schemeClr val="tx1"/>
                          </a:solidFill>
                          <a:latin typeface="+mn-lt"/>
                          <a:ea typeface="+mn-ea"/>
                          <a:cs typeface="+mn-cs"/>
                        </a:rPr>
                        <a:t>მუშაობენ მოსწავლეები სხვებთან ერთად, უზიარებენ მათ პასუხისმგებლობას, როდესაც იღებენ არსებით გადაწყვეტილებას ერთობლივი პროდუქტის შექმნისა და გეგმის გასავითარებლად, კომპლექსურ შეკითხვებზე პასუხის გასაცემად.  არსებითი გადაწყვეტილებების მიღებისას მოსწავლეებს შეუძლიათ ითანამშრომლონ როგორც კლასელებთან, ასევე საკლასო ოთახს მიღმა მოსწავლეებთან ან ზრდასრულ ადამიანებთან. </a:t>
                      </a:r>
                      <a:endParaRPr lang="en-US" sz="900" b="0" i="0" kern="1200" dirty="0">
                        <a:solidFill>
                          <a:schemeClr val="tx1"/>
                        </a:solidFill>
                        <a:latin typeface="+mn-lt"/>
                        <a:ea typeface="+mn-ea"/>
                        <a:cs typeface="+mn-cs"/>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i="0" kern="1200" dirty="0" smtClean="0">
                        <a:solidFill>
                          <a:schemeClr val="tx1"/>
                        </a:solidFill>
                        <a:latin typeface="+mn-lt"/>
                        <a:ea typeface="+mn-ea"/>
                        <a:cs typeface="Calibri" pitchFamily="34" charset="0"/>
                      </a:endParaRPr>
                    </a:p>
                    <a:p>
                      <a:r>
                        <a:rPr lang="ka-GE" sz="1400" b="0" i="0" kern="1200" dirty="0" smtClean="0">
                          <a:solidFill>
                            <a:schemeClr val="tx1"/>
                          </a:solidFill>
                          <a:latin typeface="+mn-lt"/>
                          <a:ea typeface="+mn-ea"/>
                          <a:cs typeface="Calibri" pitchFamily="34" charset="0"/>
                        </a:rPr>
                        <a:t>შედგა ჯგუფური მუშაობა,ითანამშრომლეს</a:t>
                      </a:r>
                      <a:r>
                        <a:rPr lang="ka-GE" sz="1400" b="0" i="0" kern="1200" baseline="0" dirty="0" smtClean="0">
                          <a:solidFill>
                            <a:schemeClr val="tx1"/>
                          </a:solidFill>
                          <a:latin typeface="+mn-lt"/>
                          <a:ea typeface="+mn-ea"/>
                          <a:cs typeface="Calibri" pitchFamily="34" charset="0"/>
                        </a:rPr>
                        <a:t> მე-5 კლასის მოსწავლეებთან.</a:t>
                      </a:r>
                      <a:r>
                        <a:rPr lang="ka-GE" sz="1400" b="0" i="0" kern="1200" dirty="0" smtClean="0">
                          <a:solidFill>
                            <a:schemeClr val="tx1"/>
                          </a:solidFill>
                          <a:latin typeface="+mn-lt"/>
                          <a:ea typeface="+mn-ea"/>
                          <a:cs typeface="Calibri" pitchFamily="34" charset="0"/>
                        </a:rPr>
                        <a:t>კომუნიკაცია  დაამყრეს </a:t>
                      </a:r>
                      <a:r>
                        <a:rPr lang="ka-GE" sz="1400" b="0" i="0" kern="1200" dirty="0" smtClean="0">
                          <a:solidFill>
                            <a:schemeClr val="tx1"/>
                          </a:solidFill>
                          <a:latin typeface="+mn-lt"/>
                          <a:ea typeface="+mn-ea"/>
                          <a:cs typeface="Calibri" pitchFamily="34" charset="0"/>
                        </a:rPr>
                        <a:t>თეატრის </a:t>
                      </a:r>
                      <a:r>
                        <a:rPr lang="ka-GE" sz="1400" b="0" i="0" kern="1200" dirty="0" smtClean="0">
                          <a:solidFill>
                            <a:schemeClr val="tx1"/>
                          </a:solidFill>
                          <a:latin typeface="+mn-lt"/>
                          <a:ea typeface="+mn-ea"/>
                          <a:cs typeface="Calibri" pitchFamily="34" charset="0"/>
                        </a:rPr>
                        <a:t>თანამშრომელთან,</a:t>
                      </a:r>
                      <a:r>
                        <a:rPr lang="ka-GE" sz="1400" b="0" i="0" kern="1200" baseline="0" dirty="0" smtClean="0">
                          <a:solidFill>
                            <a:schemeClr val="tx1"/>
                          </a:solidFill>
                          <a:latin typeface="+mn-lt"/>
                          <a:ea typeface="+mn-ea"/>
                          <a:cs typeface="Calibri" pitchFamily="34" charset="0"/>
                        </a:rPr>
                        <a:t> დაუსვეს რამდენიმე შეკითხვა.ამ პროექტში ჩართულნი იყვნენ </a:t>
                      </a:r>
                      <a:r>
                        <a:rPr lang="ka-GE" sz="1400" b="0" i="0" kern="1200" baseline="0" dirty="0" smtClean="0">
                          <a:solidFill>
                            <a:schemeClr val="tx1"/>
                          </a:solidFill>
                          <a:latin typeface="+mn-lt"/>
                          <a:ea typeface="+mn-ea"/>
                          <a:cs typeface="Calibri" pitchFamily="34" charset="0"/>
                        </a:rPr>
                        <a:t>მშობლებიც.</a:t>
                      </a:r>
                      <a:endParaRPr lang="en-US" sz="1400" b="0" i="0" kern="1200" dirty="0">
                        <a:solidFill>
                          <a:schemeClr val="tx1"/>
                        </a:solidFill>
                        <a:latin typeface="+mn-lt"/>
                        <a:ea typeface="+mn-ea"/>
                        <a:cs typeface="Calibri" pitchFamily="34" charset="0"/>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r>
              <a:tr h="397179">
                <a:tc>
                  <a:txBody>
                    <a:bodyPr/>
                    <a:lstStyle/>
                    <a:p>
                      <a:endParaRPr lang="en-US" sz="1050" b="0" dirty="0">
                        <a:solidFill>
                          <a:schemeClr val="tx1"/>
                        </a:solidFill>
                        <a:latin typeface="+mn-lt"/>
                      </a:endParaRPr>
                    </a:p>
                  </a:txBody>
                  <a:tcPr marL="91443" marR="91443" marT="45695" marB="45695">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sz="1050" b="0" kern="1200" dirty="0">
                        <a:solidFill>
                          <a:schemeClr val="tx1"/>
                        </a:solidFill>
                        <a:latin typeface="+mn-lt"/>
                        <a:ea typeface="+mn-ea"/>
                        <a:cs typeface="Calibri" pitchFamily="34" charset="0"/>
                      </a:endParaRPr>
                    </a:p>
                  </a:txBody>
                  <a:tcPr marL="91443" marR="91443" marT="45695" marB="45695">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r>
              <a:tr h="268403">
                <a:tc>
                  <a:txBody>
                    <a:bodyPr/>
                    <a:lstStyle/>
                    <a:p>
                      <a:endParaRPr lang="en-US" sz="1050" b="0" dirty="0">
                        <a:solidFill>
                          <a:schemeClr val="tx1"/>
                        </a:solidFill>
                        <a:latin typeface="+mn-lt"/>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050" b="0" kern="1200" dirty="0">
                        <a:solidFill>
                          <a:schemeClr val="tx1"/>
                        </a:solidFill>
                        <a:latin typeface="+mn-lt"/>
                        <a:ea typeface="+mn-ea"/>
                        <a:cs typeface="Calibri" pitchFamily="34" charset="0"/>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r>
              <a:tr h="318301">
                <a:tc>
                  <a:txBody>
                    <a:bodyPr/>
                    <a:lstStyle/>
                    <a:p>
                      <a:endParaRPr lang="en-US" sz="1050" b="0" dirty="0">
                        <a:solidFill>
                          <a:schemeClr val="tx1"/>
                        </a:solidFill>
                        <a:latin typeface="+mn-lt"/>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050" b="0" kern="1200" dirty="0">
                        <a:solidFill>
                          <a:schemeClr val="tx1"/>
                        </a:solidFill>
                        <a:latin typeface="+mn-lt"/>
                        <a:ea typeface="+mn-ea"/>
                        <a:cs typeface="Calibri" pitchFamily="34" charset="0"/>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xmlns="" val="2833022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dirty="0" smtClean="0"/>
              <a:t>დანართი/ინსტრუქცია</a:t>
            </a:r>
            <a:endParaRPr lang="en-US" dirty="0"/>
          </a:p>
        </p:txBody>
      </p:sp>
      <p:sp>
        <p:nvSpPr>
          <p:cNvPr id="3" name="შიგთავსის ჩანაცვლების ველი 2"/>
          <p:cNvSpPr>
            <a:spLocks noGrp="1"/>
          </p:cNvSpPr>
          <p:nvPr>
            <p:ph idx="1"/>
          </p:nvPr>
        </p:nvSpPr>
        <p:spPr/>
        <p:txBody>
          <a:bodyPr>
            <a:noAutofit/>
          </a:bodyPr>
          <a:lstStyle/>
          <a:p>
            <a:pPr marL="0" indent="0" fontAlgn="auto">
              <a:spcBef>
                <a:spcPct val="0"/>
              </a:spcBef>
              <a:spcAft>
                <a:spcPts val="0"/>
              </a:spcAft>
              <a:buNone/>
              <a:defRPr/>
            </a:pPr>
            <a:r>
              <a:rPr lang="en-GB" sz="1400" u="sng" dirty="0" err="1">
                <a:solidFill>
                  <a:srgbClr val="FF0000"/>
                </a:solidFill>
                <a:latin typeface="Sylfaen" pitchFamily="18" charset="0"/>
              </a:rPr>
              <a:t>პროექტის</a:t>
            </a:r>
            <a:r>
              <a:rPr lang="en-GB" sz="1400" u="sng" dirty="0">
                <a:solidFill>
                  <a:srgbClr val="FF0000"/>
                </a:solidFill>
                <a:latin typeface="Sylfaen" pitchFamily="18" charset="0"/>
              </a:rPr>
              <a:t> </a:t>
            </a:r>
            <a:r>
              <a:rPr lang="en-GB" sz="1400" u="sng" dirty="0" err="1">
                <a:solidFill>
                  <a:srgbClr val="FF0000"/>
                </a:solidFill>
                <a:latin typeface="Sylfaen" pitchFamily="18" charset="0"/>
              </a:rPr>
              <a:t>რესურსის</a:t>
            </a:r>
            <a:r>
              <a:rPr lang="en-GB" sz="1400" u="sng" dirty="0">
                <a:solidFill>
                  <a:srgbClr val="FF0000"/>
                </a:solidFill>
                <a:latin typeface="Sylfaen" pitchFamily="18" charset="0"/>
              </a:rPr>
              <a:t> </a:t>
            </a:r>
            <a:r>
              <a:rPr lang="en-GB" sz="1400" u="sng" dirty="0" err="1">
                <a:solidFill>
                  <a:srgbClr val="FF0000"/>
                </a:solidFill>
                <a:latin typeface="Sylfaen" pitchFamily="18" charset="0"/>
              </a:rPr>
              <a:t>ან</a:t>
            </a:r>
            <a:r>
              <a:rPr lang="en-GB" sz="1400" u="sng" dirty="0">
                <a:solidFill>
                  <a:srgbClr val="FF0000"/>
                </a:solidFill>
                <a:latin typeface="Sylfaen" pitchFamily="18" charset="0"/>
              </a:rPr>
              <a:t> </a:t>
            </a:r>
            <a:r>
              <a:rPr lang="en-GB" sz="1400" u="sng" dirty="0" err="1">
                <a:solidFill>
                  <a:srgbClr val="FF0000"/>
                </a:solidFill>
                <a:latin typeface="Sylfaen" pitchFamily="18" charset="0"/>
              </a:rPr>
              <a:t>მასალის</a:t>
            </a:r>
            <a:r>
              <a:rPr lang="en-GB" sz="1400" u="sng" dirty="0">
                <a:solidFill>
                  <a:srgbClr val="FF0000"/>
                </a:solidFill>
                <a:latin typeface="Sylfaen" pitchFamily="18" charset="0"/>
              </a:rPr>
              <a:t> </a:t>
            </a:r>
            <a:r>
              <a:rPr lang="en-GB" sz="1400" u="sng" dirty="0" err="1">
                <a:solidFill>
                  <a:srgbClr val="FF0000"/>
                </a:solidFill>
                <a:latin typeface="Sylfaen" pitchFamily="18" charset="0"/>
              </a:rPr>
              <a:t>დასართავად</a:t>
            </a:r>
            <a:r>
              <a:rPr lang="en-GB" sz="1400" u="sng" dirty="0" smtClean="0">
                <a:solidFill>
                  <a:srgbClr val="FF0000"/>
                </a:solidFill>
                <a:latin typeface="Sylfaen" pitchFamily="18" charset="0"/>
              </a:rPr>
              <a:t>:</a:t>
            </a:r>
            <a:endParaRPr lang="ka-GE" sz="1400" u="sng" dirty="0" smtClean="0">
              <a:solidFill>
                <a:srgbClr val="FF0000"/>
              </a:solidFill>
              <a:latin typeface="Sylfaen" pitchFamily="18" charset="0"/>
            </a:endParaRPr>
          </a:p>
          <a:p>
            <a:pPr marL="0" indent="0" fontAlgn="auto">
              <a:spcBef>
                <a:spcPct val="0"/>
              </a:spcBef>
              <a:spcAft>
                <a:spcPts val="0"/>
              </a:spcAft>
              <a:buNone/>
              <a:defRPr/>
            </a:pPr>
            <a:endParaRPr lang="en-GB" sz="1400" u="sng" dirty="0">
              <a:solidFill>
                <a:srgbClr val="FF0000"/>
              </a:solidFill>
              <a:latin typeface="Sylfaen" pitchFamily="18" charset="0"/>
            </a:endParaRPr>
          </a:p>
          <a:p>
            <a:pPr fontAlgn="auto">
              <a:spcBef>
                <a:spcPct val="0"/>
              </a:spcBef>
              <a:spcAft>
                <a:spcPts val="0"/>
              </a:spcAft>
              <a:defRPr/>
            </a:pPr>
            <a:r>
              <a:rPr lang="ka-GE" sz="1400" dirty="0" smtClean="0">
                <a:solidFill>
                  <a:schemeClr val="tx2"/>
                </a:solidFill>
                <a:latin typeface="Sylfaen" pitchFamily="18" charset="0"/>
              </a:rPr>
              <a:t>დოკუმენტის ჩასმა: </a:t>
            </a:r>
          </a:p>
          <a:p>
            <a:pPr lvl="1">
              <a:spcBef>
                <a:spcPct val="0"/>
              </a:spcBef>
              <a:defRPr/>
            </a:pPr>
            <a:r>
              <a:rPr lang="en-US" sz="1400" dirty="0" err="1" smtClean="0">
                <a:solidFill>
                  <a:schemeClr val="tx2"/>
                </a:solidFill>
                <a:latin typeface="Sylfaen" pitchFamily="18" charset="0"/>
              </a:rPr>
              <a:t>გაამზადეთ</a:t>
            </a:r>
            <a:r>
              <a:rPr lang="en-US" sz="1400" dirty="0" smtClean="0">
                <a:solidFill>
                  <a:schemeClr val="tx2"/>
                </a:solidFill>
                <a:latin typeface="Sylfaen" pitchFamily="18" charset="0"/>
              </a:rPr>
              <a:t> </a:t>
            </a:r>
            <a:r>
              <a:rPr lang="en-US" sz="1400" dirty="0" err="1">
                <a:solidFill>
                  <a:schemeClr val="tx2"/>
                </a:solidFill>
                <a:latin typeface="Sylfaen" pitchFamily="18" charset="0"/>
              </a:rPr>
              <a:t>დოკუმენტი</a:t>
            </a:r>
            <a:r>
              <a:rPr lang="en-US" sz="1400" dirty="0">
                <a:solidFill>
                  <a:schemeClr val="tx2"/>
                </a:solidFill>
                <a:latin typeface="Sylfaen" pitchFamily="18" charset="0"/>
              </a:rPr>
              <a:t>. Insert </a:t>
            </a:r>
            <a:r>
              <a:rPr lang="en-US" sz="1400" dirty="0" err="1">
                <a:solidFill>
                  <a:schemeClr val="tx2"/>
                </a:solidFill>
                <a:latin typeface="Sylfaen" pitchFamily="18" charset="0"/>
              </a:rPr>
              <a:t>მენიუდან</a:t>
            </a:r>
            <a:r>
              <a:rPr lang="en-US" sz="1400" dirty="0">
                <a:solidFill>
                  <a:schemeClr val="tx2"/>
                </a:solidFill>
                <a:latin typeface="Sylfaen" pitchFamily="18" charset="0"/>
              </a:rPr>
              <a:t> </a:t>
            </a:r>
            <a:r>
              <a:rPr lang="en-US" sz="1400" dirty="0" err="1">
                <a:solidFill>
                  <a:schemeClr val="tx2"/>
                </a:solidFill>
                <a:latin typeface="Sylfaen" pitchFamily="18" charset="0"/>
              </a:rPr>
              <a:t>ამოირჩიეთ</a:t>
            </a:r>
            <a:r>
              <a:rPr lang="en-US" sz="1400" dirty="0">
                <a:solidFill>
                  <a:schemeClr val="tx2"/>
                </a:solidFill>
                <a:latin typeface="Sylfaen" pitchFamily="18" charset="0"/>
              </a:rPr>
              <a:t> Object.</a:t>
            </a:r>
          </a:p>
          <a:p>
            <a:pPr lvl="1">
              <a:spcBef>
                <a:spcPct val="0"/>
              </a:spcBef>
              <a:defRPr/>
            </a:pPr>
            <a:r>
              <a:rPr lang="en-US" sz="1400" dirty="0" err="1">
                <a:solidFill>
                  <a:schemeClr val="tx2"/>
                </a:solidFill>
                <a:latin typeface="Sylfaen" pitchFamily="18" charset="0"/>
              </a:rPr>
              <a:t>მონიშნეთ</a:t>
            </a:r>
            <a:r>
              <a:rPr lang="en-US" sz="1400" dirty="0">
                <a:solidFill>
                  <a:schemeClr val="tx2"/>
                </a:solidFill>
                <a:latin typeface="Sylfaen" pitchFamily="18" charset="0"/>
              </a:rPr>
              <a:t> Create from </a:t>
            </a:r>
            <a:r>
              <a:rPr lang="en-US" sz="1400" dirty="0" smtClean="0">
                <a:solidFill>
                  <a:schemeClr val="tx2"/>
                </a:solidFill>
                <a:latin typeface="Sylfaen" pitchFamily="18" charset="0"/>
              </a:rPr>
              <a:t>File  </a:t>
            </a:r>
            <a:r>
              <a:rPr lang="en-US" sz="1400" dirty="0" err="1" smtClean="0">
                <a:solidFill>
                  <a:schemeClr val="tx2"/>
                </a:solidFill>
                <a:latin typeface="Sylfaen" pitchFamily="18" charset="0"/>
              </a:rPr>
              <a:t>და</a:t>
            </a:r>
            <a:r>
              <a:rPr lang="en-US" sz="1400" dirty="0" smtClean="0">
                <a:solidFill>
                  <a:schemeClr val="tx2"/>
                </a:solidFill>
                <a:latin typeface="Sylfaen" pitchFamily="18" charset="0"/>
              </a:rPr>
              <a:t> </a:t>
            </a:r>
            <a:r>
              <a:rPr lang="en-US" sz="1400" dirty="0" err="1">
                <a:solidFill>
                  <a:schemeClr val="tx2"/>
                </a:solidFill>
                <a:latin typeface="Sylfaen" pitchFamily="18" charset="0"/>
              </a:rPr>
              <a:t>შემდეგ</a:t>
            </a:r>
            <a:r>
              <a:rPr lang="en-US" sz="1400" dirty="0">
                <a:solidFill>
                  <a:schemeClr val="tx2"/>
                </a:solidFill>
                <a:latin typeface="Sylfaen" pitchFamily="18" charset="0"/>
              </a:rPr>
              <a:t> </a:t>
            </a:r>
            <a:r>
              <a:rPr lang="en-US" sz="1400" dirty="0" err="1" smtClean="0">
                <a:solidFill>
                  <a:schemeClr val="tx2"/>
                </a:solidFill>
                <a:latin typeface="Sylfaen" pitchFamily="18" charset="0"/>
              </a:rPr>
              <a:t>და</a:t>
            </a:r>
            <a:r>
              <a:rPr lang="ka-GE" sz="1400" dirty="0" smtClean="0">
                <a:solidFill>
                  <a:schemeClr val="tx2"/>
                </a:solidFill>
                <a:latin typeface="Sylfaen" pitchFamily="18" charset="0"/>
              </a:rPr>
              <a:t>ა</a:t>
            </a:r>
            <a:r>
              <a:rPr lang="en-US" sz="1400" dirty="0" err="1" smtClean="0">
                <a:solidFill>
                  <a:schemeClr val="tx2"/>
                </a:solidFill>
                <a:latin typeface="Sylfaen" pitchFamily="18" charset="0"/>
              </a:rPr>
              <a:t>წკაპუნეთ</a:t>
            </a:r>
            <a:r>
              <a:rPr lang="en-US" sz="1400" dirty="0" smtClean="0">
                <a:solidFill>
                  <a:schemeClr val="tx2"/>
                </a:solidFill>
                <a:latin typeface="Sylfaen" pitchFamily="18" charset="0"/>
              </a:rPr>
              <a:t> Browse. </a:t>
            </a:r>
            <a:r>
              <a:rPr lang="en-US" sz="1400" dirty="0" err="1">
                <a:solidFill>
                  <a:schemeClr val="tx2"/>
                </a:solidFill>
                <a:latin typeface="Sylfaen" pitchFamily="18" charset="0"/>
              </a:rPr>
              <a:t>იპოვეთ</a:t>
            </a:r>
            <a:r>
              <a:rPr lang="en-US" sz="1400" dirty="0">
                <a:solidFill>
                  <a:schemeClr val="tx2"/>
                </a:solidFill>
                <a:latin typeface="Sylfaen" pitchFamily="18" charset="0"/>
              </a:rPr>
              <a:t> </a:t>
            </a:r>
            <a:r>
              <a:rPr lang="en-US" sz="1400" dirty="0" err="1">
                <a:solidFill>
                  <a:schemeClr val="tx2"/>
                </a:solidFill>
                <a:latin typeface="Sylfaen" pitchFamily="18" charset="0"/>
              </a:rPr>
              <a:t>დასართავი</a:t>
            </a:r>
            <a:r>
              <a:rPr lang="en-US" sz="1400" dirty="0">
                <a:solidFill>
                  <a:schemeClr val="tx2"/>
                </a:solidFill>
                <a:latin typeface="Sylfaen" pitchFamily="18" charset="0"/>
              </a:rPr>
              <a:t> </a:t>
            </a:r>
            <a:r>
              <a:rPr lang="en-US" sz="1400" dirty="0" err="1">
                <a:solidFill>
                  <a:schemeClr val="tx2"/>
                </a:solidFill>
                <a:latin typeface="Sylfaen" pitchFamily="18" charset="0"/>
              </a:rPr>
              <a:t>ფაილი</a:t>
            </a:r>
            <a:r>
              <a:rPr lang="en-US" sz="1400" dirty="0">
                <a:solidFill>
                  <a:schemeClr val="tx2"/>
                </a:solidFill>
                <a:latin typeface="Sylfaen" pitchFamily="18" charset="0"/>
              </a:rPr>
              <a:t> </a:t>
            </a:r>
            <a:r>
              <a:rPr lang="en-US" sz="1400" dirty="0" err="1">
                <a:solidFill>
                  <a:schemeClr val="tx2"/>
                </a:solidFill>
                <a:latin typeface="Sylfaen" pitchFamily="18" charset="0"/>
              </a:rPr>
              <a:t>და</a:t>
            </a:r>
            <a:r>
              <a:rPr lang="en-US" sz="1400" dirty="0">
                <a:solidFill>
                  <a:schemeClr val="tx2"/>
                </a:solidFill>
                <a:latin typeface="Sylfaen" pitchFamily="18" charset="0"/>
              </a:rPr>
              <a:t> </a:t>
            </a:r>
            <a:r>
              <a:rPr lang="en-US" sz="1400" dirty="0" err="1" smtClean="0">
                <a:solidFill>
                  <a:schemeClr val="tx2"/>
                </a:solidFill>
                <a:latin typeface="Sylfaen" pitchFamily="18" charset="0"/>
              </a:rPr>
              <a:t>და</a:t>
            </a:r>
            <a:r>
              <a:rPr lang="ka-GE" sz="1400" dirty="0" smtClean="0">
                <a:solidFill>
                  <a:schemeClr val="tx2"/>
                </a:solidFill>
                <a:latin typeface="Sylfaen" pitchFamily="18" charset="0"/>
              </a:rPr>
              <a:t>ა</a:t>
            </a:r>
            <a:r>
              <a:rPr lang="en-US" sz="1400" dirty="0" err="1" smtClean="0">
                <a:solidFill>
                  <a:schemeClr val="tx2"/>
                </a:solidFill>
                <a:latin typeface="Sylfaen" pitchFamily="18" charset="0"/>
              </a:rPr>
              <a:t>წკაპუნეთ</a:t>
            </a:r>
            <a:r>
              <a:rPr lang="en-US" sz="1400" dirty="0" smtClean="0">
                <a:solidFill>
                  <a:schemeClr val="tx2"/>
                </a:solidFill>
                <a:latin typeface="Sylfaen" pitchFamily="18" charset="0"/>
              </a:rPr>
              <a:t>  </a:t>
            </a:r>
            <a:r>
              <a:rPr lang="en-US" sz="1400" dirty="0">
                <a:solidFill>
                  <a:schemeClr val="tx2"/>
                </a:solidFill>
                <a:latin typeface="Sylfaen" pitchFamily="18" charset="0"/>
              </a:rPr>
              <a:t>OK</a:t>
            </a:r>
            <a:r>
              <a:rPr lang="en-US" sz="1400" dirty="0" smtClean="0">
                <a:solidFill>
                  <a:schemeClr val="tx2"/>
                </a:solidFill>
                <a:latin typeface="Sylfaen" pitchFamily="18" charset="0"/>
              </a:rPr>
              <a:t>.</a:t>
            </a:r>
            <a:endParaRPr lang="ka-GE" sz="1400" dirty="0">
              <a:solidFill>
                <a:schemeClr val="tx2"/>
              </a:solidFill>
              <a:latin typeface="Sylfaen" pitchFamily="18" charset="0"/>
            </a:endParaRPr>
          </a:p>
          <a:p>
            <a:pPr fontAlgn="auto">
              <a:spcBef>
                <a:spcPct val="0"/>
              </a:spcBef>
              <a:spcAft>
                <a:spcPts val="0"/>
              </a:spcAft>
              <a:defRPr/>
            </a:pPr>
            <a:endParaRPr lang="en-GB" sz="1400" dirty="0">
              <a:solidFill>
                <a:schemeClr val="tx2"/>
              </a:solidFill>
              <a:latin typeface="Sylfaen" pitchFamily="18" charset="0"/>
            </a:endParaRPr>
          </a:p>
          <a:p>
            <a:pPr fontAlgn="auto">
              <a:spcBef>
                <a:spcPct val="0"/>
              </a:spcBef>
              <a:spcAft>
                <a:spcPts val="0"/>
              </a:spcAft>
              <a:defRPr/>
            </a:pPr>
            <a:r>
              <a:rPr lang="ka-GE" sz="1400" dirty="0" smtClean="0">
                <a:solidFill>
                  <a:schemeClr val="tx2"/>
                </a:solidFill>
                <a:latin typeface="Sylfaen" pitchFamily="18" charset="0"/>
              </a:rPr>
              <a:t>ბმულების ჩასმა</a:t>
            </a:r>
          </a:p>
          <a:p>
            <a:pPr lvl="1">
              <a:spcBef>
                <a:spcPct val="0"/>
              </a:spcBef>
              <a:defRPr/>
            </a:pPr>
            <a:r>
              <a:rPr lang="ka-GE" sz="1400" dirty="0" smtClean="0">
                <a:solidFill>
                  <a:schemeClr val="tx2"/>
                </a:solidFill>
                <a:latin typeface="Sylfaen" pitchFamily="18" charset="0"/>
              </a:rPr>
              <a:t>თქვენს მიერ გამოყენებული ონლაინ რესურსებზე </a:t>
            </a:r>
            <a:r>
              <a:rPr lang="en-GB" sz="1400" dirty="0" err="1" smtClean="0">
                <a:solidFill>
                  <a:schemeClr val="tx2"/>
                </a:solidFill>
                <a:latin typeface="Sylfaen" pitchFamily="18" charset="0"/>
              </a:rPr>
              <a:t>ბმულების</a:t>
            </a:r>
            <a:r>
              <a:rPr lang="en-GB" sz="1400" dirty="0" smtClean="0">
                <a:solidFill>
                  <a:schemeClr val="tx2"/>
                </a:solidFill>
                <a:latin typeface="Sylfaen" pitchFamily="18" charset="0"/>
              </a:rPr>
              <a:t> </a:t>
            </a:r>
            <a:r>
              <a:rPr lang="ka-GE" sz="1400" dirty="0" smtClean="0">
                <a:solidFill>
                  <a:schemeClr val="tx2"/>
                </a:solidFill>
                <a:latin typeface="Sylfaen" pitchFamily="18" charset="0"/>
              </a:rPr>
              <a:t>პრეზენტაციაში ჩასასმელად</a:t>
            </a:r>
            <a:r>
              <a:rPr lang="en-GB" sz="1400" dirty="0" smtClean="0">
                <a:solidFill>
                  <a:schemeClr val="tx2"/>
                </a:solidFill>
                <a:latin typeface="Sylfaen" pitchFamily="18" charset="0"/>
              </a:rPr>
              <a:t> </a:t>
            </a:r>
            <a:r>
              <a:rPr lang="en-GB" sz="1400" dirty="0" err="1">
                <a:solidFill>
                  <a:schemeClr val="tx2"/>
                </a:solidFill>
                <a:latin typeface="Sylfaen" pitchFamily="18" charset="0"/>
              </a:rPr>
              <a:t>გამოიყენეთ</a:t>
            </a:r>
            <a:r>
              <a:rPr lang="en-GB" sz="1400" dirty="0">
                <a:solidFill>
                  <a:schemeClr val="tx2"/>
                </a:solidFill>
                <a:latin typeface="Sylfaen" pitchFamily="18" charset="0"/>
              </a:rPr>
              <a:t> </a:t>
            </a:r>
            <a:r>
              <a:rPr lang="en-GB" sz="1400" dirty="0" err="1" smtClean="0">
                <a:solidFill>
                  <a:schemeClr val="tx2"/>
                </a:solidFill>
                <a:latin typeface="Sylfaen" pitchFamily="18" charset="0"/>
              </a:rPr>
              <a:t>ჰიპერბმულები</a:t>
            </a:r>
            <a:r>
              <a:rPr lang="ka-GE" sz="1400" dirty="0" smtClean="0">
                <a:solidFill>
                  <a:schemeClr val="tx2"/>
                </a:solidFill>
                <a:latin typeface="Sylfaen" pitchFamily="18" charset="0"/>
              </a:rPr>
              <a:t>. მონიშნეთ სიტყვა, რომელზეც გსურთ ბმულის ჩასმა. </a:t>
            </a:r>
            <a:r>
              <a:rPr lang="en-US" sz="1400" dirty="0" smtClean="0">
                <a:solidFill>
                  <a:schemeClr val="tx2"/>
                </a:solidFill>
                <a:latin typeface="Sylfaen" pitchFamily="18" charset="0"/>
              </a:rPr>
              <a:t>Insert </a:t>
            </a:r>
            <a:r>
              <a:rPr lang="ka-GE" sz="1400" dirty="0" smtClean="0">
                <a:solidFill>
                  <a:schemeClr val="tx2"/>
                </a:solidFill>
                <a:latin typeface="Sylfaen" pitchFamily="18" charset="0"/>
              </a:rPr>
              <a:t>მენიუდან ამოირჩიეთ </a:t>
            </a:r>
            <a:r>
              <a:rPr lang="en-US" sz="1400" dirty="0" smtClean="0">
                <a:solidFill>
                  <a:schemeClr val="tx2"/>
                </a:solidFill>
                <a:latin typeface="Sylfaen" pitchFamily="18" charset="0"/>
              </a:rPr>
              <a:t>Hyperlink </a:t>
            </a:r>
            <a:r>
              <a:rPr lang="ka-GE" sz="1400" dirty="0" smtClean="0">
                <a:solidFill>
                  <a:schemeClr val="tx2"/>
                </a:solidFill>
                <a:latin typeface="Sylfaen" pitchFamily="18" charset="0"/>
              </a:rPr>
              <a:t>და ჩასვით ბმული.</a:t>
            </a:r>
          </a:p>
          <a:p>
            <a:pPr lvl="1">
              <a:spcBef>
                <a:spcPct val="0"/>
              </a:spcBef>
              <a:defRPr/>
            </a:pPr>
            <a:r>
              <a:rPr lang="en-GB" sz="1400" dirty="0" err="1" smtClean="0">
                <a:solidFill>
                  <a:schemeClr val="tx2"/>
                </a:solidFill>
                <a:latin typeface="Sylfaen" pitchFamily="18" charset="0"/>
              </a:rPr>
              <a:t>აუდიო</a:t>
            </a:r>
            <a:r>
              <a:rPr lang="en-GB" sz="1400" dirty="0" smtClean="0">
                <a:solidFill>
                  <a:schemeClr val="tx2"/>
                </a:solidFill>
                <a:latin typeface="Sylfaen" pitchFamily="18" charset="0"/>
              </a:rPr>
              <a:t> </a:t>
            </a:r>
            <a:r>
              <a:rPr lang="en-GB" sz="1400" dirty="0" err="1">
                <a:solidFill>
                  <a:schemeClr val="tx2"/>
                </a:solidFill>
                <a:latin typeface="Sylfaen" pitchFamily="18" charset="0"/>
              </a:rPr>
              <a:t>და</a:t>
            </a:r>
            <a:r>
              <a:rPr lang="en-GB" sz="1400" dirty="0">
                <a:solidFill>
                  <a:schemeClr val="tx2"/>
                </a:solidFill>
                <a:latin typeface="Sylfaen" pitchFamily="18" charset="0"/>
              </a:rPr>
              <a:t> </a:t>
            </a:r>
            <a:r>
              <a:rPr lang="en-GB" sz="1400" dirty="0" err="1" smtClean="0">
                <a:solidFill>
                  <a:schemeClr val="tx2"/>
                </a:solidFill>
                <a:latin typeface="Sylfaen" pitchFamily="18" charset="0"/>
              </a:rPr>
              <a:t>ვიდეო</a:t>
            </a:r>
            <a:r>
              <a:rPr lang="ka-GE" sz="1400" dirty="0">
                <a:solidFill>
                  <a:schemeClr val="tx2"/>
                </a:solidFill>
                <a:latin typeface="Sylfaen" pitchFamily="18" charset="0"/>
              </a:rPr>
              <a:t> </a:t>
            </a:r>
            <a:r>
              <a:rPr lang="ka-GE" sz="1400" dirty="0" smtClean="0">
                <a:solidFill>
                  <a:schemeClr val="tx2"/>
                </a:solidFill>
                <a:latin typeface="Sylfaen" pitchFamily="18" charset="0"/>
              </a:rPr>
              <a:t>ფაილები აქ არ ჩასვათ, რადგან ძალიან გაიზრდება ფაილის ზომა. ამიტომ ჯერ ატვირთეთ</a:t>
            </a:r>
            <a:r>
              <a:rPr lang="en-GB" sz="1400" dirty="0" smtClean="0">
                <a:solidFill>
                  <a:schemeClr val="tx2"/>
                </a:solidFill>
                <a:latin typeface="Sylfaen" pitchFamily="18" charset="0"/>
              </a:rPr>
              <a:t> </a:t>
            </a:r>
            <a:r>
              <a:rPr lang="ka-GE" sz="1400" dirty="0" smtClean="0">
                <a:solidFill>
                  <a:schemeClr val="tx2"/>
                </a:solidFill>
                <a:latin typeface="Sylfaen" pitchFamily="18" charset="0"/>
              </a:rPr>
              <a:t>აუდიო და/ან </a:t>
            </a:r>
            <a:r>
              <a:rPr lang="en-GB" sz="1400" dirty="0" err="1" smtClean="0">
                <a:solidFill>
                  <a:schemeClr val="tx2"/>
                </a:solidFill>
                <a:latin typeface="Sylfaen" pitchFamily="18" charset="0"/>
              </a:rPr>
              <a:t>ვიდეო</a:t>
            </a:r>
            <a:r>
              <a:rPr lang="en-GB" sz="1400" dirty="0" smtClean="0">
                <a:solidFill>
                  <a:schemeClr val="tx2"/>
                </a:solidFill>
                <a:latin typeface="Sylfaen" pitchFamily="18" charset="0"/>
              </a:rPr>
              <a:t> </a:t>
            </a:r>
            <a:r>
              <a:rPr lang="en-GB" sz="1400" dirty="0" err="1" smtClean="0">
                <a:solidFill>
                  <a:schemeClr val="tx2"/>
                </a:solidFill>
                <a:latin typeface="Sylfaen" pitchFamily="18" charset="0"/>
              </a:rPr>
              <a:t>ჰოსტინგ</a:t>
            </a:r>
            <a:r>
              <a:rPr lang="ka-GE" sz="1400" dirty="0" smtClean="0">
                <a:solidFill>
                  <a:schemeClr val="tx2"/>
                </a:solidFill>
                <a:latin typeface="Sylfaen" pitchFamily="18" charset="0"/>
              </a:rPr>
              <a:t>ზე</a:t>
            </a:r>
            <a:r>
              <a:rPr lang="en-GB" sz="1400" dirty="0" smtClean="0">
                <a:solidFill>
                  <a:schemeClr val="tx2"/>
                </a:solidFill>
                <a:latin typeface="Sylfaen" pitchFamily="18" charset="0"/>
              </a:rPr>
              <a:t> </a:t>
            </a:r>
            <a:r>
              <a:rPr lang="en-GB" sz="1400" dirty="0" err="1" smtClean="0">
                <a:solidFill>
                  <a:schemeClr val="tx2"/>
                </a:solidFill>
                <a:latin typeface="Sylfaen" pitchFamily="18" charset="0"/>
              </a:rPr>
              <a:t>ან</a:t>
            </a:r>
            <a:r>
              <a:rPr lang="en-GB" sz="1400" dirty="0" smtClean="0">
                <a:solidFill>
                  <a:schemeClr val="tx2"/>
                </a:solidFill>
                <a:latin typeface="Sylfaen" pitchFamily="18" charset="0"/>
              </a:rPr>
              <a:t> </a:t>
            </a:r>
            <a:r>
              <a:rPr lang="en-GB" sz="1400" dirty="0" err="1">
                <a:solidFill>
                  <a:schemeClr val="tx2"/>
                </a:solidFill>
                <a:latin typeface="Sylfaen" pitchFamily="18" charset="0"/>
              </a:rPr>
              <a:t>თქვენი</a:t>
            </a:r>
            <a:r>
              <a:rPr lang="en-GB" sz="1400" dirty="0">
                <a:solidFill>
                  <a:schemeClr val="tx2"/>
                </a:solidFill>
                <a:latin typeface="Sylfaen" pitchFamily="18" charset="0"/>
              </a:rPr>
              <a:t> </a:t>
            </a:r>
            <a:r>
              <a:rPr lang="en-GB" sz="1400" dirty="0" err="1" smtClean="0">
                <a:solidFill>
                  <a:schemeClr val="tx2"/>
                </a:solidFill>
                <a:latin typeface="Sylfaen" pitchFamily="18" charset="0"/>
              </a:rPr>
              <a:t>სკოლის</a:t>
            </a:r>
            <a:r>
              <a:rPr lang="en-GB" sz="1400" dirty="0" smtClean="0">
                <a:solidFill>
                  <a:schemeClr val="tx2"/>
                </a:solidFill>
                <a:latin typeface="Sylfaen" pitchFamily="18" charset="0"/>
              </a:rPr>
              <a:t> </a:t>
            </a:r>
            <a:r>
              <a:rPr lang="en-GB" sz="1400" dirty="0" err="1" smtClean="0">
                <a:solidFill>
                  <a:schemeClr val="tx2"/>
                </a:solidFill>
                <a:latin typeface="Sylfaen" pitchFamily="18" charset="0"/>
              </a:rPr>
              <a:t>ვებგვერდ</a:t>
            </a:r>
            <a:r>
              <a:rPr lang="ka-GE" sz="1400" dirty="0" smtClean="0">
                <a:solidFill>
                  <a:schemeClr val="tx2"/>
                </a:solidFill>
                <a:latin typeface="Sylfaen" pitchFamily="18" charset="0"/>
              </a:rPr>
              <a:t>ზე და შემდეგ ბმული ჩასვით </a:t>
            </a:r>
            <a:r>
              <a:rPr lang="en-US" sz="1400" dirty="0" smtClean="0">
                <a:solidFill>
                  <a:schemeClr val="tx2"/>
                </a:solidFill>
                <a:latin typeface="Sylfaen" pitchFamily="18" charset="0"/>
              </a:rPr>
              <a:t>Hyperlink </a:t>
            </a:r>
            <a:r>
              <a:rPr lang="ka-GE" sz="1400" dirty="0" smtClean="0">
                <a:solidFill>
                  <a:schemeClr val="tx2"/>
                </a:solidFill>
                <a:latin typeface="Sylfaen" pitchFamily="18" charset="0"/>
              </a:rPr>
              <a:t>ფუნქციით.</a:t>
            </a:r>
            <a:endParaRPr lang="en-US" sz="1400" dirty="0">
              <a:solidFill>
                <a:schemeClr val="tx2"/>
              </a:solidFill>
              <a:latin typeface="Sylfaen" pitchFamily="18" charset="0"/>
            </a:endParaRPr>
          </a:p>
          <a:p>
            <a:pPr marL="0" indent="0" fontAlgn="auto">
              <a:spcBef>
                <a:spcPct val="0"/>
              </a:spcBef>
              <a:spcAft>
                <a:spcPts val="0"/>
              </a:spcAft>
              <a:buNone/>
              <a:defRPr/>
            </a:pPr>
            <a:endParaRPr lang="en-US" sz="1400" dirty="0">
              <a:solidFill>
                <a:schemeClr val="tx2"/>
              </a:solidFill>
              <a:latin typeface="Sylfaen" pitchFamily="18" charset="0"/>
            </a:endParaRPr>
          </a:p>
          <a:p>
            <a:pPr fontAlgn="auto">
              <a:spcBef>
                <a:spcPct val="0"/>
              </a:spcBef>
              <a:spcAft>
                <a:spcPts val="0"/>
              </a:spcAft>
              <a:defRPr/>
            </a:pPr>
            <a:r>
              <a:rPr lang="en-US" sz="1400" dirty="0" err="1">
                <a:solidFill>
                  <a:schemeClr val="tx2"/>
                </a:solidFill>
                <a:latin typeface="Sylfaen" pitchFamily="18" charset="0"/>
              </a:rPr>
              <a:t>გთხოვთ</a:t>
            </a:r>
            <a:r>
              <a:rPr lang="en-US" sz="1400" dirty="0">
                <a:solidFill>
                  <a:schemeClr val="tx2"/>
                </a:solidFill>
                <a:latin typeface="Sylfaen" pitchFamily="18" charset="0"/>
              </a:rPr>
              <a:t>, </a:t>
            </a:r>
            <a:r>
              <a:rPr lang="en-US" sz="1400" dirty="0" err="1">
                <a:solidFill>
                  <a:schemeClr val="tx2"/>
                </a:solidFill>
                <a:latin typeface="Sylfaen" pitchFamily="18" charset="0"/>
              </a:rPr>
              <a:t>გადაამოწმოთ</a:t>
            </a:r>
            <a:r>
              <a:rPr lang="en-US" sz="1400" dirty="0">
                <a:solidFill>
                  <a:schemeClr val="tx2"/>
                </a:solidFill>
                <a:latin typeface="Sylfaen" pitchFamily="18" charset="0"/>
              </a:rPr>
              <a:t>, </a:t>
            </a:r>
            <a:r>
              <a:rPr lang="en-US" sz="1400" dirty="0" err="1">
                <a:solidFill>
                  <a:schemeClr val="tx2"/>
                </a:solidFill>
                <a:latin typeface="Sylfaen" pitchFamily="18" charset="0"/>
              </a:rPr>
              <a:t>რომ</a:t>
            </a:r>
            <a:r>
              <a:rPr lang="en-US" sz="1400" dirty="0">
                <a:solidFill>
                  <a:schemeClr val="tx2"/>
                </a:solidFill>
                <a:latin typeface="Sylfaen" pitchFamily="18" charset="0"/>
              </a:rPr>
              <a:t> </a:t>
            </a:r>
            <a:r>
              <a:rPr lang="en-US" sz="1400" dirty="0" err="1">
                <a:solidFill>
                  <a:schemeClr val="tx2"/>
                </a:solidFill>
                <a:latin typeface="Sylfaen" pitchFamily="18" charset="0"/>
              </a:rPr>
              <a:t>სურათებისა</a:t>
            </a:r>
            <a:r>
              <a:rPr lang="en-US" sz="1400" dirty="0">
                <a:solidFill>
                  <a:schemeClr val="tx2"/>
                </a:solidFill>
                <a:latin typeface="Sylfaen" pitchFamily="18" charset="0"/>
              </a:rPr>
              <a:t> </a:t>
            </a:r>
            <a:r>
              <a:rPr lang="en-US" sz="1400" dirty="0" err="1">
                <a:solidFill>
                  <a:schemeClr val="tx2"/>
                </a:solidFill>
                <a:latin typeface="Sylfaen" pitchFamily="18" charset="0"/>
              </a:rPr>
              <a:t>და</a:t>
            </a:r>
            <a:r>
              <a:rPr lang="en-US" sz="1400" dirty="0">
                <a:solidFill>
                  <a:schemeClr val="tx2"/>
                </a:solidFill>
                <a:latin typeface="Sylfaen" pitchFamily="18" charset="0"/>
              </a:rPr>
              <a:t> </a:t>
            </a:r>
            <a:r>
              <a:rPr lang="en-US" sz="1400" dirty="0" err="1">
                <a:solidFill>
                  <a:schemeClr val="tx2"/>
                </a:solidFill>
                <a:latin typeface="Sylfaen" pitchFamily="18" charset="0"/>
              </a:rPr>
              <a:t>ვიდეოს</a:t>
            </a:r>
            <a:r>
              <a:rPr lang="en-US" sz="1400" dirty="0">
                <a:solidFill>
                  <a:schemeClr val="tx2"/>
                </a:solidFill>
                <a:latin typeface="Sylfaen" pitchFamily="18" charset="0"/>
              </a:rPr>
              <a:t> </a:t>
            </a:r>
            <a:r>
              <a:rPr lang="en-US" sz="1400" dirty="0" err="1">
                <a:solidFill>
                  <a:schemeClr val="tx2"/>
                </a:solidFill>
                <a:latin typeface="Sylfaen" pitchFamily="18" charset="0"/>
              </a:rPr>
              <a:t>გამოყენების</a:t>
            </a:r>
            <a:r>
              <a:rPr lang="en-US" sz="1400" dirty="0">
                <a:solidFill>
                  <a:schemeClr val="tx2"/>
                </a:solidFill>
                <a:latin typeface="Sylfaen" pitchFamily="18" charset="0"/>
              </a:rPr>
              <a:t> </a:t>
            </a:r>
            <a:r>
              <a:rPr lang="en-US" sz="1400" dirty="0" err="1">
                <a:solidFill>
                  <a:schemeClr val="tx2"/>
                </a:solidFill>
                <a:latin typeface="Sylfaen" pitchFamily="18" charset="0"/>
              </a:rPr>
              <a:t>უფლება</a:t>
            </a:r>
            <a:r>
              <a:rPr lang="en-US" sz="1400" dirty="0">
                <a:solidFill>
                  <a:schemeClr val="tx2"/>
                </a:solidFill>
                <a:latin typeface="Sylfaen" pitchFamily="18" charset="0"/>
              </a:rPr>
              <a:t> </a:t>
            </a:r>
            <a:r>
              <a:rPr lang="ka-GE" sz="1400" dirty="0" smtClean="0">
                <a:solidFill>
                  <a:schemeClr val="tx2"/>
                </a:solidFill>
                <a:latin typeface="Sylfaen" pitchFamily="18" charset="0"/>
              </a:rPr>
              <a:t>გაქვთ</a:t>
            </a:r>
            <a:r>
              <a:rPr lang="en-US" sz="1400" dirty="0" smtClean="0">
                <a:solidFill>
                  <a:schemeClr val="tx2"/>
                </a:solidFill>
                <a:latin typeface="Sylfaen" pitchFamily="18" charset="0"/>
              </a:rPr>
              <a:t>, </a:t>
            </a:r>
            <a:r>
              <a:rPr lang="en-US" sz="1400" dirty="0" err="1">
                <a:solidFill>
                  <a:schemeClr val="tx2"/>
                </a:solidFill>
                <a:latin typeface="Sylfaen" pitchFamily="18" charset="0"/>
              </a:rPr>
              <a:t>რადგან</a:t>
            </a:r>
            <a:r>
              <a:rPr lang="en-US" sz="1400" dirty="0">
                <a:solidFill>
                  <a:schemeClr val="tx2"/>
                </a:solidFill>
                <a:latin typeface="Sylfaen" pitchFamily="18" charset="0"/>
              </a:rPr>
              <a:t> </a:t>
            </a:r>
            <a:r>
              <a:rPr lang="en-US" sz="1400" dirty="0" err="1">
                <a:solidFill>
                  <a:schemeClr val="tx2"/>
                </a:solidFill>
                <a:latin typeface="Sylfaen" pitchFamily="18" charset="0"/>
              </a:rPr>
              <a:t>ეს</a:t>
            </a:r>
            <a:r>
              <a:rPr lang="en-US" sz="1400" dirty="0">
                <a:solidFill>
                  <a:schemeClr val="tx2"/>
                </a:solidFill>
                <a:latin typeface="Sylfaen" pitchFamily="18" charset="0"/>
              </a:rPr>
              <a:t> </a:t>
            </a:r>
            <a:r>
              <a:rPr lang="en-US" sz="1400" dirty="0" err="1">
                <a:solidFill>
                  <a:schemeClr val="tx2"/>
                </a:solidFill>
                <a:latin typeface="Sylfaen" pitchFamily="18" charset="0"/>
              </a:rPr>
              <a:t>პროექტი</a:t>
            </a:r>
            <a:r>
              <a:rPr lang="en-US" sz="1400" dirty="0">
                <a:solidFill>
                  <a:schemeClr val="tx2"/>
                </a:solidFill>
                <a:latin typeface="Sylfaen" pitchFamily="18" charset="0"/>
              </a:rPr>
              <a:t> </a:t>
            </a:r>
            <a:r>
              <a:rPr lang="en-US" sz="1400" dirty="0" err="1">
                <a:solidFill>
                  <a:schemeClr val="tx2"/>
                </a:solidFill>
                <a:latin typeface="Sylfaen" pitchFamily="18" charset="0"/>
              </a:rPr>
              <a:t>საჯაროა</a:t>
            </a:r>
            <a:r>
              <a:rPr lang="en-US" sz="1400" dirty="0">
                <a:solidFill>
                  <a:schemeClr val="tx2"/>
                </a:solidFill>
                <a:latin typeface="Sylfaen" pitchFamily="18" charset="0"/>
              </a:rPr>
              <a:t>. </a:t>
            </a:r>
            <a:endParaRPr lang="ka-GE" sz="1400" dirty="0" smtClean="0">
              <a:solidFill>
                <a:schemeClr val="tx2"/>
              </a:solidFill>
              <a:latin typeface="Sylfaen" pitchFamily="18" charset="0"/>
            </a:endParaRPr>
          </a:p>
          <a:p>
            <a:pPr fontAlgn="auto">
              <a:spcBef>
                <a:spcPct val="0"/>
              </a:spcBef>
              <a:spcAft>
                <a:spcPts val="0"/>
              </a:spcAft>
              <a:defRPr/>
            </a:pPr>
            <a:endParaRPr lang="ka-GE" sz="1400" dirty="0">
              <a:solidFill>
                <a:schemeClr val="tx2"/>
              </a:solidFill>
              <a:latin typeface="Sylfaen" pitchFamily="18" charset="0"/>
            </a:endParaRPr>
          </a:p>
          <a:p>
            <a:pPr fontAlgn="auto">
              <a:spcBef>
                <a:spcPct val="0"/>
              </a:spcBef>
              <a:spcAft>
                <a:spcPts val="0"/>
              </a:spcAft>
              <a:defRPr/>
            </a:pPr>
            <a:r>
              <a:rPr lang="ka-GE" sz="1400" dirty="0" smtClean="0">
                <a:solidFill>
                  <a:schemeClr val="tx2"/>
                </a:solidFill>
                <a:latin typeface="Sylfaen" pitchFamily="18" charset="0"/>
              </a:rPr>
              <a:t>პროექტის ატვირთვის ინსტრუქცია იხილეთ ამ ბმულზე: </a:t>
            </a:r>
            <a:r>
              <a:rPr lang="en-US" sz="1400" dirty="0">
                <a:solidFill>
                  <a:schemeClr val="tx2"/>
                </a:solidFill>
                <a:latin typeface="Sylfaen" pitchFamily="18" charset="0"/>
                <a:hlinkClick r:id="rId2"/>
              </a:rPr>
              <a:t>https://skydrive.live.com/#</a:t>
            </a:r>
            <a:r>
              <a:rPr lang="en-US" sz="1400" dirty="0" smtClean="0">
                <a:solidFill>
                  <a:schemeClr val="tx2"/>
                </a:solidFill>
                <a:latin typeface="Sylfaen" pitchFamily="18" charset="0"/>
                <a:hlinkClick r:id="rId2"/>
              </a:rPr>
              <a:t>cid=128A8193E1B2038E&amp;id=128A8193E1B2038E%21107</a:t>
            </a:r>
            <a:r>
              <a:rPr lang="ka-GE" sz="1400" dirty="0" smtClean="0">
                <a:solidFill>
                  <a:schemeClr val="tx2"/>
                </a:solidFill>
                <a:latin typeface="Sylfaen" pitchFamily="18" charset="0"/>
              </a:rPr>
              <a:t> </a:t>
            </a:r>
          </a:p>
          <a:p>
            <a:pPr marL="0" indent="0" fontAlgn="auto">
              <a:spcBef>
                <a:spcPct val="0"/>
              </a:spcBef>
              <a:spcAft>
                <a:spcPts val="0"/>
              </a:spcAft>
              <a:buNone/>
              <a:defRPr/>
            </a:pPr>
            <a:endParaRPr lang="ka-GE" sz="1400" dirty="0">
              <a:solidFill>
                <a:schemeClr val="tx2"/>
              </a:solidFill>
              <a:latin typeface="Sylfaen" pitchFamily="18" charset="0"/>
            </a:endParaRPr>
          </a:p>
          <a:p>
            <a:pPr marL="0" indent="0" fontAlgn="auto">
              <a:spcBef>
                <a:spcPct val="0"/>
              </a:spcBef>
              <a:spcAft>
                <a:spcPts val="0"/>
              </a:spcAft>
              <a:buNone/>
              <a:defRPr/>
            </a:pPr>
            <a:endParaRPr lang="ka-GE" sz="1400" i="1" dirty="0" smtClean="0">
              <a:solidFill>
                <a:schemeClr val="tx2"/>
              </a:solidFill>
              <a:latin typeface="Sylfaen" pitchFamily="18" charset="0"/>
            </a:endParaRPr>
          </a:p>
          <a:p>
            <a:pPr marL="0" indent="0" fontAlgn="auto">
              <a:spcBef>
                <a:spcPct val="0"/>
              </a:spcBef>
              <a:spcAft>
                <a:spcPts val="0"/>
              </a:spcAft>
              <a:buNone/>
              <a:defRPr/>
            </a:pPr>
            <a:r>
              <a:rPr lang="ka-GE" sz="1400" i="1" dirty="0" smtClean="0">
                <a:solidFill>
                  <a:schemeClr val="tx2"/>
                </a:solidFill>
                <a:latin typeface="Sylfaen" pitchFamily="18" charset="0"/>
              </a:rPr>
              <a:t>შენიშვნა: ეს არის დაფარული სლაიდი და არ ჩანს </a:t>
            </a:r>
            <a:r>
              <a:rPr lang="ka-GE" sz="1400" i="1" dirty="0" err="1" smtClean="0">
                <a:solidFill>
                  <a:schemeClr val="tx2"/>
                </a:solidFill>
                <a:latin typeface="Sylfaen" pitchFamily="18" charset="0"/>
              </a:rPr>
              <a:t>პრეზენტირების</a:t>
            </a:r>
            <a:r>
              <a:rPr lang="ka-GE" sz="1400" i="1" dirty="0" smtClean="0">
                <a:solidFill>
                  <a:schemeClr val="tx2"/>
                </a:solidFill>
                <a:latin typeface="Sylfaen" pitchFamily="18" charset="0"/>
              </a:rPr>
              <a:t> რეჟიმში.</a:t>
            </a:r>
            <a:endParaRPr lang="en-GB" sz="1400" i="1" dirty="0">
              <a:solidFill>
                <a:schemeClr val="tx2"/>
              </a:solidFill>
              <a:latin typeface="Sylfaen" pitchFamily="18" charset="0"/>
            </a:endParaRPr>
          </a:p>
        </p:txBody>
      </p:sp>
    </p:spTree>
    <p:extLst>
      <p:ext uri="{BB962C8B-B14F-4D97-AF65-F5344CB8AC3E}">
        <p14:creationId xmlns:p14="http://schemas.microsoft.com/office/powerpoint/2010/main" xmlns="" val="392475225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33F7516EBA8241B7AEDF8C05E6B189" ma:contentTypeVersion="0" ma:contentTypeDescription="Create a new document." ma:contentTypeScope="" ma:versionID="543f723ce4c428a299918e3cacf0c78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6058AE-6C61-431E-B90E-F543DF8637DD}"/>
</file>

<file path=customXml/itemProps2.xml><?xml version="1.0" encoding="utf-8"?>
<ds:datastoreItem xmlns:ds="http://schemas.openxmlformats.org/officeDocument/2006/customXml" ds:itemID="{1EF8CEFD-7783-433D-BE83-E29C2C9E2DEE}"/>
</file>

<file path=customXml/itemProps3.xml><?xml version="1.0" encoding="utf-8"?>
<ds:datastoreItem xmlns:ds="http://schemas.openxmlformats.org/officeDocument/2006/customXml" ds:itemID="{8B4C6468-8755-44AC-8307-1F3B7C461E95}"/>
</file>

<file path=docProps/app.xml><?xml version="1.0" encoding="utf-8"?>
<Properties xmlns="http://schemas.openxmlformats.org/officeDocument/2006/extended-properties" xmlns:vt="http://schemas.openxmlformats.org/officeDocument/2006/docPropsVTypes">
  <Template/>
  <TotalTime>561</TotalTime>
  <Words>933</Words>
  <Application>Microsoft Office PowerPoint</Application>
  <PresentationFormat>Экран (4:3)</PresentationFormat>
  <Paragraphs>131</Paragraphs>
  <Slides>7</Slides>
  <Notes>2</Notes>
  <HiddenSlides>1</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Office Theme</vt:lpstr>
      <vt:lpstr>Слайд 1</vt:lpstr>
      <vt:lpstr>Слайд 2</vt:lpstr>
      <vt:lpstr>Слайд 3</vt:lpstr>
      <vt:lpstr>Слайд 4</vt:lpstr>
      <vt:lpstr>Слайд 5</vt:lpstr>
      <vt:lpstr>Слайд 6</vt:lpstr>
      <vt:lpstr>დანართი/ინსტრუქცია</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Partners in Learning Global Forum 2011</dc:title>
  <dc:creator>Kirsten Panton</dc:creator>
  <cp:lastModifiedBy>user</cp:lastModifiedBy>
  <cp:revision>99</cp:revision>
  <dcterms:created xsi:type="dcterms:W3CDTF">2011-08-17T11:53:16Z</dcterms:created>
  <dcterms:modified xsi:type="dcterms:W3CDTF">2012-02-10T14:01:08Z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0x0101007C33F7516EBA8241B7AEDF8C05E6B189</vt:lpwstr>
  </property>
</Properties>
</file>