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5" r:id="rId5"/>
    <p:sldId id="266" r:id="rId6"/>
    <p:sldId id="267" r:id="rId7"/>
    <p:sldId id="268" r:id="rId8"/>
    <p:sldId id="269" r:id="rId9"/>
    <p:sldId id="270" r:id="rId10"/>
    <p:sldId id="271"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940675A-B579-460E-94D1-54222C63F5DA}" styleName="არ არის სტილი, ცხრილის ბად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საშუალო სტილი 2 - აქცენტი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96925" autoAdjust="0"/>
  </p:normalViewPr>
  <p:slideViewPr>
    <p:cSldViewPr>
      <p:cViewPr>
        <p:scale>
          <a:sx n="100" d="100"/>
          <a:sy n="100" d="100"/>
        </p:scale>
        <p:origin x="-198" y="-78"/>
      </p:cViewPr>
      <p:guideLst>
        <p:guide orient="horz" pos="2160"/>
        <p:guide pos="2880"/>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617B1FB-6C6E-4134-B858-C0199F92637E}" type="datetimeFigureOut">
              <a:rPr lang="en-US"/>
              <a:pPr>
                <a:defRPr/>
              </a:pPr>
              <a:t>2/28/2012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5A8080F-FD5E-41C7-AA5B-604923B9D07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p:txBody>
      </p:sp>
      <p:sp>
        <p:nvSpPr>
          <p:cNvPr id="11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306907-02CA-4ED9-B9FE-9EACB1DA880B}"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EC2839-55F9-4B1A-B5A0-1BDFAFEE3E09}" type="slidenum">
              <a:rPr lang="en-US" smtClean="0"/>
              <a:pPr fontAlgn="base">
                <a:spcBef>
                  <a:spcPct val="0"/>
                </a:spcBef>
                <a:spcAft>
                  <a:spcPct val="0"/>
                </a:spcAft>
                <a:defRPr/>
              </a:pPr>
              <a:t>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2D47588-B211-4071-865D-C3646DF40AD1}" type="datetimeFigureOut">
              <a:rPr lang="en-US"/>
              <a:pPr>
                <a:defRPr/>
              </a:pPr>
              <a:t>2/28/2012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C27872-38C6-49C5-80A7-98F32619E13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73B02D5-79F9-4050-8C02-FB4C254D1332}" type="datetimeFigureOut">
              <a:rPr lang="en-US"/>
              <a:pPr>
                <a:defRPr/>
              </a:pPr>
              <a:t>2/28/2012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5F71F1-84CC-4B45-91D3-FEA439EDF3C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03A0B7-9505-4299-B164-393F199BAA26}" type="datetimeFigureOut">
              <a:rPr lang="en-US"/>
              <a:pPr>
                <a:defRPr/>
              </a:pPr>
              <a:t>2/28/2012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DC8DB3-8A21-498E-81BB-8946D641D61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4" name="Picture 1"/>
          <p:cNvPicPr>
            <a:picLocks noChangeAspect="1"/>
          </p:cNvPicPr>
          <p:nvPr userDrawn="1"/>
        </p:nvPicPr>
        <p:blipFill>
          <a:blip r:embed="rId2" cstate="print"/>
          <a:srcRect/>
          <a:stretch>
            <a:fillRect/>
          </a:stretch>
        </p:blipFill>
        <p:spPr bwMode="auto">
          <a:xfrm>
            <a:off x="182563" y="798513"/>
            <a:ext cx="7653337" cy="5881687"/>
          </a:xfrm>
          <a:prstGeom prst="rect">
            <a:avLst/>
          </a:prstGeom>
          <a:noFill/>
          <a:ln w="9525">
            <a:noFill/>
            <a:miter lim="800000"/>
            <a:headEnd/>
            <a:tailEnd/>
          </a:ln>
        </p:spPr>
      </p:pic>
      <p:sp>
        <p:nvSpPr>
          <p:cNvPr id="5" name="Rectangle 4"/>
          <p:cNvSpPr/>
          <p:nvPr userDrawn="1"/>
        </p:nvSpPr>
        <p:spPr>
          <a:xfrm rot="16200000">
            <a:off x="3590925" y="1879601"/>
            <a:ext cx="1404937" cy="8177212"/>
          </a:xfrm>
          <a:prstGeom prst="rect">
            <a:avLst/>
          </a:prstGeom>
          <a:gradFill flip="none" rotWithShape="1">
            <a:gsLst>
              <a:gs pos="1000">
                <a:srgbClr val="ABD9E9"/>
              </a:gs>
              <a:gs pos="100000">
                <a:prstClr val="white"/>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a typeface="ＭＳ Ｐゴシック" charset="-128"/>
            </a:endParaRPr>
          </a:p>
        </p:txBody>
      </p:sp>
      <p:pic>
        <p:nvPicPr>
          <p:cNvPr id="7" name="Picture 3"/>
          <p:cNvPicPr>
            <a:picLocks noChangeAspect="1"/>
          </p:cNvPicPr>
          <p:nvPr userDrawn="1"/>
        </p:nvPicPr>
        <p:blipFill>
          <a:blip r:embed="rId3" cstate="print"/>
          <a:srcRect/>
          <a:stretch>
            <a:fillRect/>
          </a:stretch>
        </p:blipFill>
        <p:spPr bwMode="auto">
          <a:xfrm>
            <a:off x="7826375" y="5500688"/>
            <a:ext cx="1155700" cy="1181100"/>
          </a:xfrm>
          <a:prstGeom prst="rect">
            <a:avLst/>
          </a:prstGeom>
          <a:noFill/>
          <a:ln w="9525">
            <a:noFill/>
            <a:miter lim="800000"/>
            <a:headEnd/>
            <a:tailEnd/>
          </a:ln>
        </p:spPr>
      </p:pic>
      <p:sp>
        <p:nvSpPr>
          <p:cNvPr id="9" name="Title 1"/>
          <p:cNvSpPr>
            <a:spLocks noGrp="1"/>
          </p:cNvSpPr>
          <p:nvPr>
            <p:ph type="title"/>
          </p:nvPr>
        </p:nvSpPr>
        <p:spPr>
          <a:xfrm>
            <a:off x="457200" y="595282"/>
            <a:ext cx="8229600" cy="503237"/>
          </a:xfrm>
          <a:prstGeom prst="rect">
            <a:avLst/>
          </a:prstGeom>
        </p:spPr>
        <p:txBody>
          <a:bodyPr rtlCol="0" anchor="b">
            <a:noAutofit/>
          </a:bodyPr>
          <a:lstStyle>
            <a:lvl1pPr>
              <a:defRPr lang="en-US" sz="4000" dirty="0"/>
            </a:lvl1pPr>
          </a:lstStyle>
          <a:p>
            <a:pPr lvl="0"/>
            <a:r>
              <a:rPr lang="en-US" dirty="0" smtClean="0"/>
              <a:t>Click to edit Master title style</a:t>
            </a:r>
            <a:endParaRPr lang="en-US" dirty="0"/>
          </a:p>
        </p:txBody>
      </p:sp>
      <p:sp>
        <p:nvSpPr>
          <p:cNvPr id="6" name="Content Placeholder 2"/>
          <p:cNvSpPr>
            <a:spLocks noGrp="1"/>
          </p:cNvSpPr>
          <p:nvPr>
            <p:ph idx="1"/>
          </p:nvPr>
        </p:nvSpPr>
        <p:spPr>
          <a:xfrm>
            <a:off x="457200" y="1158244"/>
            <a:ext cx="8229600" cy="5287963"/>
          </a:xfrm>
          <a:prstGeom prst="rect">
            <a:avLst/>
          </a:prstGeom>
        </p:spPr>
        <p:txBody>
          <a:bodyPr/>
          <a:lstStyle>
            <a:lvl1pPr marL="342900" indent="-342900">
              <a:defRPr lang="en-US" sz="3200" kern="1200" baseline="0" dirty="0" smtClean="0">
                <a:solidFill>
                  <a:schemeClr val="accent6"/>
                </a:solidFill>
                <a:latin typeface="+mn-lt"/>
                <a:ea typeface="+mn-ea"/>
                <a:cs typeface="+mn-cs"/>
              </a:defRPr>
            </a:lvl1pPr>
            <a:lvl2pPr marL="742950" indent="-285750">
              <a:buFont typeface="Arial"/>
              <a:buChar char="•"/>
              <a:defRPr lang="en-US" sz="2800" kern="1200" baseline="0" dirty="0" smtClean="0">
                <a:solidFill>
                  <a:schemeClr val="accent6"/>
                </a:solidFill>
                <a:latin typeface="+mn-lt"/>
                <a:ea typeface="+mn-ea"/>
                <a:cs typeface="+mn-cs"/>
              </a:defRPr>
            </a:lvl2pPr>
            <a:lvl3pPr marL="1143000" indent="-228600">
              <a:defRPr lang="en-US" sz="2400" kern="1200" baseline="0" dirty="0" smtClean="0">
                <a:solidFill>
                  <a:schemeClr val="accent6"/>
                </a:solidFill>
                <a:latin typeface="+mn-lt"/>
                <a:ea typeface="+mn-ea"/>
                <a:cs typeface="+mn-cs"/>
              </a:defRPr>
            </a:lvl3pPr>
            <a:lvl4pPr marL="1600200" indent="-228600">
              <a:defRPr lang="en-US" sz="2000" kern="1200" baseline="0" dirty="0" smtClean="0">
                <a:solidFill>
                  <a:schemeClr val="accent6"/>
                </a:solidFill>
                <a:latin typeface="+mn-lt"/>
                <a:ea typeface="+mn-ea"/>
                <a:cs typeface="+mn-cs"/>
              </a:defRPr>
            </a:lvl4pPr>
            <a:lvl5pPr marL="2057400" indent="-228600">
              <a:defRPr lang="en-US" sz="2000" kern="1200" baseline="0" dirty="0" smtClean="0">
                <a:solidFill>
                  <a:schemeClr val="accent6"/>
                </a:solidFill>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46F54EF-EE55-4AE5-BD12-E4CA91D0AC6F}" type="datetimeFigureOut">
              <a:rPr lang="en-US"/>
              <a:pPr>
                <a:defRPr/>
              </a:pPr>
              <a:t>2/28/2012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7F7E52-C8D5-4AEC-99BA-2E3BC25D59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C272D71-0265-442F-91DB-4ACB699EBDD1}" type="datetimeFigureOut">
              <a:rPr lang="en-US"/>
              <a:pPr>
                <a:defRPr/>
              </a:pPr>
              <a:t>2/28/2012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A6FE68-4357-43D9-859D-23CA6AD3A17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1E60418-3F02-44BF-AB58-D1D5A1354E05}" type="datetimeFigureOut">
              <a:rPr lang="en-US"/>
              <a:pPr>
                <a:defRPr/>
              </a:pPr>
              <a:t>2/28/2012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87A96B2-6D6F-42FC-B6A8-AD129A50F80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31D2F3C-E2BC-478D-9C22-A96BC0EB97C7}" type="datetimeFigureOut">
              <a:rPr lang="en-US"/>
              <a:pPr>
                <a:defRPr/>
              </a:pPr>
              <a:t>2/28/2012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661E03D-C408-4ACD-991D-0D3DCADCAE5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B7E3125-9B44-4A92-9119-6CE0257BE3B5}" type="datetimeFigureOut">
              <a:rPr lang="en-US"/>
              <a:pPr>
                <a:defRPr/>
              </a:pPr>
              <a:t>2/28/2012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CE4FB53-C896-47DE-A7AA-6B277AD6655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FC21E1F-802E-49C0-8061-70827527B6BF}"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93DFB5D-00FB-498F-9408-C5E0B3066B5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09670DC-5C67-4063-8D4E-0A8A2EBE714B}" type="datetimeFigureOut">
              <a:rPr lang="en-US"/>
              <a:pPr>
                <a:defRPr/>
              </a:pPr>
              <a:t>2/28/2012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C5CD92-0E7E-4A8F-99B0-8F9E28DC3A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78FE9B4-7283-4A2D-9EB9-E3EEF96C8E40}" type="datetimeFigureOut">
              <a:rPr lang="en-US"/>
              <a:pPr>
                <a:defRPr/>
              </a:pPr>
              <a:t>2/28/2012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FC08749-BE2C-4716-8729-507123CFBBA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1AE8EEA-189A-4647-8494-BAA360B57347}"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455F326-9CAC-44BD-BC49-90EB3E35802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hyperlink" Target="http://pupil2012.blogspot.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docs.google.com/document/d/17-ROkGxY7VxjrUE3oM5okq9vAaaVPfH0o5eLtScW1Os/edi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s://docs.google.com/open?id=0B5ApKuOFuusrQkRncFlEVWFRdW0xSFBPbm9xMFpIdw"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dKpS2MFCQbQ&amp;feature=youtu.be" TargetMode="External"/><Relationship Id="rId2" Type="http://schemas.openxmlformats.org/officeDocument/2006/relationships/hyperlink" Target="http://www.slideshare.net/sadzaglishvili/ss-11513708" TargetMode="External"/><Relationship Id="rId1" Type="http://schemas.openxmlformats.org/officeDocument/2006/relationships/slideLayout" Target="../slideLayouts/slideLayout12.xml"/><Relationship Id="rId5" Type="http://schemas.openxmlformats.org/officeDocument/2006/relationships/hyperlink" Target="https://docs.google.com/presentation/d/1HFcWFsubBBYIaAkutujNoKiOm_hpXpSZnGTnmgI8fEo/edit" TargetMode="External"/><Relationship Id="rId4" Type="http://schemas.openxmlformats.org/officeDocument/2006/relationships/hyperlink" Target="http://www.youtube.com/watch?v=tJqaBwhgZ-k&amp;feature=youtu.b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hyperlink" Target="https://skydrive.live.com/?cid=E510A9E8E6A74627&amp;id=E510A9E8E6A74627!110"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skydrive.live.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685800" y="2971800"/>
            <a:ext cx="7772400" cy="1470025"/>
          </a:xfrm>
          <a:prstGeom prst="rect">
            <a:avLst/>
          </a:prstGeom>
        </p:spPr>
        <p:txBody>
          <a:bodyPr anchor="b">
            <a:normAutofit fontScale="67500" lnSpcReduction="20000"/>
          </a:bodyPr>
          <a:lstStyle>
            <a:lvl1pPr algn="ctr" defTabSz="914400" rtl="0" eaLnBrk="1" latinLnBrk="0" hangingPunct="1">
              <a:spcBef>
                <a:spcPct val="0"/>
              </a:spcBef>
              <a:buNone/>
              <a:defRPr lang="en-US" sz="4000" kern="1200" dirty="0">
                <a:solidFill>
                  <a:schemeClr val="tx1"/>
                </a:solidFill>
                <a:latin typeface="+mj-lt"/>
                <a:ea typeface="+mj-ea"/>
                <a:cs typeface="+mj-cs"/>
              </a:defRPr>
            </a:lvl1pPr>
          </a:lstStyle>
          <a:p>
            <a:pPr fontAlgn="auto">
              <a:spcAft>
                <a:spcPts val="0"/>
              </a:spcAft>
              <a:defRPr/>
            </a:pPr>
            <a:r>
              <a:rPr lang="ka-GE" smtClean="0"/>
              <a:t>ვირტუალური </a:t>
            </a:r>
            <a:r>
              <a:rPr err="1" smtClean="0"/>
              <a:t>საკლასო</a:t>
            </a:r>
            <a:r>
              <a:rPr smtClean="0"/>
              <a:t> </a:t>
            </a:r>
            <a:r>
              <a:rPr err="1" smtClean="0"/>
              <a:t>ტური</a:t>
            </a:r>
            <a:r>
              <a:rPr smtClean="0"/>
              <a:t/>
            </a:r>
            <a:br>
              <a:rPr smtClean="0"/>
            </a:br>
            <a:endParaRPr smtClean="0"/>
          </a:p>
          <a:p>
            <a:pPr fontAlgn="auto">
              <a:spcAft>
                <a:spcPts val="0"/>
              </a:spcAft>
              <a:defRPr/>
            </a:pPr>
            <a:r>
              <a:rPr smtClean="0"/>
              <a:t>პ</a:t>
            </a:r>
            <a:r>
              <a:rPr lang="ka-GE" err="1" smtClean="0"/>
              <a:t>არტნიორები</a:t>
            </a:r>
            <a:r>
              <a:rPr lang="ka-GE" smtClean="0"/>
              <a:t> განათლებაში</a:t>
            </a:r>
          </a:p>
          <a:p>
            <a:pPr fontAlgn="auto">
              <a:spcAft>
                <a:spcPts val="0"/>
              </a:spcAft>
              <a:defRPr/>
            </a:pPr>
            <a:r>
              <a:rPr lang="ka-GE" smtClean="0"/>
              <a:t>საქართველოს ფორუმი </a:t>
            </a:r>
            <a:r>
              <a:rPr smtClean="0"/>
              <a:t>2012</a:t>
            </a:r>
            <a:endParaRPr/>
          </a:p>
        </p:txBody>
      </p:sp>
      <p:sp>
        <p:nvSpPr>
          <p:cNvPr id="9" name="Subtitle 2"/>
          <p:cNvSpPr txBox="1">
            <a:spLocks/>
          </p:cNvSpPr>
          <p:nvPr/>
        </p:nvSpPr>
        <p:spPr>
          <a:xfrm>
            <a:off x="1371600" y="3886200"/>
            <a:ext cx="6400800" cy="17526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lang="en-US" sz="3200" kern="1200" baseline="0" dirty="0" smtClean="0">
                <a:solidFill>
                  <a:schemeClr val="accent6"/>
                </a:solidFill>
                <a:latin typeface="+mn-lt"/>
                <a:ea typeface="+mn-ea"/>
                <a:cs typeface="+mn-cs"/>
              </a:defRPr>
            </a:lvl1pPr>
            <a:lvl2pPr marL="742950" indent="-285750" algn="l" defTabSz="914400" rtl="0" eaLnBrk="1" latinLnBrk="0" hangingPunct="1">
              <a:spcBef>
                <a:spcPct val="20000"/>
              </a:spcBef>
              <a:buFont typeface="Arial"/>
              <a:buChar char="•"/>
              <a:defRPr lang="en-US" sz="2800" kern="1200" baseline="0" dirty="0" smtClean="0">
                <a:solidFill>
                  <a:schemeClr val="accent6"/>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baseline="0" dirty="0" smtClean="0">
                <a:solidFill>
                  <a:schemeClr val="accent6"/>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baseline="0" dirty="0" smtClean="0">
                <a:solidFill>
                  <a:schemeClr val="accent6"/>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baseline="0" dirty="0" smtClean="0">
                <a:solidFill>
                  <a:schemeClr val="accent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endParaRPr lang="da-DK">
              <a:solidFill>
                <a:schemeClr val="tx1">
                  <a:tint val="75000"/>
                </a:schemeClr>
              </a:solidFill>
            </a:endParaRPr>
          </a:p>
        </p:txBody>
      </p:sp>
      <p:pic>
        <p:nvPicPr>
          <p:cNvPr id="3076" name="Picture 2"/>
          <p:cNvPicPr>
            <a:picLocks noChangeAspect="1" noChangeArrowheads="1"/>
          </p:cNvPicPr>
          <p:nvPr/>
        </p:nvPicPr>
        <p:blipFill>
          <a:blip r:embed="rId2" cstate="print"/>
          <a:srcRect/>
          <a:stretch>
            <a:fillRect/>
          </a:stretch>
        </p:blipFill>
        <p:spPr bwMode="auto">
          <a:xfrm>
            <a:off x="517525" y="714375"/>
            <a:ext cx="2535238" cy="962025"/>
          </a:xfrm>
          <a:prstGeom prst="rect">
            <a:avLst/>
          </a:prstGeom>
          <a:noFill/>
          <a:ln w="9525">
            <a:noFill/>
            <a:miter lim="800000"/>
            <a:headEnd/>
            <a:tailEnd/>
          </a:ln>
        </p:spPr>
      </p:pic>
      <p:pic>
        <p:nvPicPr>
          <p:cNvPr id="3077" name="Picture 3"/>
          <p:cNvPicPr>
            <a:picLocks noChangeAspect="1" noChangeArrowheads="1"/>
          </p:cNvPicPr>
          <p:nvPr/>
        </p:nvPicPr>
        <p:blipFill>
          <a:blip r:embed="rId3" cstate="print"/>
          <a:srcRect/>
          <a:stretch>
            <a:fillRect/>
          </a:stretch>
        </p:blipFill>
        <p:spPr bwMode="auto">
          <a:xfrm>
            <a:off x="5257800" y="762000"/>
            <a:ext cx="1444625" cy="971550"/>
          </a:xfrm>
          <a:prstGeom prst="rect">
            <a:avLst/>
          </a:prstGeom>
          <a:noFill/>
          <a:ln w="9525">
            <a:noFill/>
            <a:miter lim="800000"/>
            <a:headEnd/>
            <a:tailEnd/>
          </a:ln>
        </p:spPr>
      </p:pic>
      <p:pic>
        <p:nvPicPr>
          <p:cNvPr id="3078" name="Picture 4"/>
          <p:cNvPicPr>
            <a:picLocks noChangeAspect="1" noChangeArrowheads="1"/>
          </p:cNvPicPr>
          <p:nvPr/>
        </p:nvPicPr>
        <p:blipFill>
          <a:blip r:embed="rId4" cstate="print"/>
          <a:srcRect/>
          <a:stretch>
            <a:fillRect/>
          </a:stretch>
        </p:blipFill>
        <p:spPr bwMode="auto">
          <a:xfrm>
            <a:off x="3581400" y="674688"/>
            <a:ext cx="1076325" cy="1054100"/>
          </a:xfrm>
          <a:prstGeom prst="rect">
            <a:avLst/>
          </a:prstGeom>
          <a:noFill/>
          <a:ln w="9525">
            <a:noFill/>
            <a:miter lim="800000"/>
            <a:headEnd/>
            <a:tailEnd/>
          </a:ln>
        </p:spPr>
      </p:pic>
      <p:pic>
        <p:nvPicPr>
          <p:cNvPr id="3079" name="Picture 5"/>
          <p:cNvPicPr>
            <a:picLocks noChangeAspect="1" noChangeArrowheads="1"/>
          </p:cNvPicPr>
          <p:nvPr/>
        </p:nvPicPr>
        <p:blipFill>
          <a:blip r:embed="rId5" cstate="print"/>
          <a:srcRect/>
          <a:stretch>
            <a:fillRect/>
          </a:stretch>
        </p:blipFill>
        <p:spPr bwMode="auto">
          <a:xfrm>
            <a:off x="7391400" y="908050"/>
            <a:ext cx="908050" cy="768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p:cNvSpPr>
          <p:nvPr/>
        </p:nvSpPr>
        <p:spPr bwMode="auto">
          <a:xfrm>
            <a:off x="395288" y="333375"/>
            <a:ext cx="6913562" cy="1150938"/>
          </a:xfrm>
          <a:prstGeom prst="rect">
            <a:avLst/>
          </a:prstGeom>
          <a:noFill/>
          <a:ln w="9525">
            <a:noFill/>
            <a:miter lim="800000"/>
            <a:headEnd/>
            <a:tailEnd/>
          </a:ln>
        </p:spPr>
        <p:txBody>
          <a:bodyPr/>
          <a:lstStyle/>
          <a:p>
            <a:r>
              <a:rPr lang="da-DK" sz="2400">
                <a:latin typeface="Calibri" pitchFamily="34" charset="0"/>
              </a:rPr>
              <a:t>პროექტის სახელ</a:t>
            </a:r>
            <a:r>
              <a:rPr lang="ka-GE" sz="2400">
                <a:latin typeface="Sylfaen" pitchFamily="18" charset="0"/>
              </a:rPr>
              <a:t>წოდება</a:t>
            </a:r>
            <a:r>
              <a:rPr lang="da-DK" sz="2400">
                <a:latin typeface="Calibri" pitchFamily="34" charset="0"/>
              </a:rPr>
              <a:t>: </a:t>
            </a:r>
            <a:endParaRPr lang="ka-GE" sz="2400">
              <a:latin typeface="Sylfaen" pitchFamily="18" charset="0"/>
            </a:endParaRPr>
          </a:p>
          <a:p>
            <a:r>
              <a:rPr lang="ka-GE" sz="2400">
                <a:latin typeface="Sylfaen" pitchFamily="18" charset="0"/>
              </a:rPr>
              <a:t>ვიდეო წერილი ლილის</a:t>
            </a:r>
            <a:r>
              <a:rPr lang="da-DK" sz="2400">
                <a:latin typeface="Calibri" pitchFamily="34" charset="0"/>
              </a:rPr>
              <a:t> </a:t>
            </a:r>
            <a:r>
              <a:rPr lang="ka-GE" sz="2400">
                <a:latin typeface="Sylfaen" pitchFamily="18" charset="0"/>
              </a:rPr>
              <a:t>                             </a:t>
            </a:r>
            <a:endParaRPr lang="en-US" sz="2400">
              <a:latin typeface="Calibri" pitchFamily="34" charset="0"/>
            </a:endParaRPr>
          </a:p>
        </p:txBody>
      </p:sp>
      <p:graphicFrame>
        <p:nvGraphicFramePr>
          <p:cNvPr id="5" name="Table 36"/>
          <p:cNvGraphicFramePr>
            <a:graphicFrameLocks noGrp="1"/>
          </p:cNvGraphicFramePr>
          <p:nvPr/>
        </p:nvGraphicFramePr>
        <p:xfrm>
          <a:off x="468313" y="1844675"/>
          <a:ext cx="8208912" cy="3732078"/>
        </p:xfrm>
        <a:graphic>
          <a:graphicData uri="http://schemas.openxmlformats.org/drawingml/2006/table">
            <a:tbl>
              <a:tblPr firstRow="1" bandRow="1">
                <a:tableStyleId>{5940675A-B579-460E-94D1-54222C63F5DA}</a:tableStyleId>
              </a:tblPr>
              <a:tblGrid>
                <a:gridCol w="1728192"/>
                <a:gridCol w="6480720"/>
              </a:tblGrid>
              <a:tr h="457083">
                <a:tc>
                  <a:txBody>
                    <a:bodyPr/>
                    <a:lstStyle/>
                    <a:p>
                      <a:r>
                        <a:rPr lang="ka-GE" sz="1400" dirty="0" smtClean="0"/>
                        <a:t>ავტორი/ავტორები</a:t>
                      </a:r>
                      <a:endParaRPr lang="en-US" sz="1400" dirty="0">
                        <a:solidFill>
                          <a:schemeClr val="tx1"/>
                        </a:solidFill>
                        <a:latin typeface="+mn-lt"/>
                      </a:endParaRPr>
                    </a:p>
                  </a:txBody>
                  <a:tcPr marL="91443" marR="91443" marT="45713" marB="45713"/>
                </a:tc>
                <a:tc>
                  <a:txBody>
                    <a:bodyPr/>
                    <a:lstStyle/>
                    <a:p>
                      <a:r>
                        <a:rPr lang="ka-GE" sz="1100" kern="1200" dirty="0" smtClean="0">
                          <a:solidFill>
                            <a:schemeClr val="tx1"/>
                          </a:solidFill>
                          <a:latin typeface="+mn-lt"/>
                          <a:ea typeface="+mn-ea"/>
                          <a:cs typeface="Calibri" pitchFamily="34" charset="0"/>
                        </a:rPr>
                        <a:t>თეა</a:t>
                      </a:r>
                      <a:r>
                        <a:rPr lang="ka-GE" sz="1100" kern="1200" baseline="0" dirty="0" smtClean="0">
                          <a:solidFill>
                            <a:schemeClr val="tx1"/>
                          </a:solidFill>
                          <a:latin typeface="+mn-lt"/>
                          <a:ea typeface="+mn-ea"/>
                          <a:cs typeface="Calibri" pitchFamily="34" charset="0"/>
                        </a:rPr>
                        <a:t> საძაგლიშვილი</a:t>
                      </a:r>
                      <a:endParaRPr lang="en-US" sz="1100" kern="1200" dirty="0">
                        <a:solidFill>
                          <a:schemeClr val="tx1"/>
                        </a:solidFill>
                        <a:latin typeface="+mn-lt"/>
                        <a:ea typeface="+mn-ea"/>
                        <a:cs typeface="Calibri" pitchFamily="34" charset="0"/>
                      </a:endParaRPr>
                    </a:p>
                  </a:txBody>
                  <a:tcPr marL="91443" marR="91443" marT="45695" marB="45695"/>
                </a:tc>
              </a:tr>
              <a:tr h="479021">
                <a:tc>
                  <a:txBody>
                    <a:bodyPr/>
                    <a:lstStyle/>
                    <a:p>
                      <a:r>
                        <a:rPr lang="en-GB" sz="1400" dirty="0" err="1" smtClean="0"/>
                        <a:t>სკოლა</a:t>
                      </a:r>
                      <a:endParaRPr lang="en-GB" sz="1400" dirty="0" smtClean="0"/>
                    </a:p>
                    <a:p>
                      <a:r>
                        <a:rPr lang="en-GB" sz="1200" dirty="0" err="1" smtClean="0"/>
                        <a:t>სკოლ</a:t>
                      </a:r>
                      <a:r>
                        <a:rPr lang="ka-GE" sz="1200" dirty="0" smtClean="0"/>
                        <a:t>ის პროფილის მოკლე </a:t>
                      </a:r>
                      <a:r>
                        <a:rPr lang="en-GB" sz="1200" dirty="0" err="1" smtClean="0"/>
                        <a:t>აღწერა</a:t>
                      </a:r>
                      <a:endParaRPr lang="en-GB" sz="1200" dirty="0" smtClean="0"/>
                    </a:p>
                    <a:p>
                      <a:endParaRPr lang="en-US" sz="1200" b="1" dirty="0">
                        <a:solidFill>
                          <a:schemeClr val="tx1"/>
                        </a:solidFill>
                        <a:latin typeface="+mn-lt"/>
                      </a:endParaRPr>
                    </a:p>
                  </a:txBody>
                  <a:tcPr marL="91443" marR="91443" marT="45713" marB="45713"/>
                </a:tc>
                <a:tc>
                  <a:txBody>
                    <a:bodyPr/>
                    <a:lstStyle/>
                    <a:p>
                      <a:r>
                        <a:rPr lang="ka-GE" sz="1100" kern="1200" dirty="0" smtClean="0">
                          <a:solidFill>
                            <a:schemeClr val="tx1"/>
                          </a:solidFill>
                          <a:latin typeface="+mn-lt"/>
                          <a:ea typeface="+mn-ea"/>
                          <a:cs typeface="Calibri" pitchFamily="34" charset="0"/>
                        </a:rPr>
                        <a:t>გორის</a:t>
                      </a:r>
                      <a:r>
                        <a:rPr lang="ka-GE" sz="1100" kern="1200" baseline="0" dirty="0" smtClean="0">
                          <a:solidFill>
                            <a:schemeClr val="tx1"/>
                          </a:solidFill>
                          <a:latin typeface="+mn-lt"/>
                          <a:ea typeface="+mn-ea"/>
                          <a:cs typeface="Calibri" pitchFamily="34" charset="0"/>
                        </a:rPr>
                        <a:t>  რაიონი სოფელ  ხიდისთავის საჯარო </a:t>
                      </a:r>
                      <a:r>
                        <a:rPr lang="ka-GE" sz="1100" kern="1200" baseline="0" dirty="0" smtClean="0">
                          <a:solidFill>
                            <a:schemeClr val="tx1"/>
                          </a:solidFill>
                          <a:latin typeface="+mn-lt"/>
                          <a:ea typeface="+mn-ea"/>
                          <a:cs typeface="Calibri" pitchFamily="34" charset="0"/>
                        </a:rPr>
                        <a:t>სკოლა</a:t>
                      </a:r>
                      <a:endParaRPr lang="en-US" sz="1100" kern="1200" baseline="0" dirty="0" smtClean="0">
                        <a:solidFill>
                          <a:schemeClr val="tx1"/>
                        </a:solidFill>
                        <a:latin typeface="+mn-lt"/>
                        <a:ea typeface="+mn-ea"/>
                        <a:cs typeface="Calibri" pitchFamily="34" charset="0"/>
                      </a:endParaRPr>
                    </a:p>
                    <a:p>
                      <a:endParaRPr lang="ka-GE" sz="1100" kern="1200" baseline="0" dirty="0" smtClean="0">
                        <a:solidFill>
                          <a:schemeClr val="tx1"/>
                        </a:solidFill>
                        <a:latin typeface="+mn-lt"/>
                        <a:ea typeface="+mn-ea"/>
                        <a:cs typeface="Calibri" pitchFamily="34" charset="0"/>
                      </a:endParaRPr>
                    </a:p>
                    <a:p>
                      <a:r>
                        <a:rPr lang="en-US" sz="1100" kern="1200" baseline="0" dirty="0" smtClean="0">
                          <a:solidFill>
                            <a:schemeClr val="bg1">
                              <a:lumMod val="50000"/>
                            </a:schemeClr>
                          </a:solidFill>
                          <a:latin typeface="+mn-lt"/>
                          <a:ea typeface="+mn-ea"/>
                          <a:cs typeface="Calibri" pitchFamily="34" charset="0"/>
                        </a:rPr>
                        <a:t>1:1 </a:t>
                      </a:r>
                      <a:r>
                        <a:rPr lang="ka-GE" sz="1100" kern="1200" baseline="0" dirty="0" smtClean="0">
                          <a:solidFill>
                            <a:schemeClr val="bg1">
                              <a:lumMod val="50000"/>
                            </a:schemeClr>
                          </a:solidFill>
                          <a:latin typeface="+mn-lt"/>
                          <a:ea typeface="+mn-ea"/>
                          <a:cs typeface="Calibri" pitchFamily="34" charset="0"/>
                        </a:rPr>
                        <a:t>ელექტრონული სწავლების განხორციელება </a:t>
                      </a:r>
                      <a:r>
                        <a:rPr lang="en-US" sz="1100" kern="1200" baseline="0" dirty="0" smtClean="0">
                          <a:solidFill>
                            <a:schemeClr val="bg1">
                              <a:lumMod val="50000"/>
                            </a:schemeClr>
                          </a:solidFill>
                          <a:latin typeface="+mn-lt"/>
                          <a:ea typeface="+mn-ea"/>
                          <a:cs typeface="Calibri" pitchFamily="34" charset="0"/>
                        </a:rPr>
                        <a:t> I </a:t>
                      </a:r>
                      <a:r>
                        <a:rPr lang="ka-GE" sz="1100" kern="1200" baseline="0" dirty="0" smtClean="0">
                          <a:solidFill>
                            <a:schemeClr val="bg1">
                              <a:lumMod val="50000"/>
                            </a:schemeClr>
                          </a:solidFill>
                          <a:latin typeface="+mn-lt"/>
                          <a:ea typeface="+mn-ea"/>
                          <a:cs typeface="Calibri" pitchFamily="34" charset="0"/>
                        </a:rPr>
                        <a:t>კლასიდან</a:t>
                      </a:r>
                      <a:r>
                        <a:rPr lang="en-US" sz="1100" kern="1200" baseline="0" dirty="0" smtClean="0">
                          <a:solidFill>
                            <a:schemeClr val="bg1">
                              <a:lumMod val="50000"/>
                            </a:schemeClr>
                          </a:solidFill>
                          <a:latin typeface="+mn-lt"/>
                          <a:ea typeface="+mn-ea"/>
                          <a:cs typeface="Calibri" pitchFamily="34" charset="0"/>
                        </a:rPr>
                        <a:t> </a:t>
                      </a:r>
                    </a:p>
                    <a:p>
                      <a:r>
                        <a:rPr lang="en-US" sz="1100" kern="1200" baseline="0" dirty="0" smtClean="0">
                          <a:solidFill>
                            <a:schemeClr val="bg1">
                              <a:lumMod val="50000"/>
                            </a:schemeClr>
                          </a:solidFill>
                          <a:latin typeface="+mn-lt"/>
                          <a:ea typeface="+mn-ea"/>
                          <a:cs typeface="Calibri" pitchFamily="34" charset="0"/>
                        </a:rPr>
                        <a:t>(</a:t>
                      </a:r>
                      <a:r>
                        <a:rPr lang="ka-GE" sz="1100" kern="1200" baseline="0" dirty="0" smtClean="0">
                          <a:solidFill>
                            <a:schemeClr val="bg1">
                              <a:lumMod val="50000"/>
                            </a:schemeClr>
                          </a:solidFill>
                          <a:latin typeface="+mn-lt"/>
                          <a:ea typeface="+mn-ea"/>
                          <a:cs typeface="Calibri" pitchFamily="34" charset="0"/>
                        </a:rPr>
                        <a:t>ყველა პირველკლასელს აქვს პირადი ნეთბუკი- “ბუკი”)</a:t>
                      </a:r>
                      <a:endParaRPr lang="ka-GE" sz="1100" kern="1200" baseline="0" dirty="0" smtClean="0">
                        <a:solidFill>
                          <a:schemeClr val="bg1">
                            <a:lumMod val="50000"/>
                          </a:schemeClr>
                        </a:solidFill>
                        <a:latin typeface="+mn-lt"/>
                        <a:ea typeface="+mn-ea"/>
                        <a:cs typeface="Calibri" pitchFamily="34" charset="0"/>
                      </a:endParaRPr>
                    </a:p>
                  </a:txBody>
                  <a:tcPr marL="91443" marR="91443" marT="45695" marB="45695"/>
                </a:tc>
              </a:tr>
              <a:tr h="594218">
                <a:tc>
                  <a:txBody>
                    <a:bodyPr/>
                    <a:lstStyle/>
                    <a:p>
                      <a:r>
                        <a:rPr lang="en-GB" sz="1400" dirty="0" err="1" smtClean="0"/>
                        <a:t>სკოლის</a:t>
                      </a:r>
                      <a:r>
                        <a:rPr lang="en-GB" sz="1400" baseline="0" dirty="0" smtClean="0"/>
                        <a:t> </a:t>
                      </a:r>
                      <a:r>
                        <a:rPr lang="en-GB" sz="1400" baseline="0" dirty="0" err="1" smtClean="0"/>
                        <a:t>ვებგვერდი</a:t>
                      </a:r>
                      <a:endParaRPr lang="en-US" sz="1400" b="1" dirty="0">
                        <a:solidFill>
                          <a:schemeClr val="tx1"/>
                        </a:solidFill>
                        <a:latin typeface="+mn-lt"/>
                      </a:endParaRPr>
                    </a:p>
                  </a:txBody>
                  <a:tcPr marL="91443" marR="91443" marT="45713" marB="45713"/>
                </a:tc>
                <a:tc>
                  <a:txBody>
                    <a:bodyPr/>
                    <a:lstStyle/>
                    <a:p>
                      <a:r>
                        <a:rPr lang="ka-GE" sz="1100" kern="1200" dirty="0" smtClean="0">
                          <a:solidFill>
                            <a:schemeClr val="tx1"/>
                          </a:solidFill>
                          <a:latin typeface="+mn-lt"/>
                          <a:ea typeface="+mn-ea"/>
                          <a:cs typeface="Calibri" pitchFamily="34" charset="0"/>
                          <a:hlinkClick r:id="rId2"/>
                        </a:rPr>
                        <a:t>კლასის</a:t>
                      </a:r>
                      <a:r>
                        <a:rPr lang="ka-GE" sz="1100" kern="1200" baseline="0" dirty="0" smtClean="0">
                          <a:solidFill>
                            <a:schemeClr val="tx1"/>
                          </a:solidFill>
                          <a:latin typeface="+mn-lt"/>
                          <a:ea typeface="+mn-ea"/>
                          <a:cs typeface="Calibri" pitchFamily="34" charset="0"/>
                          <a:hlinkClick r:id="rId2"/>
                        </a:rPr>
                        <a:t> ბლოგი</a:t>
                      </a:r>
                      <a:endParaRPr lang="en-US" sz="1100" kern="1200" dirty="0">
                        <a:solidFill>
                          <a:schemeClr val="tx1"/>
                        </a:solidFill>
                        <a:latin typeface="+mn-lt"/>
                        <a:ea typeface="+mn-ea"/>
                        <a:cs typeface="Calibri" pitchFamily="34" charset="0"/>
                      </a:endParaRPr>
                    </a:p>
                  </a:txBody>
                  <a:tcPr marL="91443" marR="91443" marT="45695" marB="45695"/>
                </a:tc>
              </a:tr>
              <a:tr h="546601">
                <a:tc>
                  <a:txBody>
                    <a:bodyPr/>
                    <a:lstStyle/>
                    <a:p>
                      <a:r>
                        <a:rPr lang="ka-GE" sz="1400" dirty="0" smtClean="0"/>
                        <a:t>საგანი/საგნები</a:t>
                      </a:r>
                      <a:endParaRPr lang="en-US" sz="1400" b="1" dirty="0">
                        <a:solidFill>
                          <a:schemeClr val="tx1"/>
                        </a:solidFill>
                        <a:latin typeface="+mn-lt"/>
                      </a:endParaRPr>
                    </a:p>
                  </a:txBody>
                  <a:tcPr marL="91443" marR="91443" marT="45695" marB="45695"/>
                </a:tc>
                <a:tc>
                  <a:txBody>
                    <a:bodyPr/>
                    <a:lstStyle/>
                    <a:p>
                      <a:r>
                        <a:rPr lang="ka-GE" sz="1100" kern="1200" dirty="0" smtClean="0">
                          <a:solidFill>
                            <a:schemeClr val="tx1"/>
                          </a:solidFill>
                          <a:latin typeface="+mn-lt"/>
                          <a:ea typeface="+mn-ea"/>
                          <a:cs typeface="Calibri" pitchFamily="34" charset="0"/>
                        </a:rPr>
                        <a:t>ქართული ენა, ბუნება, მუსიკა,  ისტ</a:t>
                      </a:r>
                      <a:endParaRPr lang="en-US" sz="1100" kern="1200" dirty="0">
                        <a:solidFill>
                          <a:schemeClr val="tx1"/>
                        </a:solidFill>
                        <a:latin typeface="+mn-lt"/>
                        <a:ea typeface="+mn-ea"/>
                        <a:cs typeface="Calibri" pitchFamily="34" charset="0"/>
                      </a:endParaRPr>
                    </a:p>
                  </a:txBody>
                  <a:tcPr marL="91443" marR="91443" marT="45695" marB="45695"/>
                </a:tc>
              </a:tr>
              <a:tr h="576064">
                <a:tc>
                  <a:txBody>
                    <a:bodyPr/>
                    <a:lstStyle/>
                    <a:p>
                      <a:r>
                        <a:rPr lang="en-GB" sz="1400" dirty="0" err="1" smtClean="0"/>
                        <a:t>კლასი</a:t>
                      </a:r>
                      <a:endParaRPr lang="en-US" sz="1400" b="1" dirty="0">
                        <a:solidFill>
                          <a:schemeClr val="tx1"/>
                        </a:solidFill>
                        <a:latin typeface="+mn-lt"/>
                      </a:endParaRPr>
                    </a:p>
                  </a:txBody>
                  <a:tcPr marL="91443" marR="91443" marT="45695" marB="45695"/>
                </a:tc>
                <a:tc>
                  <a:txBody>
                    <a:bodyPr/>
                    <a:lstStyle/>
                    <a:p>
                      <a:r>
                        <a:rPr lang="en-US" sz="1100" kern="1200" dirty="0" smtClean="0">
                          <a:solidFill>
                            <a:schemeClr val="tx1"/>
                          </a:solidFill>
                          <a:latin typeface="+mn-lt"/>
                          <a:ea typeface="+mn-ea"/>
                          <a:cs typeface="Calibri" pitchFamily="34" charset="0"/>
                        </a:rPr>
                        <a:t>I</a:t>
                      </a:r>
                      <a:endParaRPr lang="en-US" sz="1100" kern="1200" dirty="0">
                        <a:solidFill>
                          <a:schemeClr val="tx1"/>
                        </a:solidFill>
                        <a:latin typeface="+mn-lt"/>
                        <a:ea typeface="+mn-ea"/>
                        <a:cs typeface="Calibri" pitchFamily="34" charset="0"/>
                      </a:endParaRPr>
                    </a:p>
                  </a:txBody>
                  <a:tcPr marL="91443" marR="91443" marT="45695" marB="45695"/>
                </a:tc>
              </a:tr>
              <a:tr h="704686">
                <a:tc>
                  <a:txBody>
                    <a:bodyPr/>
                    <a:lstStyle/>
                    <a:p>
                      <a:r>
                        <a:rPr lang="en-GB" sz="1400" dirty="0" err="1" smtClean="0"/>
                        <a:t>პროექტის</a:t>
                      </a:r>
                      <a:r>
                        <a:rPr lang="en-GB" sz="1400" dirty="0" smtClean="0"/>
                        <a:t> </a:t>
                      </a:r>
                      <a:r>
                        <a:rPr lang="en-GB" sz="1400" dirty="0" err="1" smtClean="0"/>
                        <a:t>მიზნები</a:t>
                      </a:r>
                      <a:endParaRPr lang="en-US" sz="1400" b="1" dirty="0">
                        <a:solidFill>
                          <a:schemeClr val="tx1"/>
                        </a:solidFill>
                        <a:latin typeface="+mn-lt"/>
                      </a:endParaRPr>
                    </a:p>
                  </a:txBody>
                  <a:tcPr marL="91443" marR="91443" marT="45695" marB="45695"/>
                </a:tc>
                <a:tc>
                  <a:txBody>
                    <a:bodyPr/>
                    <a:lstStyle/>
                    <a:p>
                      <a:r>
                        <a:rPr lang="ka-GE" sz="1100" kern="1200" dirty="0" smtClean="0">
                          <a:solidFill>
                            <a:schemeClr val="tx1"/>
                          </a:solidFill>
                          <a:latin typeface="+mn-lt"/>
                          <a:ea typeface="+mn-ea"/>
                          <a:cs typeface="Calibri" pitchFamily="34" charset="0"/>
                        </a:rPr>
                        <a:t>მოსწავლეებში დამოუკიდებელი მუშაობის, თანამშრომლობის, კომუნიკაციის, გაბმული</a:t>
                      </a:r>
                      <a:r>
                        <a:rPr lang="ka-GE" sz="1100" kern="1200" baseline="0" dirty="0" smtClean="0">
                          <a:solidFill>
                            <a:schemeClr val="tx1"/>
                          </a:solidFill>
                          <a:latin typeface="+mn-lt"/>
                          <a:ea typeface="+mn-ea"/>
                          <a:cs typeface="Calibri" pitchFamily="34" charset="0"/>
                        </a:rPr>
                        <a:t> მეტყველების, სიმღერის უნარ-ჩვევების განვითარება.  პროექტი ითვალისწინებს საგანთა ინტეგრაციას და ის ტექნოლოგიის გამოყენებას  სასწავლო რესურსის </a:t>
                      </a:r>
                      <a:r>
                        <a:rPr lang="ka-GE" sz="1100" kern="1200" baseline="0" dirty="0" smtClean="0">
                          <a:solidFill>
                            <a:schemeClr val="tx1"/>
                          </a:solidFill>
                          <a:latin typeface="+mn-lt"/>
                          <a:ea typeface="+mn-ea"/>
                          <a:cs typeface="Calibri" pitchFamily="34" charset="0"/>
                        </a:rPr>
                        <a:t>შექმნისას</a:t>
                      </a:r>
                      <a:r>
                        <a:rPr lang="en-US" sz="1100" kern="1200" baseline="0" dirty="0" smtClean="0">
                          <a:solidFill>
                            <a:schemeClr val="tx1"/>
                          </a:solidFill>
                          <a:latin typeface="+mn-lt"/>
                          <a:ea typeface="+mn-ea"/>
                          <a:cs typeface="Calibri" pitchFamily="34" charset="0"/>
                        </a:rPr>
                        <a:t>.</a:t>
                      </a:r>
                      <a:endParaRPr lang="en-US" sz="1100" kern="1200" dirty="0">
                        <a:solidFill>
                          <a:schemeClr val="tx1"/>
                        </a:solidFill>
                        <a:latin typeface="+mn-lt"/>
                        <a:ea typeface="+mn-ea"/>
                        <a:cs typeface="Calibri" pitchFamily="34" charset="0"/>
                      </a:endParaRPr>
                    </a:p>
                  </a:txBody>
                  <a:tcPr marL="91443" marR="91443" marT="45695" marB="45695"/>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nvGraphicFramePr>
        <p:xfrm>
          <a:off x="228600" y="0"/>
          <a:ext cx="8511480" cy="6995110"/>
        </p:xfrm>
        <a:graphic>
          <a:graphicData uri="http://schemas.openxmlformats.org/drawingml/2006/table">
            <a:tbl>
              <a:tblPr firstRow="1" bandRow="1">
                <a:tableStyleId>{5C22544A-7EE6-4342-B048-85BDC9FD1C3A}</a:tableStyleId>
              </a:tblPr>
              <a:tblGrid>
                <a:gridCol w="2104294"/>
                <a:gridCol w="6407186"/>
              </a:tblGrid>
              <a:tr h="5435301">
                <a:tc>
                  <a:txBody>
                    <a:bodyPr/>
                    <a:lstStyle/>
                    <a:p>
                      <a:endParaRPr lang="da-DK" sz="800" b="0" i="0" dirty="0" smtClean="0">
                        <a:solidFill>
                          <a:schemeClr val="tx1"/>
                        </a:solidFill>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err="1" smtClean="0">
                          <a:ln>
                            <a:noFill/>
                          </a:ln>
                          <a:solidFill>
                            <a:schemeClr val="tx1"/>
                          </a:solidFill>
                          <a:effectLst/>
                          <a:uLnTx/>
                          <a:uFillTx/>
                          <a:latin typeface="+mj-lt"/>
                          <a:ea typeface="+mn-ea"/>
                          <a:cs typeface="+mn-cs"/>
                        </a:rPr>
                        <a:t>პროექტის</a:t>
                      </a:r>
                      <a:r>
                        <a:rPr kumimoji="0" lang="en-GB" sz="1000" b="1" i="0" u="none" strike="noStrike" kern="1200" cap="none" spc="0" normalizeH="0" baseline="0" noProof="0" dirty="0" smtClean="0">
                          <a:ln>
                            <a:noFill/>
                          </a:ln>
                          <a:solidFill>
                            <a:schemeClr val="tx1"/>
                          </a:solidFill>
                          <a:effectLst/>
                          <a:uLnTx/>
                          <a:uFillTx/>
                          <a:latin typeface="+mj-lt"/>
                          <a:ea typeface="+mn-ea"/>
                          <a:cs typeface="+mn-cs"/>
                        </a:rPr>
                        <a:t> </a:t>
                      </a:r>
                      <a:r>
                        <a:rPr kumimoji="0" lang="en-GB" sz="1000" b="1" i="0" u="none" strike="noStrike" kern="1200" cap="none" spc="0" normalizeH="0" baseline="0" noProof="0" dirty="0" err="1" smtClean="0">
                          <a:ln>
                            <a:noFill/>
                          </a:ln>
                          <a:solidFill>
                            <a:schemeClr val="tx1"/>
                          </a:solidFill>
                          <a:effectLst/>
                          <a:uLnTx/>
                          <a:uFillTx/>
                          <a:latin typeface="+mj-lt"/>
                          <a:ea typeface="+mn-ea"/>
                          <a:cs typeface="+mn-cs"/>
                        </a:rPr>
                        <a:t>აღწერა</a:t>
                      </a:r>
                      <a:endParaRPr kumimoji="0" lang="en-GB" sz="1000" b="1"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1" u="none" strike="noStrike" kern="1200" cap="none" spc="0" normalizeH="0" baseline="0" noProof="0" dirty="0" err="1" smtClean="0">
                          <a:ln>
                            <a:noFill/>
                          </a:ln>
                          <a:solidFill>
                            <a:schemeClr val="tx1"/>
                          </a:solidFill>
                          <a:effectLst/>
                          <a:uLnTx/>
                          <a:uFillTx/>
                          <a:latin typeface="+mj-lt"/>
                          <a:ea typeface="+mn-ea"/>
                          <a:cs typeface="+mn-cs"/>
                        </a:rPr>
                        <a:t>პროექტის</a:t>
                      </a:r>
                      <a:r>
                        <a:rPr kumimoji="0" lang="en-GB" sz="900" b="0" i="1" u="none" strike="noStrike" kern="1200" cap="none" spc="0" normalizeH="0" baseline="0" noProof="0" dirty="0" smtClean="0">
                          <a:ln>
                            <a:noFill/>
                          </a:ln>
                          <a:solidFill>
                            <a:schemeClr val="tx1"/>
                          </a:solidFill>
                          <a:effectLst/>
                          <a:uLnTx/>
                          <a:uFillTx/>
                          <a:latin typeface="+mj-lt"/>
                          <a:ea typeface="+mn-ea"/>
                          <a:cs typeface="+mn-cs"/>
                        </a:rPr>
                        <a:t> </a:t>
                      </a:r>
                      <a:r>
                        <a:rPr kumimoji="0" lang="ka-GE" sz="900" b="0" i="1" u="none" strike="noStrike" kern="1200" cap="none" spc="0" normalizeH="0" baseline="0" noProof="0" dirty="0" smtClean="0">
                          <a:ln>
                            <a:noFill/>
                          </a:ln>
                          <a:solidFill>
                            <a:schemeClr val="tx1"/>
                          </a:solidFill>
                          <a:effectLst/>
                          <a:uLnTx/>
                          <a:uFillTx/>
                          <a:latin typeface="+mj-lt"/>
                          <a:ea typeface="+mn-ea"/>
                          <a:cs typeface="+mn-cs"/>
                        </a:rPr>
                        <a:t>მოკლე </a:t>
                      </a:r>
                      <a:r>
                        <a:rPr kumimoji="0" lang="en-GB" sz="900" b="0" i="1" u="none" strike="noStrike" kern="1200" cap="none" spc="0" normalizeH="0" baseline="0" noProof="0" dirty="0" err="1" smtClean="0">
                          <a:ln>
                            <a:noFill/>
                          </a:ln>
                          <a:solidFill>
                            <a:schemeClr val="tx1"/>
                          </a:solidFill>
                          <a:effectLst/>
                          <a:uLnTx/>
                          <a:uFillTx/>
                          <a:latin typeface="+mj-lt"/>
                          <a:ea typeface="+mn-ea"/>
                          <a:cs typeface="+mn-cs"/>
                        </a:rPr>
                        <a:t>აღწერა</a:t>
                      </a:r>
                      <a:r>
                        <a:rPr kumimoji="0" lang="en-GB" sz="900" b="0" i="1" u="none" strike="noStrike" kern="1200" cap="none" spc="0" normalizeH="0" baseline="0" noProof="0" dirty="0" smtClean="0">
                          <a:ln>
                            <a:noFill/>
                          </a:ln>
                          <a:solidFill>
                            <a:schemeClr val="tx1"/>
                          </a:solidFill>
                          <a:effectLst/>
                          <a:uLnTx/>
                          <a:uFillTx/>
                          <a:latin typeface="+mj-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i="0" kern="1200" dirty="0" smtClean="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dirty="0" smtClean="0">
                          <a:solidFill>
                            <a:schemeClr val="tx1"/>
                          </a:solidFill>
                          <a:latin typeface="+mj-lt"/>
                          <a:ea typeface="+mn-ea"/>
                          <a:cs typeface="+mn-cs"/>
                        </a:rPr>
                        <a:t>რა ამოცანები და სწავლის შედეგებია მოცემული? არის თუ არა სასწავლო აქტივობა გრძელვადიანი? მოითხოვს თუ არა დაგეგმილი აქტივობა მოსწავლეებისგან  მათი  სამუშაოს დაგეგმვისა და შეფასების ხანგრძლივ პროცესს? </a:t>
                      </a:r>
                      <a:endParaRPr lang="en-IE" sz="900" b="0" i="0" kern="1200" dirty="0" smtClean="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გთხოვთ</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საჭიროებისამებრ</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დაურთოთ</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შესაბამისი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ფაილები</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 - </a:t>
                      </a:r>
                      <a:r>
                        <a:rPr kumimoji="0" lang="ka-GE" sz="900" b="1" i="0" u="none" strike="noStrike" kern="1200" cap="none" spc="0" normalizeH="0" baseline="0" noProof="0" dirty="0" smtClean="0">
                          <a:ln>
                            <a:noFill/>
                          </a:ln>
                          <a:solidFill>
                            <a:schemeClr val="accent2"/>
                          </a:solidFill>
                          <a:effectLst/>
                          <a:uLnTx/>
                          <a:uFillTx/>
                          <a:latin typeface="+mj-lt"/>
                          <a:ea typeface="+mn-ea"/>
                          <a:cs typeface="+mn-cs"/>
                        </a:rPr>
                        <a:t>გაკვეთილის გეგმა</a:t>
                      </a:r>
                      <a:r>
                        <a:rPr kumimoji="0" lang="en-GB" sz="900" b="1"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1"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და სხვა.</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chemeClr val="accent2"/>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პრეზენტაციაში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დოკუმენტების</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ჩართვის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ინსტრუქცი</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ა</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იხილეთ</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 ქვემოთ დანართში (სლაიდი 7).</a:t>
                      </a:r>
                      <a:endParaRPr kumimoji="0" lang="en-GB" sz="900" b="0" i="0" u="none" strike="noStrike" kern="1200" cap="none" spc="0" normalizeH="0" baseline="0" noProof="0" dirty="0" smtClean="0">
                        <a:ln>
                          <a:noFill/>
                        </a:ln>
                        <a:solidFill>
                          <a:schemeClr val="accent2"/>
                        </a:solidFill>
                        <a:effectLst/>
                        <a:uLnTx/>
                        <a:uFillTx/>
                        <a:latin typeface="+mj-lt"/>
                        <a:ea typeface="+mn-ea"/>
                        <a:cs typeface="+mn-cs"/>
                      </a:endParaRPr>
                    </a:p>
                    <a:p>
                      <a:endParaRPr lang="da-DK" sz="800" b="0" i="0" dirty="0" smtClean="0">
                        <a:solidFill>
                          <a:schemeClr val="tx1"/>
                        </a:solidFill>
                        <a:latin typeface="+mj-lt"/>
                      </a:endParaRPr>
                    </a:p>
                    <a:p>
                      <a:r>
                        <a:rPr lang="da-DK" sz="1000" b="1" i="0" dirty="0" smtClean="0">
                          <a:solidFill>
                            <a:schemeClr val="tx1"/>
                          </a:solidFill>
                          <a:latin typeface="+mj-lt"/>
                        </a:rPr>
                        <a:t>სასწავლო</a:t>
                      </a:r>
                      <a:r>
                        <a:rPr lang="da-DK" sz="1000" b="1" i="0" baseline="0" dirty="0" smtClean="0">
                          <a:solidFill>
                            <a:schemeClr val="tx1"/>
                          </a:solidFill>
                          <a:latin typeface="+mj-lt"/>
                        </a:rPr>
                        <a:t>  გარემოს  დიზაინი </a:t>
                      </a:r>
                      <a:endParaRPr lang="da-DK" sz="1000" b="1" i="0" dirty="0" smtClean="0">
                        <a:solidFill>
                          <a:schemeClr val="tx1"/>
                        </a:solidFill>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800" b="0" i="0" dirty="0" smtClean="0">
                        <a:solidFill>
                          <a:schemeClr val="tx1"/>
                        </a:solidFill>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900" b="0" i="0" dirty="0" smtClean="0">
                          <a:solidFill>
                            <a:schemeClr val="tx1"/>
                          </a:solidFill>
                          <a:latin typeface="+mj-lt"/>
                          <a:cs typeface="Calibri" pitchFamily="34" charset="0"/>
                        </a:rPr>
                        <a:t>სწავლის </a:t>
                      </a:r>
                      <a:r>
                        <a:rPr lang="da-DK" sz="900" b="0" i="0" dirty="0" smtClean="0">
                          <a:solidFill>
                            <a:schemeClr val="tx1"/>
                          </a:solidFill>
                          <a:latin typeface="Calibri" pitchFamily="34" charset="0"/>
                          <a:cs typeface="Calibri" pitchFamily="34" charset="0"/>
                        </a:rPr>
                        <a:t>დაგეგმვის მაგალითები</a:t>
                      </a:r>
                      <a:r>
                        <a:rPr lang="da-DK" sz="900" b="0" i="0" baseline="0" dirty="0" smtClean="0">
                          <a:solidFill>
                            <a:schemeClr val="tx1"/>
                          </a:solidFill>
                          <a:latin typeface="Calibri" pitchFamily="34" charset="0"/>
                          <a:cs typeface="Calibri" pitchFamily="34" charset="0"/>
                        </a:rPr>
                        <a:t> (მაგ</a:t>
                      </a:r>
                      <a:r>
                        <a:rPr lang="ka-GE" sz="900" b="0" i="0" baseline="0" dirty="0" smtClean="0">
                          <a:solidFill>
                            <a:schemeClr val="tx1"/>
                          </a:solidFill>
                          <a:latin typeface="+mj-lt"/>
                          <a:cs typeface="Calibri" pitchFamily="34" charset="0"/>
                        </a:rPr>
                        <a:t>ალითად, </a:t>
                      </a:r>
                      <a:r>
                        <a:rPr lang="da-DK" sz="900" b="0" i="0" baseline="0" dirty="0" smtClean="0">
                          <a:solidFill>
                            <a:schemeClr val="tx1"/>
                          </a:solidFill>
                          <a:latin typeface="Calibri" pitchFamily="34" charset="0"/>
                          <a:cs typeface="Calibri" pitchFamily="34" charset="0"/>
                        </a:rPr>
                        <a:t>პედაგოგიური მიდგომ</a:t>
                      </a:r>
                      <a:r>
                        <a:rPr lang="ka-GE" sz="900" b="0" i="0" baseline="0" dirty="0" smtClean="0">
                          <a:solidFill>
                            <a:schemeClr val="tx1"/>
                          </a:solidFill>
                          <a:latin typeface="+mj-lt"/>
                          <a:cs typeface="Calibri" pitchFamily="34" charset="0"/>
                        </a:rPr>
                        <a:t>ა</a:t>
                      </a:r>
                      <a:r>
                        <a:rPr lang="da-DK" sz="900" b="0" i="0" baseline="0" dirty="0" smtClean="0">
                          <a:solidFill>
                            <a:schemeClr val="tx1"/>
                          </a:solidFill>
                          <a:latin typeface="Calibri" pitchFamily="34" charset="0"/>
                          <a:cs typeface="Calibri" pitchFamily="34" charset="0"/>
                        </a:rPr>
                        <a:t>, ბმულები გამოყენებულ რესურსებზე). </a:t>
                      </a:r>
                      <a:endParaRPr lang="ka-GE" sz="900" b="0" i="0" baseline="0" dirty="0" smtClean="0">
                        <a:solidFill>
                          <a:schemeClr val="tx1"/>
                        </a:solidFill>
                        <a:latin typeface="+mj-lt"/>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a-DK" sz="900" b="0" i="0" baseline="0" dirty="0" smtClean="0">
                        <a:solidFill>
                          <a:schemeClr val="tx1"/>
                        </a:solidFill>
                        <a:latin typeface="Calibri" pitchFamily="34" charset="0"/>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900" b="0" i="0" baseline="0" dirty="0" smtClean="0">
                          <a:solidFill>
                            <a:schemeClr val="tx1"/>
                          </a:solidFill>
                          <a:latin typeface="+mj-lt"/>
                          <a:cs typeface="Calibri" pitchFamily="34" charset="0"/>
                        </a:rPr>
                        <a:t>გთხოვთ, </a:t>
                      </a:r>
                      <a:r>
                        <a:rPr lang="da-DK" sz="900" b="0" i="0" baseline="0" dirty="0" smtClean="0">
                          <a:solidFill>
                            <a:schemeClr val="tx1"/>
                          </a:solidFill>
                          <a:latin typeface="Calibri" pitchFamily="34" charset="0"/>
                          <a:cs typeface="Calibri" pitchFamily="34" charset="0"/>
                        </a:rPr>
                        <a:t>ხაზი გაუსვ</a:t>
                      </a:r>
                      <a:r>
                        <a:rPr lang="ka-GE" sz="900" b="0" i="0" baseline="0" dirty="0" smtClean="0">
                          <a:solidFill>
                            <a:schemeClr val="tx1"/>
                          </a:solidFill>
                          <a:latin typeface="+mj-lt"/>
                          <a:cs typeface="Calibri" pitchFamily="34" charset="0"/>
                        </a:rPr>
                        <a:t>ა</a:t>
                      </a:r>
                      <a:r>
                        <a:rPr lang="da-DK" sz="900" b="0" i="0" baseline="0" dirty="0" smtClean="0">
                          <a:solidFill>
                            <a:schemeClr val="tx1"/>
                          </a:solidFill>
                          <a:latin typeface="Calibri" pitchFamily="34" charset="0"/>
                          <a:cs typeface="Calibri" pitchFamily="34" charset="0"/>
                        </a:rPr>
                        <a:t>თ</a:t>
                      </a:r>
                      <a:r>
                        <a:rPr lang="ka-GE" sz="900" b="0" i="0" baseline="0" dirty="0" smtClean="0">
                          <a:solidFill>
                            <a:schemeClr val="tx1"/>
                          </a:solidFill>
                          <a:latin typeface="+mj-lt"/>
                          <a:cs typeface="Calibri" pitchFamily="34" charset="0"/>
                        </a:rPr>
                        <a:t>  სწავლების </a:t>
                      </a:r>
                      <a:r>
                        <a:rPr lang="da-DK" sz="900" b="0" i="0" baseline="0" dirty="0" smtClean="0">
                          <a:solidFill>
                            <a:schemeClr val="tx1"/>
                          </a:solidFill>
                          <a:latin typeface="Calibri" pitchFamily="34" charset="0"/>
                          <a:cs typeface="Calibri" pitchFamily="34" charset="0"/>
                        </a:rPr>
                        <a:t> შემოქმედებით და ინოვაციურ პრაქტიკ</a:t>
                      </a:r>
                      <a:r>
                        <a:rPr lang="ka-GE" sz="900" b="0" i="0" baseline="0" dirty="0" smtClean="0">
                          <a:solidFill>
                            <a:schemeClr val="tx1"/>
                          </a:solidFill>
                          <a:latin typeface="+mj-lt"/>
                          <a:cs typeface="Calibri" pitchFamily="34" charset="0"/>
                        </a:rPr>
                        <a:t>ებ</a:t>
                      </a:r>
                      <a:r>
                        <a:rPr lang="da-DK" sz="900" b="0" i="0" baseline="0" dirty="0" smtClean="0">
                          <a:solidFill>
                            <a:schemeClr val="tx1"/>
                          </a:solidFill>
                          <a:latin typeface="Calibri" pitchFamily="34" charset="0"/>
                          <a:cs typeface="Calibri" pitchFamily="34" charset="0"/>
                        </a:rPr>
                        <a:t>ს. </a:t>
                      </a:r>
                      <a:endParaRPr lang="ka-GE" sz="900" b="0" i="0" baseline="0" dirty="0" smtClean="0">
                        <a:solidFill>
                          <a:schemeClr val="tx1"/>
                        </a:solidFill>
                        <a:latin typeface="+mj-lt"/>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a-DK" sz="900" b="0" i="0" baseline="0" dirty="0" smtClean="0">
                        <a:solidFill>
                          <a:schemeClr val="tx1"/>
                        </a:solidFill>
                        <a:latin typeface="Calibri" pitchFamily="34" charset="0"/>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900" b="0" i="0" baseline="0" dirty="0" smtClean="0">
                          <a:solidFill>
                            <a:schemeClr val="tx1"/>
                          </a:solidFill>
                          <a:latin typeface="+mj-lt"/>
                          <a:cs typeface="Calibri" pitchFamily="34" charset="0"/>
                        </a:rPr>
                        <a:t>ყ</a:t>
                      </a:r>
                      <a:r>
                        <a:rPr lang="da-DK" sz="900" b="0" i="0" baseline="0" dirty="0" smtClean="0">
                          <a:solidFill>
                            <a:schemeClr val="tx1"/>
                          </a:solidFill>
                          <a:latin typeface="Calibri" pitchFamily="34" charset="0"/>
                          <a:cs typeface="Calibri" pitchFamily="34" charset="0"/>
                        </a:rPr>
                        <a:t>ურადღება გაამახვილეთ იმაზე, </a:t>
                      </a:r>
                      <a:r>
                        <a:rPr lang="ka-GE" sz="900" b="0" i="0" baseline="0" dirty="0" smtClean="0">
                          <a:solidFill>
                            <a:schemeClr val="tx1"/>
                          </a:solidFill>
                          <a:latin typeface="+mj-lt"/>
                          <a:cs typeface="Calibri" pitchFamily="34" charset="0"/>
                        </a:rPr>
                        <a:t> თუ </a:t>
                      </a:r>
                      <a:r>
                        <a:rPr lang="ka-GE" sz="900" b="0" i="0" kern="1200" dirty="0" smtClean="0">
                          <a:solidFill>
                            <a:schemeClr val="tx1"/>
                          </a:solidFill>
                          <a:latin typeface="+mj-lt"/>
                          <a:ea typeface="+mn-ea"/>
                          <a:cs typeface="Calibri" pitchFamily="34" charset="0"/>
                        </a:rPr>
                        <a:t>რამდენად უწყობს ხელს სწავლის დაგეგმვა  21-ე საუკუნისთვის აქტუალური ისეთი უნარების მრავალმხრივ განავითარებას, როგორიცაა  ცოდნის კონსტრუირება, სწავლის პროცესში  ინფორმაციულ-საკომუნიკაციო ტექნოლოგიების გამოყენება, პრობლემის გადაწყვეტა და ინოვაციურიობა, თვითრეგულირება, კოლაბორაცია და ეფექტური კომუნიკაცია? </a:t>
                      </a:r>
                      <a:endParaRPr lang="en-US" sz="900" b="0" i="0" kern="1200" dirty="0" smtClean="0">
                        <a:solidFill>
                          <a:schemeClr val="tx1"/>
                        </a:solidFill>
                        <a:latin typeface="Calibri" pitchFamily="34" charset="0"/>
                        <a:ea typeface="+mn-ea"/>
                        <a:cs typeface="Calibri" pitchFamily="34" charset="0"/>
                      </a:endParaRPr>
                    </a:p>
                    <a:p>
                      <a:endParaRPr lang="en-US" sz="900" b="0" i="0" kern="1200" dirty="0" smtClean="0">
                        <a:solidFill>
                          <a:schemeClr val="tx1"/>
                        </a:solidFill>
                        <a:latin typeface="Calibri" pitchFamily="34" charset="0"/>
                        <a:ea typeface="+mn-ea"/>
                        <a:cs typeface="Calibri" pitchFamily="34" charset="0"/>
                      </a:endParaRPr>
                    </a:p>
                    <a:p>
                      <a:endParaRPr lang="da-DK" sz="800" b="0" i="0" baseline="0" dirty="0" smtClean="0">
                        <a:solidFill>
                          <a:schemeClr val="tx1"/>
                        </a:solidFill>
                        <a:latin typeface="+mj-lt"/>
                      </a:endParaRPr>
                    </a:p>
                    <a:p>
                      <a:endParaRPr lang="da-DK" sz="800" b="0" i="0" baseline="0" dirty="0" smtClean="0">
                        <a:solidFill>
                          <a:schemeClr val="tx1"/>
                        </a:solidFill>
                        <a:latin typeface="+mj-lt"/>
                      </a:endParaRPr>
                    </a:p>
                    <a:p>
                      <a:endParaRPr lang="da-DK" sz="800" b="0" i="0" dirty="0" smtClean="0">
                        <a:solidFill>
                          <a:schemeClr val="tx1"/>
                        </a:solidFill>
                        <a:latin typeface="+mj-lt"/>
                      </a:endParaRPr>
                    </a:p>
                    <a:p>
                      <a:endParaRPr lang="da-DK" sz="800" b="0" i="0" dirty="0" smtClean="0">
                        <a:solidFill>
                          <a:schemeClr val="tx1"/>
                        </a:solidFill>
                        <a:latin typeface="+mj-lt"/>
                      </a:endParaRPr>
                    </a:p>
                    <a:p>
                      <a:endParaRPr lang="da-DK" sz="800" b="0" i="0" dirty="0" smtClean="0">
                        <a:solidFill>
                          <a:schemeClr val="tx1"/>
                        </a:solidFill>
                        <a:latin typeface="+mj-lt"/>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just"/>
                      <a:endParaRPr lang="ka-GE" sz="1600" b="1" i="0" kern="1200" dirty="0" smtClean="0">
                        <a:solidFill>
                          <a:schemeClr val="tx1"/>
                        </a:solidFill>
                        <a:latin typeface="+mn-lt"/>
                        <a:ea typeface="+mn-ea"/>
                        <a:cs typeface="+mn-cs"/>
                      </a:endParaRPr>
                    </a:p>
                    <a:p>
                      <a:pPr algn="just"/>
                      <a:r>
                        <a:rPr lang="ka-GE" sz="900" b="0" i="0" kern="1200" dirty="0" smtClean="0">
                          <a:solidFill>
                            <a:schemeClr val="tx1"/>
                          </a:solidFill>
                          <a:latin typeface="+mn-lt"/>
                          <a:ea typeface="+mn-ea"/>
                          <a:cs typeface="+mn-cs"/>
                        </a:rPr>
                        <a:t>           მოსწავლეები </a:t>
                      </a:r>
                      <a:r>
                        <a:rPr lang="ka-GE" sz="900" b="0" i="0" kern="1200" dirty="0" smtClean="0">
                          <a:solidFill>
                            <a:schemeClr val="tx1"/>
                          </a:solidFill>
                          <a:latin typeface="+mn-lt"/>
                          <a:ea typeface="+mn-ea"/>
                          <a:cs typeface="+mn-cs"/>
                        </a:rPr>
                        <a:t>მოიძიებენ ინფორმაციას შინაური ცხოველების და ფრინველების მოვლლის</a:t>
                      </a:r>
                      <a:r>
                        <a:rPr lang="ka-GE" sz="900" b="0" i="0" kern="1200" baseline="0" dirty="0" smtClean="0">
                          <a:solidFill>
                            <a:schemeClr val="tx1"/>
                          </a:solidFill>
                          <a:latin typeface="+mn-lt"/>
                          <a:ea typeface="+mn-ea"/>
                          <a:cs typeface="+mn-cs"/>
                        </a:rPr>
                        <a:t> შესახებ, უღებენ  მათ ვიდეოებს და ყვებიან კონკრეტულ ცხოველზე ან ფრინველზე.  იღებენ აგრეთვე სოფლის ფოტოებს და უგზავნიან მათ თანატოლ ემიგრანტ ბავშვს. ფოტო მასალა და ვიდეოები იტვირთება ინტერნეტ სივრცეში - ყველასთვის ხელმისაწვდომად</a:t>
                      </a:r>
                      <a:r>
                        <a:rPr lang="ka-GE" sz="900" b="0" i="0" kern="1200" baseline="0" dirty="0" smtClean="0">
                          <a:solidFill>
                            <a:schemeClr val="tx1"/>
                          </a:solidFill>
                          <a:latin typeface="+mn-lt"/>
                          <a:ea typeface="+mn-ea"/>
                          <a:cs typeface="+mn-cs"/>
                        </a:rPr>
                        <a:t>...</a:t>
                      </a:r>
                      <a:endParaRPr lang="en-US" sz="900" b="0" i="0" kern="1200" baseline="0" dirty="0" smtClean="0">
                        <a:solidFill>
                          <a:schemeClr val="tx1"/>
                        </a:solidFill>
                        <a:latin typeface="+mn-lt"/>
                        <a:ea typeface="+mn-ea"/>
                        <a:cs typeface="+mn-cs"/>
                      </a:endParaRPr>
                    </a:p>
                    <a:p>
                      <a:pPr algn="just"/>
                      <a:endParaRPr lang="ka-GE" sz="900" b="1" i="0" kern="1200" baseline="0" dirty="0" smtClean="0">
                        <a:solidFill>
                          <a:schemeClr val="tx1"/>
                        </a:solidFill>
                        <a:latin typeface="+mn-lt"/>
                        <a:ea typeface="+mn-ea"/>
                        <a:cs typeface="+mn-cs"/>
                      </a:endParaRPr>
                    </a:p>
                    <a:p>
                      <a:pPr algn="just"/>
                      <a:r>
                        <a:rPr lang="ka-GE" sz="900" b="0" dirty="0" smtClean="0">
                          <a:solidFill>
                            <a:schemeClr val="tx1"/>
                          </a:solidFill>
                        </a:rPr>
                        <a:t>           შექმნას </a:t>
                      </a:r>
                      <a:r>
                        <a:rPr lang="ka-GE" sz="900" b="0" baseline="0" dirty="0" smtClean="0">
                          <a:solidFill>
                            <a:schemeClr val="tx1"/>
                          </a:solidFill>
                        </a:rPr>
                        <a:t>ინსტრუქციის მიხედვით</a:t>
                      </a:r>
                      <a:r>
                        <a:rPr lang="ka-GE" sz="900" b="0" dirty="0" smtClean="0">
                          <a:solidFill>
                            <a:schemeClr val="tx1"/>
                          </a:solidFill>
                        </a:rPr>
                        <a:t> - ფოტოები, ვიდეო.  გადმოსცეს მარტივი ინფორმაცია შინაური ცხოველების მოვლის შესახებ.  შეძლოს</a:t>
                      </a:r>
                      <a:r>
                        <a:rPr lang="ka-GE" sz="900" b="0" baseline="0" dirty="0" smtClean="0">
                          <a:solidFill>
                            <a:schemeClr val="tx1"/>
                          </a:solidFill>
                        </a:rPr>
                        <a:t> ბუკის ვებ კამერის გამოყენება საჭიროებისამებრ.  </a:t>
                      </a:r>
                    </a:p>
                    <a:p>
                      <a:pPr marL="0" marR="0" indent="0" algn="just" defTabSz="914400" rtl="0" eaLnBrk="1" fontAlgn="auto" latinLnBrk="0" hangingPunct="1">
                        <a:lnSpc>
                          <a:spcPct val="100000"/>
                        </a:lnSpc>
                        <a:spcBef>
                          <a:spcPts val="0"/>
                        </a:spcBef>
                        <a:spcAft>
                          <a:spcPts val="0"/>
                        </a:spcAft>
                        <a:buClrTx/>
                        <a:buSzTx/>
                        <a:buFontTx/>
                        <a:buNone/>
                        <a:tabLst/>
                        <a:defRPr/>
                      </a:pPr>
                      <a:r>
                        <a:rPr lang="ka-GE" sz="900" b="0" baseline="0" dirty="0" smtClean="0">
                          <a:solidFill>
                            <a:schemeClr val="tx1"/>
                          </a:solidFill>
                        </a:rPr>
                        <a:t>ამოცანის გადაჭრის გზები და საშუალებები ანუ პროექტის ფარგლებში შესასრულებელი სამუშაოები იგეგმება მოსწავლეებთან ერთად.</a:t>
                      </a:r>
                    </a:p>
                    <a:p>
                      <a:pPr algn="just"/>
                      <a:r>
                        <a:rPr lang="ka-GE" sz="900" b="1" i="0" kern="1200" baseline="0" dirty="0" smtClean="0">
                          <a:solidFill>
                            <a:schemeClr val="tx1"/>
                          </a:solidFill>
                          <a:latin typeface="+mn-lt"/>
                          <a:ea typeface="+mn-ea"/>
                          <a:cs typeface="+mn-cs"/>
                        </a:rPr>
                        <a:t>მოსწავლეთა მიერ შერჩეული სამუშაოები: </a:t>
                      </a:r>
                    </a:p>
                    <a:p>
                      <a:pPr algn="just">
                        <a:buFont typeface="Arial" pitchFamily="34" charset="0"/>
                        <a:buNone/>
                      </a:pPr>
                      <a:r>
                        <a:rPr lang="ka-GE" sz="900" b="0" i="0" kern="1200" baseline="0" dirty="0" smtClean="0">
                          <a:solidFill>
                            <a:schemeClr val="tx1"/>
                          </a:solidFill>
                          <a:latin typeface="+mn-lt"/>
                          <a:ea typeface="+mn-ea"/>
                          <a:cs typeface="+mn-cs"/>
                        </a:rPr>
                        <a:t>            1 </a:t>
                      </a:r>
                      <a:r>
                        <a:rPr lang="ka-GE" sz="900" b="0" i="0" kern="1200" baseline="0" dirty="0" smtClean="0">
                          <a:solidFill>
                            <a:schemeClr val="tx1"/>
                          </a:solidFill>
                          <a:latin typeface="+mn-lt"/>
                          <a:ea typeface="+mn-ea"/>
                          <a:cs typeface="+mn-cs"/>
                        </a:rPr>
                        <a:t>კვირის მანძილზე მათ მოჰქონდათ სოფლის ამსახველი ფოტო-მასალა. (ბუკით გადაღებული) და შინაურ ცხოველებსა და ფრინველებზე გადაღებული ვიდეო რგოლები (ბუკით)და აკეთებდნენ პრეზენტაციას. </a:t>
                      </a:r>
                      <a:r>
                        <a:rPr lang="en-US" sz="900" b="0" i="0" kern="1200" baseline="0" dirty="0" smtClean="0">
                          <a:solidFill>
                            <a:schemeClr val="tx1"/>
                          </a:solidFill>
                          <a:latin typeface="+mn-lt"/>
                          <a:ea typeface="+mn-ea"/>
                          <a:cs typeface="+mn-cs"/>
                        </a:rPr>
                        <a:t>E-learning-</a:t>
                      </a:r>
                      <a:r>
                        <a:rPr lang="ka-GE" sz="900" b="0" i="0" kern="1200" baseline="0" dirty="0" smtClean="0">
                          <a:solidFill>
                            <a:schemeClr val="tx1"/>
                          </a:solidFill>
                          <a:latin typeface="+mn-lt"/>
                          <a:ea typeface="+mn-ea"/>
                          <a:cs typeface="+mn-cs"/>
                        </a:rPr>
                        <a:t>ის საშუალებით უზიარებენ საკუთარ ეკრანს თანაკლასელებს და აჩვენებენ საკუთარ ნამუშევარს. მოსწავლეებს გადანაწილებული ჰქონდათ პრეზენტაციის დღეები.</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ka-GE" sz="900" b="0" i="0" kern="1200" baseline="0" dirty="0" smtClean="0">
                          <a:solidFill>
                            <a:schemeClr val="tx1"/>
                          </a:solidFill>
                          <a:latin typeface="+mn-lt"/>
                          <a:ea typeface="+mn-ea"/>
                          <a:cs typeface="+mn-cs"/>
                        </a:rPr>
                        <a:t>             პროექტით </a:t>
                      </a:r>
                      <a:r>
                        <a:rPr lang="ka-GE" sz="900" b="0" i="0" kern="1200" baseline="0" dirty="0" smtClean="0">
                          <a:solidFill>
                            <a:schemeClr val="tx1"/>
                          </a:solidFill>
                          <a:latin typeface="+mn-lt"/>
                          <a:ea typeface="+mn-ea"/>
                          <a:cs typeface="+mn-cs"/>
                        </a:rPr>
                        <a:t>გათვალისწინებული სამუშაოების დასრულების შემდეგ მოსწავლეებმა  მოიწვიეს მშობლები და მოაწყვეს საჯარო პრეზენტაცია. </a:t>
                      </a:r>
                    </a:p>
                    <a:p>
                      <a:pPr algn="just">
                        <a:buFont typeface="Arial" pitchFamily="34" charset="0"/>
                        <a:buNone/>
                      </a:pPr>
                      <a:endParaRPr lang="en-US" sz="1100" b="0" i="0" kern="1200" baseline="0" dirty="0" smtClean="0">
                        <a:solidFill>
                          <a:schemeClr val="tx1"/>
                        </a:solidFill>
                        <a:latin typeface="+mn-lt"/>
                        <a:ea typeface="+mn-ea"/>
                        <a:cs typeface="+mn-cs"/>
                      </a:endParaRPr>
                    </a:p>
                    <a:p>
                      <a:pPr algn="just">
                        <a:buFont typeface="Arial" pitchFamily="34" charset="0"/>
                        <a:buNone/>
                      </a:pPr>
                      <a:endParaRPr lang="ka-GE" sz="1100" b="0" i="0" kern="1200" baseline="0" dirty="0" smtClean="0">
                        <a:solidFill>
                          <a:schemeClr val="tx1"/>
                        </a:solidFill>
                        <a:latin typeface="+mn-lt"/>
                        <a:ea typeface="+mn-ea"/>
                        <a:cs typeface="+mn-cs"/>
                      </a:endParaRPr>
                    </a:p>
                    <a:p>
                      <a:pPr algn="just">
                        <a:buFont typeface="Arial" pitchFamily="34" charset="0"/>
                        <a:buNone/>
                      </a:pPr>
                      <a:endParaRPr lang="ka-GE" sz="1100" b="0" i="0" kern="1200" baseline="0" dirty="0" smtClean="0">
                        <a:solidFill>
                          <a:schemeClr val="tx1"/>
                        </a:solidFill>
                        <a:latin typeface="+mn-lt"/>
                        <a:ea typeface="+mn-ea"/>
                        <a:cs typeface="+mn-cs"/>
                      </a:endParaRPr>
                    </a:p>
                    <a:p>
                      <a:pPr algn="just">
                        <a:buFont typeface="Arial" pitchFamily="34" charset="0"/>
                        <a:buNone/>
                      </a:pPr>
                      <a:r>
                        <a:rPr lang="ka-GE" sz="900" b="0" i="0" kern="1200" baseline="0" dirty="0" smtClean="0">
                          <a:solidFill>
                            <a:schemeClr val="tx1"/>
                          </a:solidFill>
                          <a:latin typeface="+mn-lt"/>
                          <a:ea typeface="+mn-ea"/>
                          <a:cs typeface="+mn-cs"/>
                        </a:rPr>
                        <a:t>              პროექტი </a:t>
                      </a:r>
                      <a:r>
                        <a:rPr lang="ka-GE" sz="900" b="0" i="0" kern="1200" baseline="0" dirty="0" smtClean="0">
                          <a:solidFill>
                            <a:schemeClr val="tx1"/>
                          </a:solidFill>
                          <a:latin typeface="+mn-lt"/>
                          <a:ea typeface="+mn-ea"/>
                          <a:cs typeface="+mn-cs"/>
                        </a:rPr>
                        <a:t>კონკრეტული პრობლემის გადაჭრას ეხება </a:t>
                      </a:r>
                      <a:r>
                        <a:rPr lang="ka-GE" sz="900" b="0" i="0" kern="1200" baseline="0" dirty="0" smtClean="0">
                          <a:solidFill>
                            <a:schemeClr val="tx1"/>
                          </a:solidFill>
                          <a:latin typeface="+mn-lt"/>
                          <a:ea typeface="+mn-ea"/>
                          <a:cs typeface="+mn-cs"/>
                          <a:hlinkClick r:id="rId3"/>
                        </a:rPr>
                        <a:t>(ლილის სჭირდება თანატოლთა გამოცდილება), </a:t>
                      </a:r>
                      <a:r>
                        <a:rPr lang="ka-GE" sz="900" b="0" i="0" kern="1200" baseline="0" dirty="0" smtClean="0">
                          <a:solidFill>
                            <a:schemeClr val="tx1"/>
                          </a:solidFill>
                          <a:latin typeface="+mn-lt"/>
                          <a:ea typeface="+mn-ea"/>
                          <a:cs typeface="+mn-cs"/>
                        </a:rPr>
                        <a:t>რომელიც </a:t>
                      </a:r>
                      <a:r>
                        <a:rPr lang="ka-GE" sz="900" b="0" i="0" kern="1200" baseline="0" dirty="0" smtClean="0">
                          <a:solidFill>
                            <a:schemeClr val="tx1"/>
                          </a:solidFill>
                          <a:latin typeface="+mn-lt"/>
                          <a:ea typeface="+mn-ea"/>
                          <a:cs typeface="+mn-cs"/>
                        </a:rPr>
                        <a:t>წარმოადგენს </a:t>
                      </a:r>
                      <a:r>
                        <a:rPr lang="ka-GE" sz="900" b="0" i="0" kern="1200" baseline="0" dirty="0" smtClean="0">
                          <a:solidFill>
                            <a:schemeClr val="tx1"/>
                          </a:solidFill>
                          <a:latin typeface="+mn-lt"/>
                          <a:ea typeface="+mn-ea"/>
                          <a:cs typeface="+mn-cs"/>
                        </a:rPr>
                        <a:t>“პრობლემას” მოცემული ასაკისთვის. ისინი ითავისებენ ამ პრობლემას, აანალიზებენ და უჩნდებათ მისი გადაჭრის შინაგანი სურვილი. პრობლემა შეესაბამება რეალურ სამყაროს, მოსწავლეებს ეთიკური ქმედებისკენ უბიძგებს. მათ არ აქვთ ნაცნობი სტრატეგია-ისინი თვითონ იმუშავებენ შესაძლო სტრატეგიებს, გეგმავენ შესასრულებენ  სამუშაოებს და გაწერილ დროში წარუდგენენ თანაკლასელებს.  ეს მათ უვითარებთ უნარს - გახდნენ აქტიურნი და თავისუფალი </a:t>
                      </a:r>
                      <a:r>
                        <a:rPr lang="ka-GE" sz="900" b="0" i="0" kern="1200" baseline="0" dirty="0" smtClean="0">
                          <a:solidFill>
                            <a:schemeClr val="tx1"/>
                          </a:solidFill>
                          <a:latin typeface="+mn-lt"/>
                          <a:ea typeface="+mn-ea"/>
                          <a:cs typeface="+mn-cs"/>
                        </a:rPr>
                        <a:t>თვითშემმეცნებელნი</a:t>
                      </a:r>
                      <a:r>
                        <a:rPr lang="ka-GE" sz="900" b="0" i="0" kern="1200" baseline="0" dirty="0" smtClean="0">
                          <a:solidFill>
                            <a:schemeClr val="tx1"/>
                          </a:solidFill>
                          <a:latin typeface="+mn-lt"/>
                          <a:ea typeface="+mn-ea"/>
                          <a:cs typeface="+mn-cs"/>
                        </a:rPr>
                        <a:t>. იყვნენ პასუხისმგებელნი მათ მიერვე დაგეგმილ სამუშაოებზე და ვადებზე.  წახალისებულია მათი შემოქმედებითობა. პრობლემის გადაჭრის პროცესში ისინი თავად იძენენ ახალ ცოდნას - აგროვებენ ინფორმაციას შინაურ ცხოველებსა და ფრინველებზე, გამოყოფენ უფრო მეტად მნიშვნელოვანს  და შემდეგ ვიდეორგოლში უყვებიან თავის თანატოლს დროის ლიმიტის დაცვით.  (თვითრეგულაცია)</a:t>
                      </a:r>
                    </a:p>
                    <a:p>
                      <a:pPr algn="just">
                        <a:buFont typeface="Arial" pitchFamily="34" charset="0"/>
                        <a:buNone/>
                      </a:pPr>
                      <a:r>
                        <a:rPr lang="ka-GE" sz="900" b="0" i="0" kern="1200" baseline="0" dirty="0" smtClean="0">
                          <a:solidFill>
                            <a:schemeClr val="tx1"/>
                          </a:solidFill>
                          <a:latin typeface="+mn-lt"/>
                          <a:ea typeface="+mn-ea"/>
                          <a:cs typeface="+mn-cs"/>
                          <a:hlinkClick r:id="rId4"/>
                        </a:rPr>
                        <a:t>პრობლემაზე დაფუძნებული სწავლება</a:t>
                      </a:r>
                      <a:endParaRPr lang="ka-GE" sz="900" b="0" i="0" kern="1200" baseline="0" dirty="0" smtClean="0">
                        <a:solidFill>
                          <a:schemeClr val="tx1"/>
                        </a:solidFill>
                        <a:latin typeface="+mn-lt"/>
                        <a:ea typeface="+mn-ea"/>
                        <a:cs typeface="+mn-cs"/>
                      </a:endParaRPr>
                    </a:p>
                    <a:p>
                      <a:pPr algn="just">
                        <a:buFont typeface="Arial" pitchFamily="34" charset="0"/>
                        <a:buNone/>
                      </a:pPr>
                      <a:r>
                        <a:rPr lang="ka-GE" sz="900" b="0" i="0" kern="1200" baseline="0" dirty="0" smtClean="0">
                          <a:solidFill>
                            <a:schemeClr val="tx1"/>
                          </a:solidFill>
                          <a:latin typeface="+mn-lt"/>
                          <a:ea typeface="+mn-ea"/>
                          <a:cs typeface="+mn-cs"/>
                        </a:rPr>
                        <a:t>             პრობლემაზე </a:t>
                      </a:r>
                      <a:r>
                        <a:rPr lang="ka-GE" sz="900" b="0" i="0" kern="1200" baseline="0" dirty="0" smtClean="0">
                          <a:solidFill>
                            <a:schemeClr val="tx1"/>
                          </a:solidFill>
                          <a:latin typeface="+mn-lt"/>
                          <a:ea typeface="+mn-ea"/>
                          <a:cs typeface="+mn-cs"/>
                        </a:rPr>
                        <a:t>დაფუძნებული სწავლების სტრატეგია მოსწავლეებს აძლევს ცხოვრებისეული პრობლემის გაცნობის შესაძლებლობას. პრობლემაზე დაფუძნებული სწავლა მოსწავლეზე ორიენტირებული სწავლებაა. აქტიური სწავლის პროცესში სწავლა აღარაა რუტინული და იგი პიროვნების განვითარების პროცესად გარდაიქმნება. რის შედეგადაც მოსწავლეს უყალიბდება პრობლემის გადაჭრის, კრიტიკული აზროვნების და სწავლის უნარ-ჩვევები. </a:t>
                      </a:r>
                    </a:p>
                    <a:p>
                      <a:pPr>
                        <a:defRPr/>
                      </a:pPr>
                      <a:r>
                        <a:rPr lang="ka-GE" sz="900" b="0" dirty="0" smtClean="0">
                          <a:solidFill>
                            <a:schemeClr val="tx1"/>
                          </a:solidFill>
                        </a:rPr>
                        <a:t>გუნდური მუშაობა, </a:t>
                      </a:r>
                      <a:r>
                        <a:rPr lang="ka-GE" sz="900" b="0" dirty="0" smtClean="0">
                          <a:solidFill>
                            <a:schemeClr val="tx1"/>
                          </a:solidFill>
                        </a:rPr>
                        <a:t>კოლაბორაცია, ისინი </a:t>
                      </a:r>
                      <a:r>
                        <a:rPr lang="ka-GE" sz="900" b="0" dirty="0" smtClean="0">
                          <a:solidFill>
                            <a:schemeClr val="tx1"/>
                          </a:solidFill>
                        </a:rPr>
                        <a:t>თანხმებოდნენ ერთმანეთთან </a:t>
                      </a:r>
                      <a:r>
                        <a:rPr lang="ka-GE" sz="900" b="0" dirty="0" smtClean="0">
                          <a:solidFill>
                            <a:schemeClr val="tx1"/>
                          </a:solidFill>
                        </a:rPr>
                        <a:t>,</a:t>
                      </a:r>
                      <a:r>
                        <a:rPr lang="ka-GE" sz="900" b="0" baseline="0" dirty="0" smtClean="0">
                          <a:solidFill>
                            <a:schemeClr val="tx1"/>
                          </a:solidFill>
                        </a:rPr>
                        <a:t> </a:t>
                      </a:r>
                      <a:r>
                        <a:rPr lang="ka-GE" sz="900" b="0" dirty="0" smtClean="0">
                          <a:solidFill>
                            <a:schemeClr val="tx1"/>
                          </a:solidFill>
                        </a:rPr>
                        <a:t>შინაური </a:t>
                      </a:r>
                      <a:r>
                        <a:rPr lang="ka-GE" sz="900" b="0" dirty="0" smtClean="0">
                          <a:solidFill>
                            <a:schemeClr val="tx1"/>
                          </a:solidFill>
                        </a:rPr>
                        <a:t>ცხოველებიდან ირჩევდნენ განსხვავებულებს, რათა ვიდეოები ყოფილიყო მრავალფეროვანი. შემდგომ ისინი უზიარებდნენ თანაკლასელებს გადაღებულ ფოტოებს და ვიდეოებს და საუკეთესოს შეარჩევდნენ</a:t>
                      </a:r>
                      <a:r>
                        <a:rPr lang="ka-GE" sz="900" b="0" baseline="0" dirty="0" smtClean="0">
                          <a:solidFill>
                            <a:schemeClr val="tx1"/>
                          </a:solidFill>
                        </a:rPr>
                        <a:t> მთავარი </a:t>
                      </a:r>
                      <a:r>
                        <a:rPr lang="ka-GE" sz="900" b="0" baseline="0" dirty="0" smtClean="0">
                          <a:solidFill>
                            <a:schemeClr val="tx1"/>
                          </a:solidFill>
                        </a:rPr>
                        <a:t>ვიდეოსთვის.</a:t>
                      </a:r>
                      <a:endParaRPr lang="ka-GE" sz="900" b="0" baseline="0" dirty="0" smtClean="0">
                        <a:solidFill>
                          <a:schemeClr val="tx1"/>
                        </a:solidFill>
                      </a:endParaRPr>
                    </a:p>
                    <a:p>
                      <a:pPr>
                        <a:defRPr/>
                      </a:pPr>
                      <a:r>
                        <a:rPr lang="ka-GE" sz="900" b="1" dirty="0" smtClean="0">
                          <a:solidFill>
                            <a:schemeClr val="tx1"/>
                          </a:solidFill>
                        </a:rPr>
                        <a:t>           ისტ-ის გამოყენება.</a:t>
                      </a:r>
                      <a:r>
                        <a:rPr lang="ka-GE" sz="900" b="0" dirty="0" smtClean="0">
                          <a:solidFill>
                            <a:schemeClr val="tx1"/>
                          </a:solidFill>
                        </a:rPr>
                        <a:t> </a:t>
                      </a:r>
                      <a:r>
                        <a:rPr lang="ka-GE" sz="900" b="0" dirty="0" smtClean="0">
                          <a:solidFill>
                            <a:schemeClr val="tx1"/>
                          </a:solidFill>
                        </a:rPr>
                        <a:t>სწავლის დროს ხელს უწყობს მოსწავლეთა მოტივაციის ზრდას. მოსწავლე ინფორმაციის პასიური მიმღები  კი არ არის, არამედ მას თავად შეუძლია სასწავლო შინაარსის პროდუქტის შექმნა</a:t>
                      </a:r>
                      <a:r>
                        <a:rPr lang="ka-GE" sz="900" dirty="0" smtClean="0">
                          <a:solidFill>
                            <a:schemeClr val="tx1"/>
                          </a:solidFill>
                        </a:rPr>
                        <a:t>. </a:t>
                      </a:r>
                      <a:r>
                        <a:rPr lang="ka-GE" sz="900" baseline="0" dirty="0" smtClean="0">
                          <a:solidFill>
                            <a:schemeClr val="tx1"/>
                          </a:solidFill>
                        </a:rPr>
                        <a:t> </a:t>
                      </a:r>
                      <a:r>
                        <a:rPr lang="ka-GE" sz="900" b="0" baseline="0" dirty="0" smtClean="0">
                          <a:solidFill>
                            <a:schemeClr val="tx1"/>
                          </a:solidFill>
                        </a:rPr>
                        <a:t>გასათვალისწინებელია, რომ სწავლების ამ ეტაპზე მათ არ აქვთ უნარი წერონ გრძელი წინადადებები და დიდი ზომის ტექსტები. თუმცა აქვთ უნარი იგივე ზომის ტექსტი გადმოსცენ გაბმული თხრობის სახით. ინფორმაციის გაზიარება ვიდეოს საშუალებით მათთვის იყო ერთადერთი </a:t>
                      </a:r>
                      <a:r>
                        <a:rPr lang="ka-GE" sz="900" b="0" baseline="0" dirty="0" smtClean="0">
                          <a:solidFill>
                            <a:schemeClr val="tx1"/>
                          </a:solidFill>
                        </a:rPr>
                        <a:t>გზა</a:t>
                      </a:r>
                      <a:r>
                        <a:rPr lang="ka-GE" sz="900" b="1" baseline="0" dirty="0" smtClean="0">
                          <a:solidFill>
                            <a:schemeClr val="tx1"/>
                          </a:solidFill>
                        </a:rPr>
                        <a:t>.</a:t>
                      </a:r>
                      <a:endParaRPr lang="ka-GE" sz="900" dirty="0" smtClean="0">
                        <a:solidFill>
                          <a:schemeClr val="tx1"/>
                        </a:solidFill>
                      </a:endParaRPr>
                    </a:p>
                    <a:p>
                      <a:pPr>
                        <a:defRPr/>
                      </a:pPr>
                      <a:r>
                        <a:rPr lang="ka-GE" sz="900" b="0" dirty="0" smtClean="0">
                          <a:solidFill>
                            <a:schemeClr val="tx1"/>
                          </a:solidFill>
                        </a:rPr>
                        <a:t>ბუკის</a:t>
                      </a:r>
                      <a:r>
                        <a:rPr lang="ka-GE" sz="900" b="0" baseline="0" dirty="0" smtClean="0">
                          <a:solidFill>
                            <a:schemeClr val="tx1"/>
                          </a:solidFill>
                        </a:rPr>
                        <a:t> გამოყენებამ სწავლების პროცესში </a:t>
                      </a:r>
                      <a:r>
                        <a:rPr lang="ka-GE" sz="900" b="0" dirty="0" smtClean="0">
                          <a:solidFill>
                            <a:schemeClr val="tx1"/>
                          </a:solidFill>
                        </a:rPr>
                        <a:t>მოსწავლეებს მისცა </a:t>
                      </a:r>
                      <a:r>
                        <a:rPr lang="ka-GE" sz="900" b="0" dirty="0" smtClean="0">
                          <a:solidFill>
                            <a:schemeClr val="tx1"/>
                          </a:solidFill>
                        </a:rPr>
                        <a:t>მეტი შანსი იყვნენ შემოქმედებითნი, </a:t>
                      </a:r>
                      <a:r>
                        <a:rPr lang="ka-GE" sz="900" b="0" dirty="0" smtClean="0">
                          <a:solidFill>
                            <a:schemeClr val="tx1"/>
                          </a:solidFill>
                        </a:rPr>
                        <a:t>ინოვაციურები.,</a:t>
                      </a:r>
                      <a:r>
                        <a:rPr lang="ka-GE" sz="900" b="0" baseline="0" dirty="0" smtClean="0">
                          <a:solidFill>
                            <a:schemeClr val="tx1"/>
                          </a:solidFill>
                        </a:rPr>
                        <a:t> მონაწილეობას იღებენ საკუთარი სწავლის პროცესში.  წახალისებულია </a:t>
                      </a:r>
                      <a:r>
                        <a:rPr lang="ka-GE" sz="900" b="0" baseline="0" dirty="0" smtClean="0">
                          <a:solidFill>
                            <a:schemeClr val="tx1"/>
                          </a:solidFill>
                        </a:rPr>
                        <a:t>მათი </a:t>
                      </a:r>
                      <a:r>
                        <a:rPr lang="ka-GE" sz="900" b="0" baseline="0" dirty="0" smtClean="0">
                          <a:solidFill>
                            <a:schemeClr val="tx1"/>
                          </a:solidFill>
                        </a:rPr>
                        <a:t>შემოქმედებითობა, </a:t>
                      </a:r>
                      <a:endParaRPr lang="en-US" sz="900" b="0" dirty="0" smtClean="0">
                        <a:solidFill>
                          <a:schemeClr val="tx1"/>
                        </a:solidFill>
                      </a:endParaRPr>
                    </a:p>
                    <a:p>
                      <a:pPr>
                        <a:defRPr/>
                      </a:pPr>
                      <a:endParaRPr lang="en-US" sz="900" b="0" dirty="0" smtClean="0">
                        <a:solidFill>
                          <a:schemeClr val="tx1"/>
                        </a:solidFill>
                      </a:endParaRPr>
                    </a:p>
                    <a:p>
                      <a:pPr>
                        <a:defRPr/>
                      </a:pPr>
                      <a:endParaRPr lang="ka-GE" sz="900" b="0" i="0" kern="1200" baseline="0" dirty="0" smtClean="0">
                        <a:solidFill>
                          <a:schemeClr val="tx1"/>
                        </a:solidFill>
                        <a:latin typeface="+mn-lt"/>
                        <a:ea typeface="+mn-ea"/>
                        <a:cs typeface="+mn-cs"/>
                      </a:endParaRPr>
                    </a:p>
                    <a:p>
                      <a:pPr algn="just">
                        <a:buFont typeface="Arial" pitchFamily="34" charset="0"/>
                        <a:buNone/>
                      </a:pPr>
                      <a:endParaRPr lang="ka-GE" sz="900" b="0" i="0" kern="1200" baseline="0" dirty="0" smtClean="0">
                        <a:solidFill>
                          <a:schemeClr val="tx1"/>
                        </a:solidFill>
                        <a:latin typeface="+mn-lt"/>
                        <a:ea typeface="+mn-ea"/>
                        <a:cs typeface="+mn-cs"/>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nvGraphicFramePr>
        <p:xfrm>
          <a:off x="250825" y="146050"/>
          <a:ext cx="7920880" cy="5052010"/>
        </p:xfrm>
        <a:graphic>
          <a:graphicData uri="http://schemas.openxmlformats.org/drawingml/2006/table">
            <a:tbl>
              <a:tblPr firstRow="1" bandRow="1">
                <a:tableStyleId>{5C22544A-7EE6-4342-B048-85BDC9FD1C3A}</a:tableStyleId>
              </a:tblPr>
              <a:tblGrid>
                <a:gridCol w="2034480"/>
                <a:gridCol w="5886400"/>
              </a:tblGrid>
              <a:tr h="45614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a-GE" sz="1050" b="1" i="0" u="none" strike="noStrike" kern="1200" cap="none" spc="0" normalizeH="0" baseline="0" noProof="0" dirty="0" smtClean="0">
                          <a:ln>
                            <a:noFill/>
                          </a:ln>
                          <a:solidFill>
                            <a:schemeClr val="tx1"/>
                          </a:solidFill>
                          <a:effectLst/>
                          <a:uLnTx/>
                          <a:uFillTx/>
                          <a:latin typeface="+mn-lt"/>
                          <a:ea typeface="+mn-ea"/>
                          <a:cs typeface="+mn-cs"/>
                        </a:rPr>
                        <a:t>სასწავლო </a:t>
                      </a:r>
                      <a:r>
                        <a:rPr kumimoji="0" lang="da-DK" sz="1050" b="1" i="0" u="none" strike="noStrike" kern="1200" cap="none" spc="0" normalizeH="0" baseline="0" noProof="0" dirty="0" smtClean="0">
                          <a:ln>
                            <a:noFill/>
                          </a:ln>
                          <a:solidFill>
                            <a:schemeClr val="tx1"/>
                          </a:solidFill>
                          <a:effectLst/>
                          <a:uLnTx/>
                          <a:uFillTx/>
                          <a:latin typeface="+mn-lt"/>
                          <a:ea typeface="+mn-ea"/>
                          <a:cs typeface="+mn-cs"/>
                        </a:rPr>
                        <a:t>მასალები</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dirty="0" smtClean="0">
                          <a:solidFill>
                            <a:schemeClr val="tx1"/>
                          </a:solidFill>
                          <a:latin typeface="+mn-lt"/>
                          <a:ea typeface="+mn-ea"/>
                          <a:cs typeface="Calibri" pitchFamily="34" charset="0"/>
                        </a:rPr>
                        <a:t>პროექტის ფარგლებში მოსწავლეების მიერ შექმნილი პროდუქტების და მიღწეული შედეგების მაგალითები,</a:t>
                      </a:r>
                      <a:r>
                        <a:rPr kumimoji="0" lang="da-DK" sz="900" b="0" i="0" u="none" strike="noStrike" kern="1200" cap="none" spc="0" normalizeH="0" baseline="0" noProof="0" dirty="0" smtClean="0">
                          <a:ln>
                            <a:noFill/>
                          </a:ln>
                          <a:solidFill>
                            <a:schemeClr val="tx1"/>
                          </a:solidFill>
                          <a:effectLst/>
                          <a:uLnTx/>
                          <a:uFillTx/>
                          <a:latin typeface="+mn-lt"/>
                          <a:ea typeface="+mn-ea"/>
                          <a:cs typeface="+mn-cs"/>
                        </a:rPr>
                        <a:t> ისტ-ის გამოყენების ჩათვლით. რა ტიპის ისტ-ია გამოყენებული პროექტში და როგორ.</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dirty="0" smtClean="0">
                          <a:solidFill>
                            <a:schemeClr val="tx1"/>
                          </a:solidFill>
                          <a:latin typeface="+mn-lt"/>
                          <a:ea typeface="+mn-ea"/>
                          <a:cs typeface="+mn-cs"/>
                        </a:rPr>
                        <a:t>რამდენად იყენებენ მოსწავლეები ისტ</a:t>
                      </a:r>
                      <a:r>
                        <a:rPr lang="en-US" sz="900" b="0" i="0" kern="1200" dirty="0" smtClean="0">
                          <a:solidFill>
                            <a:schemeClr val="tx1"/>
                          </a:solidFill>
                          <a:latin typeface="+mn-lt"/>
                          <a:ea typeface="+mn-ea"/>
                          <a:cs typeface="+mn-cs"/>
                        </a:rPr>
                        <a:t>-</a:t>
                      </a:r>
                      <a:r>
                        <a:rPr lang="ka-GE" sz="900" b="0" i="0" kern="1200" dirty="0" smtClean="0">
                          <a:solidFill>
                            <a:schemeClr val="tx1"/>
                          </a:solidFill>
                          <a:latin typeface="+mn-lt"/>
                          <a:ea typeface="+mn-ea"/>
                          <a:cs typeface="+mn-cs"/>
                        </a:rPr>
                        <a:t>ს ცოდნის კონსტრუირების, კოლაბორაციისა და კლასგარეშე სწავლის ხელშესაწყობად? უზრუნველყოფს თუ არა ისტ-ის გამოყენება როგორც საკლასო ოთახში, ასევე მის მიღმა ახალი ცოდნის</a:t>
                      </a:r>
                      <a:r>
                        <a:rPr lang="ka-GE" sz="900" b="0" i="0" kern="1200" baseline="0" dirty="0" smtClean="0">
                          <a:solidFill>
                            <a:schemeClr val="tx1"/>
                          </a:solidFill>
                          <a:latin typeface="+mn-lt"/>
                          <a:ea typeface="+mn-ea"/>
                          <a:cs typeface="+mn-cs"/>
                        </a:rPr>
                        <a:t> </a:t>
                      </a:r>
                      <a:r>
                        <a:rPr lang="ka-GE" sz="900" b="0" i="0" kern="1200" dirty="0" smtClean="0">
                          <a:solidFill>
                            <a:schemeClr val="tx1"/>
                          </a:solidFill>
                          <a:latin typeface="+mn-lt"/>
                          <a:ea typeface="+mn-ea"/>
                          <a:cs typeface="+mn-cs"/>
                        </a:rPr>
                        <a:t>კონსტრუირების/კოლაბორაციის/ სწავლის იმ შესაძლებლობებს, რომლებიც ისტ-ის გარეშე ვერ შეიქმნებოდა? გამოიყენება თუ არა ციფრული ინსტრუმენტები სწავლის პროცესის ინოვაციურობის უზრუნველსაყოფად? </a:t>
                      </a:r>
                      <a:r>
                        <a:rPr lang="en-US" sz="900" b="0" i="0" kern="1200" dirty="0" smtClean="0">
                          <a:solidFill>
                            <a:schemeClr val="tx1"/>
                          </a:solidFill>
                          <a:latin typeface="+mn-lt"/>
                          <a:ea typeface="+mn-ea"/>
                          <a:cs typeface="+mn-cs"/>
                        </a:rPr>
                        <a:t> </a:t>
                      </a:r>
                      <a:endParaRPr lang="en-US" sz="900" b="0" i="0" kern="1200" dirty="0" smtClean="0">
                        <a:solidFill>
                          <a:schemeClr val="tx1"/>
                        </a:solidFill>
                        <a:latin typeface="+mn-lt"/>
                        <a:ea typeface="+mn-ea"/>
                        <a:cs typeface="Calibri"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a-GE"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გთხოვთ, დაურთოთ ფაილები, </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ბმულები </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ვიდეოებ</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ზე</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 და ა.შ., </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რომლებიც </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მოსწავლეების სწავლის პროცესსა და მის შედეგებს </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ასახავს</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00" b="0" i="1"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00" b="0" i="1" u="none" strike="noStrike" kern="1200" cap="none" spc="0" normalizeH="0" baseline="0" noProof="0" dirty="0" smtClean="0">
                          <a:ln>
                            <a:noFill/>
                          </a:ln>
                          <a:solidFill>
                            <a:schemeClr val="tx1"/>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dirty="0" smtClean="0">
                        <a:solidFill>
                          <a:schemeClr val="tx1"/>
                        </a:solidFill>
                        <a:latin typeface="+mn-lt"/>
                      </a:endParaRPr>
                    </a:p>
                    <a:p>
                      <a:endParaRPr lang="da-DK" sz="900" b="0" dirty="0" smtClean="0">
                        <a:solidFill>
                          <a:schemeClr val="tx1"/>
                        </a:solidFill>
                        <a:latin typeface="+mn-lt"/>
                      </a:endParaRPr>
                    </a:p>
                    <a:p>
                      <a:endParaRPr lang="da-DK" sz="900" b="0" dirty="0" smtClean="0">
                        <a:solidFill>
                          <a:schemeClr val="tx1"/>
                        </a:solidFill>
                        <a:latin typeface="+mn-lt"/>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ka-GE" sz="9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ka-GE" sz="900" b="0"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ka-GE" sz="900" b="0" kern="1200" dirty="0" smtClean="0">
                          <a:solidFill>
                            <a:schemeClr val="tx1"/>
                          </a:solidFill>
                          <a:latin typeface="+mn-lt"/>
                          <a:ea typeface="+mn-ea"/>
                          <a:cs typeface="+mn-cs"/>
                        </a:rPr>
                        <a:t>მოსწავლეებმა ბუკის მეშვეობით შეარჩიეს სასურველი ხედები და </a:t>
                      </a:r>
                      <a:r>
                        <a:rPr lang="ka-GE" sz="900" b="0" kern="1200" dirty="0" smtClean="0">
                          <a:solidFill>
                            <a:schemeClr val="tx1"/>
                          </a:solidFill>
                          <a:latin typeface="+mn-lt"/>
                          <a:ea typeface="+mn-ea"/>
                          <a:cs typeface="+mn-cs"/>
                          <a:hlinkClick r:id="rId2"/>
                        </a:rPr>
                        <a:t>სოფლის ფოტოები </a:t>
                      </a:r>
                      <a:r>
                        <a:rPr lang="ka-GE" sz="900" b="0" kern="1200" dirty="0" smtClean="0">
                          <a:solidFill>
                            <a:schemeClr val="tx1"/>
                          </a:solidFill>
                          <a:latin typeface="+mn-lt"/>
                          <a:ea typeface="+mn-ea"/>
                          <a:cs typeface="+mn-cs"/>
                        </a:rPr>
                        <a:t>გადაიღეს.</a:t>
                      </a:r>
                    </a:p>
                    <a:p>
                      <a:pPr marL="0" marR="0" indent="0" algn="just" defTabSz="914400" rtl="0" eaLnBrk="1" fontAlgn="auto" latinLnBrk="0" hangingPunct="1">
                        <a:lnSpc>
                          <a:spcPct val="100000"/>
                        </a:lnSpc>
                        <a:spcBef>
                          <a:spcPts val="0"/>
                        </a:spcBef>
                        <a:spcAft>
                          <a:spcPts val="0"/>
                        </a:spcAft>
                        <a:buClrTx/>
                        <a:buSzTx/>
                        <a:buFontTx/>
                        <a:buNone/>
                        <a:tabLst/>
                        <a:defRPr/>
                      </a:pPr>
                      <a:endParaRPr lang="ka-GE" sz="900" b="0"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ka-GE" sz="900" b="0" kern="1200" dirty="0" smtClean="0">
                          <a:solidFill>
                            <a:schemeClr val="tx1"/>
                          </a:solidFill>
                          <a:latin typeface="+mn-lt"/>
                          <a:ea typeface="+mn-ea"/>
                          <a:cs typeface="+mn-cs"/>
                        </a:rPr>
                        <a:t>გადაუღეს</a:t>
                      </a:r>
                      <a:r>
                        <a:rPr lang="ka-GE" sz="900" b="0" kern="1200" baseline="0" dirty="0" smtClean="0">
                          <a:solidFill>
                            <a:schemeClr val="tx1"/>
                          </a:solidFill>
                          <a:latin typeface="+mn-lt"/>
                          <a:ea typeface="+mn-ea"/>
                          <a:cs typeface="+mn-cs"/>
                        </a:rPr>
                        <a:t> </a:t>
                      </a:r>
                      <a:r>
                        <a:rPr lang="ka-GE" sz="900" b="0" kern="1200" baseline="0" dirty="0" smtClean="0">
                          <a:solidFill>
                            <a:schemeClr val="tx1"/>
                          </a:solidFill>
                          <a:latin typeface="+mn-lt"/>
                          <a:ea typeface="+mn-ea"/>
                          <a:cs typeface="+mn-cs"/>
                          <a:hlinkClick r:id="rId3"/>
                        </a:rPr>
                        <a:t>შინაურ ცხოველებსა და ფრინველებს ვიდეოები, აღწერეს მათი მოვლა.</a:t>
                      </a:r>
                      <a:endParaRPr lang="ka-GE" sz="900" b="0" kern="1200" baseline="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ka-GE" sz="900" b="0" kern="1200" baseline="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ka-GE" sz="900" b="0" kern="1200" baseline="0" dirty="0" smtClean="0">
                          <a:solidFill>
                            <a:schemeClr val="tx1"/>
                          </a:solidFill>
                          <a:latin typeface="+mn-lt"/>
                          <a:ea typeface="+mn-ea"/>
                          <a:cs typeface="+mn-cs"/>
                        </a:rPr>
                        <a:t>შეისწავლეს და ჩაწერეს </a:t>
                      </a:r>
                      <a:r>
                        <a:rPr lang="ka-GE" sz="900" b="0" kern="1200" baseline="0" dirty="0" smtClean="0">
                          <a:solidFill>
                            <a:schemeClr val="tx1"/>
                          </a:solidFill>
                          <a:latin typeface="+mn-lt"/>
                          <a:ea typeface="+mn-ea"/>
                          <a:cs typeface="+mn-cs"/>
                          <a:hlinkClick r:id="rId4"/>
                        </a:rPr>
                        <a:t>სიმღერა შინაურ ფრინველებზე</a:t>
                      </a:r>
                      <a:r>
                        <a:rPr lang="ka-GE" sz="900" b="0" kern="1200" baseline="0" dirty="0" smtClean="0">
                          <a:solidFill>
                            <a:schemeClr val="tx1"/>
                          </a:solidFill>
                          <a:latin typeface="+mn-lt"/>
                          <a:ea typeface="+mn-ea"/>
                          <a:cs typeface="+mn-cs"/>
                        </a:rPr>
                        <a:t>.</a:t>
                      </a:r>
                    </a:p>
                    <a:p>
                      <a:pPr marL="0" marR="0" indent="0" algn="just" defTabSz="914400" rtl="0" eaLnBrk="1" fontAlgn="auto" latinLnBrk="0" hangingPunct="1">
                        <a:lnSpc>
                          <a:spcPct val="100000"/>
                        </a:lnSpc>
                        <a:spcBef>
                          <a:spcPts val="0"/>
                        </a:spcBef>
                        <a:spcAft>
                          <a:spcPts val="0"/>
                        </a:spcAft>
                        <a:buClrTx/>
                        <a:buSzTx/>
                        <a:buFontTx/>
                        <a:buNone/>
                        <a:tabLst/>
                        <a:defRPr/>
                      </a:pPr>
                      <a:endParaRPr lang="ka-GE" sz="900" b="0" kern="1200" baseline="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ka-GE" sz="900" b="0" kern="1200" baseline="0" dirty="0" smtClean="0">
                          <a:solidFill>
                            <a:schemeClr val="tx1"/>
                          </a:solidFill>
                          <a:latin typeface="+mn-lt"/>
                          <a:ea typeface="+mn-ea"/>
                          <a:cs typeface="+mn-cs"/>
                        </a:rPr>
                        <a:t>პროექტში გამოყენებულია მოსწავლის ინდივიდუალური კომპიუტერი-ბუკი.</a:t>
                      </a:r>
                    </a:p>
                    <a:p>
                      <a:pPr marL="0" marR="0" indent="0" algn="just" defTabSz="914400" rtl="0" eaLnBrk="1" fontAlgn="auto" latinLnBrk="0" hangingPunct="1">
                        <a:lnSpc>
                          <a:spcPct val="100000"/>
                        </a:lnSpc>
                        <a:spcBef>
                          <a:spcPts val="0"/>
                        </a:spcBef>
                        <a:spcAft>
                          <a:spcPts val="0"/>
                        </a:spcAft>
                        <a:buClrTx/>
                        <a:buSzTx/>
                        <a:buFontTx/>
                        <a:buNone/>
                        <a:tabLst/>
                        <a:defRPr/>
                      </a:pPr>
                      <a:endParaRPr lang="ka-GE" sz="900" b="0" kern="1200" baseline="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ka-GE" sz="900" b="0" kern="1200" baseline="0" dirty="0" smtClean="0">
                          <a:solidFill>
                            <a:schemeClr val="tx1"/>
                          </a:solidFill>
                          <a:latin typeface="+mn-lt"/>
                          <a:ea typeface="+mn-ea"/>
                          <a:cs typeface="+mn-cs"/>
                          <a:hlinkClick r:id="rId5"/>
                        </a:rPr>
                        <a:t>მოსწავლეებს ფოტოსა და ვიდეოს გადაღებისას მოუწით არაერთი დუბლის გამეორება</a:t>
                      </a:r>
                      <a:r>
                        <a:rPr lang="ka-GE" sz="900" b="0" kern="1200" baseline="0" dirty="0" smtClean="0">
                          <a:solidFill>
                            <a:schemeClr val="tx1"/>
                          </a:solidFill>
                          <a:latin typeface="+mn-lt"/>
                          <a:ea typeface="+mn-ea"/>
                          <a:cs typeface="+mn-cs"/>
                        </a:rPr>
                        <a:t>. ისინი არჩევდნენ სასურველ ხედს, ცდილობდნენ ხმა უფრო სმენადი ყოფილიყო...</a:t>
                      </a:r>
                    </a:p>
                    <a:p>
                      <a:pPr marL="0" marR="0" indent="0" algn="just" defTabSz="914400" rtl="0" eaLnBrk="1" fontAlgn="auto" latinLnBrk="0" hangingPunct="1">
                        <a:lnSpc>
                          <a:spcPct val="100000"/>
                        </a:lnSpc>
                        <a:spcBef>
                          <a:spcPts val="0"/>
                        </a:spcBef>
                        <a:spcAft>
                          <a:spcPts val="0"/>
                        </a:spcAft>
                        <a:buClrTx/>
                        <a:buSzTx/>
                        <a:buFontTx/>
                        <a:buNone/>
                        <a:tabLst/>
                        <a:defRPr/>
                      </a:pPr>
                      <a:r>
                        <a:rPr lang="ka-GE" sz="900" b="0" kern="1200" baseline="0" dirty="0" smtClean="0">
                          <a:solidFill>
                            <a:schemeClr val="tx1"/>
                          </a:solidFill>
                          <a:latin typeface="+mn-lt"/>
                          <a:ea typeface="+mn-ea"/>
                          <a:cs typeface="+mn-cs"/>
                        </a:rPr>
                        <a:t>ისინი პროექტის მზადების პროცესში, მათთვის გამოყოფილ დღეს, ერთმანეთს უზიარებდნენ გამოცდილებას. ხსნიდნენ არსებული პრობლემის გადაჭრის გზებს ( როგორ წაეშალათ არასასურველი ფოტო, ვიდეო. როგორ გადაეღოთ ვიდეო რომ გამოსახულებას არ ემოძრავა ზედმეტად, როგორ დაედოთ ბუკი...) არეგულირებდნენ დროს, რათა მათი ვიდეო 1 წუთს არ გადასცილებოდა.</a:t>
                      </a:r>
                    </a:p>
                    <a:p>
                      <a:pPr marL="0" marR="0" indent="0" algn="just" defTabSz="914400" rtl="0" eaLnBrk="1" fontAlgn="auto" latinLnBrk="0" hangingPunct="1">
                        <a:lnSpc>
                          <a:spcPct val="100000"/>
                        </a:lnSpc>
                        <a:spcBef>
                          <a:spcPts val="0"/>
                        </a:spcBef>
                        <a:spcAft>
                          <a:spcPts val="0"/>
                        </a:spcAft>
                        <a:buClrTx/>
                        <a:buSzTx/>
                        <a:buFontTx/>
                        <a:buNone/>
                        <a:tabLst/>
                        <a:defRPr/>
                      </a:pPr>
                      <a:endParaRPr lang="ka-GE" sz="900" b="0" kern="1200" baseline="0" dirty="0" smtClean="0">
                        <a:solidFill>
                          <a:schemeClr val="tx1"/>
                        </a:solidFill>
                        <a:latin typeface="+mn-lt"/>
                        <a:ea typeface="+mn-ea"/>
                        <a:cs typeface="+mn-cs"/>
                      </a:endParaRPr>
                    </a:p>
                    <a:p>
                      <a:pPr>
                        <a:defRPr/>
                      </a:pPr>
                      <a:r>
                        <a:rPr lang="en-US" sz="900" b="0" kern="1200" baseline="0" dirty="0" smtClean="0">
                          <a:solidFill>
                            <a:schemeClr val="tx1"/>
                          </a:solidFill>
                          <a:latin typeface="+mn-lt"/>
                          <a:ea typeface="+mn-ea"/>
                          <a:cs typeface="+mn-cs"/>
                        </a:rPr>
                        <a:t>I </a:t>
                      </a:r>
                      <a:r>
                        <a:rPr lang="ka-GE" sz="900" b="0" kern="1200" baseline="0" dirty="0" smtClean="0">
                          <a:solidFill>
                            <a:schemeClr val="tx1"/>
                          </a:solidFill>
                          <a:latin typeface="+mn-lt"/>
                          <a:ea typeface="+mn-ea"/>
                          <a:cs typeface="+mn-cs"/>
                        </a:rPr>
                        <a:t>კლასის დასასრულს მოსწავლეებმა იციან ყველა ასო- ბგერა, თუმცა მათ უჭირთ დიდი წინადადებების წერა. ბუკის ვიდეო კამერის საშუალებით მათ შესძლეს ვიდეო წერილის ჩაწერა, გაბმული თხრობა და ზეპირიმეტყველება  მათთვის ნაცნობ თემაზე.  ინფორმაციას, რომელსაც ისინი  ყვებოდნენ, იმეორებდნენ რამდენჯერმე, გამოყოფდნენ უფრო მნიშვნელოვანს, შეცდომის შემთხვევაში მათ უწევდათ გამეორება. </a:t>
                      </a:r>
                      <a:r>
                        <a:rPr lang="ka-GE" sz="900" b="0" kern="1200" baseline="0" dirty="0" smtClean="0">
                          <a:solidFill>
                            <a:schemeClr val="tx1"/>
                          </a:solidFill>
                          <a:latin typeface="+mn-lt"/>
                          <a:ea typeface="+mn-ea"/>
                          <a:cs typeface="+mn-cs"/>
                        </a:rPr>
                        <a:t>საკუთარი გამოცდილების, ცდისა და შეცდომის საფუძველზე სწავლება ხელს უწყობს მოსწავლეებში ცოდნის დაშენებას.  </a:t>
                      </a:r>
                    </a:p>
                    <a:p>
                      <a:pPr>
                        <a:defRPr/>
                      </a:pPr>
                      <a:r>
                        <a:rPr lang="ka-GE" sz="900" b="0" kern="1200" baseline="0" dirty="0" smtClean="0">
                          <a:solidFill>
                            <a:schemeClr val="tx1"/>
                          </a:solidFill>
                          <a:latin typeface="+mn-lt"/>
                          <a:ea typeface="+mn-ea"/>
                          <a:cs typeface="+mn-cs"/>
                          <a:hlinkClick r:id="rId5"/>
                        </a:rPr>
                        <a:t>გადასაღებად </a:t>
                      </a:r>
                      <a:r>
                        <a:rPr lang="ka-GE" sz="900" b="0" kern="1200" baseline="0" dirty="0" smtClean="0">
                          <a:solidFill>
                            <a:schemeClr val="tx1"/>
                          </a:solidFill>
                          <a:latin typeface="+mn-lt"/>
                          <a:ea typeface="+mn-ea"/>
                          <a:cs typeface="+mn-cs"/>
                          <a:hlinkClick r:id="rId5"/>
                        </a:rPr>
                        <a:t>მიდიოდნენ მცირე ჯგუფებად, ეხმარებოდნენ ერთმანეთს. </a:t>
                      </a:r>
                      <a:r>
                        <a:rPr lang="ka-GE" sz="900" b="0" kern="1200" baseline="0" dirty="0" smtClean="0">
                          <a:solidFill>
                            <a:schemeClr val="tx1"/>
                          </a:solidFill>
                          <a:latin typeface="+mn-lt"/>
                          <a:ea typeface="+mn-ea"/>
                          <a:cs typeface="+mn-cs"/>
                        </a:rPr>
                        <a:t> </a:t>
                      </a:r>
                    </a:p>
                    <a:p>
                      <a:pPr>
                        <a:defRPr/>
                      </a:pPr>
                      <a:r>
                        <a:rPr lang="ka-GE" sz="900" b="0" kern="1200" baseline="0" dirty="0" smtClean="0">
                          <a:solidFill>
                            <a:schemeClr val="tx1"/>
                          </a:solidFill>
                          <a:latin typeface="+mn-lt"/>
                          <a:ea typeface="+mn-ea"/>
                          <a:cs typeface="+mn-cs"/>
                        </a:rPr>
                        <a:t>ბუკის შესაძლებლობების აღმოჩენისას ისინი ერთმანეთს აცნობენ ახალ ცოდნას, თანატოლები იოლად სწავლობენ ერთმანეთისგან.</a:t>
                      </a:r>
                      <a:endParaRPr lang="ka-GE" sz="900" b="0" kern="1200" baseline="0" dirty="0" smtClean="0">
                        <a:solidFill>
                          <a:schemeClr val="tx1"/>
                        </a:solidFill>
                        <a:latin typeface="+mn-lt"/>
                        <a:ea typeface="+mn-ea"/>
                        <a:cs typeface="+mn-cs"/>
                      </a:endParaRPr>
                    </a:p>
                    <a:p>
                      <a:pPr>
                        <a:defRPr/>
                      </a:pPr>
                      <a:endParaRPr lang="ka-GE" sz="900" b="0" kern="1200" baseline="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ka-GE" sz="900" b="0" kern="1200" baseline="0" dirty="0" smtClean="0">
                          <a:solidFill>
                            <a:schemeClr val="tx1"/>
                          </a:solidFill>
                          <a:latin typeface="+mn-lt"/>
                          <a:ea typeface="+mn-ea"/>
                          <a:cs typeface="+mn-cs"/>
                        </a:rPr>
                        <a:t>მათ მიერ შექმნილი ფოტო და ვიდეო მასალის გაზიარება ხდებოდა საკლასო ოთახში </a:t>
                      </a:r>
                      <a:r>
                        <a:rPr lang="ka-GE" sz="900" b="0" kern="1200" baseline="0" dirty="0" smtClean="0">
                          <a:solidFill>
                            <a:schemeClr val="tx1"/>
                          </a:solidFill>
                          <a:latin typeface="+mn-lt"/>
                          <a:ea typeface="+mn-ea"/>
                          <a:cs typeface="+mn-cs"/>
                        </a:rPr>
                        <a:t>პროგრამა </a:t>
                      </a:r>
                      <a:r>
                        <a:rPr lang="en-US" sz="900" b="0" kern="1200" baseline="0" dirty="0" smtClean="0">
                          <a:solidFill>
                            <a:schemeClr val="tx1"/>
                          </a:solidFill>
                          <a:latin typeface="+mn-lt"/>
                          <a:ea typeface="+mn-ea"/>
                          <a:cs typeface="+mn-cs"/>
                        </a:rPr>
                        <a:t>Classroom Management--</a:t>
                      </a:r>
                      <a:r>
                        <a:rPr lang="ka-GE" sz="900" b="0" kern="1200" baseline="0" dirty="0" smtClean="0">
                          <a:solidFill>
                            <a:schemeClr val="tx1"/>
                          </a:solidFill>
                          <a:latin typeface="+mn-lt"/>
                          <a:ea typeface="+mn-ea"/>
                          <a:cs typeface="+mn-cs"/>
                        </a:rPr>
                        <a:t>ის საშუალებით. </a:t>
                      </a:r>
                      <a:r>
                        <a:rPr lang="ka-GE" sz="900" b="0" kern="1200" baseline="0" dirty="0" smtClean="0">
                          <a:solidFill>
                            <a:schemeClr val="tx1"/>
                          </a:solidFill>
                          <a:latin typeface="+mn-lt"/>
                          <a:ea typeface="+mn-ea"/>
                          <a:cs typeface="+mn-cs"/>
                        </a:rPr>
                        <a:t>საკუთარი ნამუშევრებს,</a:t>
                      </a:r>
                      <a:r>
                        <a:rPr lang="en-US" sz="900" b="0" kern="1200" baseline="0" dirty="0" smtClean="0">
                          <a:solidFill>
                            <a:schemeClr val="tx1"/>
                          </a:solidFill>
                          <a:latin typeface="+mn-lt"/>
                          <a:ea typeface="+mn-ea"/>
                          <a:cs typeface="+mn-cs"/>
                        </a:rPr>
                        <a:t> </a:t>
                      </a:r>
                      <a:r>
                        <a:rPr lang="ka-GE" sz="900" b="0" kern="1200" baseline="0" dirty="0" smtClean="0">
                          <a:solidFill>
                            <a:schemeClr val="tx1"/>
                          </a:solidFill>
                          <a:latin typeface="+mn-lt"/>
                          <a:ea typeface="+mn-ea"/>
                          <a:cs typeface="+mn-cs"/>
                        </a:rPr>
                        <a:t>ბუკის საშუალებით უზიარებდნენ ერთმანეთს. </a:t>
                      </a:r>
                      <a:r>
                        <a:rPr lang="ka-GE" sz="900" b="0" kern="1200" baseline="0" dirty="0" smtClean="0">
                          <a:solidFill>
                            <a:schemeClr val="tx1"/>
                          </a:solidFill>
                          <a:latin typeface="+mn-lt"/>
                          <a:ea typeface="+mn-ea"/>
                          <a:cs typeface="+mn-cs"/>
                        </a:rPr>
                        <a:t>იზრდებოდა მათი მოტივაცია, თვთრეალიზაცია...  </a:t>
                      </a:r>
                    </a:p>
                    <a:p>
                      <a:pPr marL="0" marR="0" indent="0" algn="just" defTabSz="914400" rtl="0" eaLnBrk="1" fontAlgn="auto" latinLnBrk="0" hangingPunct="1">
                        <a:lnSpc>
                          <a:spcPct val="100000"/>
                        </a:lnSpc>
                        <a:spcBef>
                          <a:spcPts val="0"/>
                        </a:spcBef>
                        <a:spcAft>
                          <a:spcPts val="0"/>
                        </a:spcAft>
                        <a:buClrTx/>
                        <a:buSzTx/>
                        <a:buFontTx/>
                        <a:buNone/>
                        <a:tabLst/>
                        <a:defRPr/>
                      </a:pPr>
                      <a:r>
                        <a:rPr lang="ka-GE" sz="900" b="0" kern="1200" baseline="0" dirty="0" smtClean="0">
                          <a:solidFill>
                            <a:schemeClr val="tx1"/>
                          </a:solidFill>
                          <a:latin typeface="+mn-lt"/>
                          <a:ea typeface="+mn-ea"/>
                          <a:cs typeface="+mn-cs"/>
                        </a:rPr>
                        <a:t>ისინი ჩართულნი იყვნენ რეალურ ცხოვრებაში და გრძნობდნენ საკუთარ პასუხისმგებლობას და რომ მათ მიერ შექმნილი ვიდეოები მნიშვნელოვანია პატარა გოგოსთვის, რომელიც ელოდება მათ შეტყობინებას.</a:t>
                      </a:r>
                    </a:p>
                    <a:p>
                      <a:pPr marL="0" marR="0" indent="0" algn="just" defTabSz="914400" rtl="0" eaLnBrk="1" fontAlgn="auto" latinLnBrk="0" hangingPunct="1">
                        <a:lnSpc>
                          <a:spcPct val="100000"/>
                        </a:lnSpc>
                        <a:spcBef>
                          <a:spcPts val="0"/>
                        </a:spcBef>
                        <a:spcAft>
                          <a:spcPts val="0"/>
                        </a:spcAft>
                        <a:buClrTx/>
                        <a:buSzTx/>
                        <a:buFontTx/>
                        <a:buNone/>
                        <a:tabLst/>
                        <a:defRPr/>
                      </a:pPr>
                      <a:endParaRPr lang="ka-GE" sz="900" b="0" kern="1200" baseline="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ka-GE" sz="900" b="0" kern="1200" baseline="0" dirty="0" smtClean="0">
                          <a:solidFill>
                            <a:schemeClr val="tx1"/>
                          </a:solidFill>
                          <a:latin typeface="+mn-lt"/>
                          <a:ea typeface="+mn-ea"/>
                          <a:cs typeface="+mn-cs"/>
                        </a:rPr>
                        <a:t>.</a:t>
                      </a:r>
                      <a:endParaRPr lang="en-US" sz="900" b="0" kern="1200" dirty="0">
                        <a:solidFill>
                          <a:schemeClr val="tx1"/>
                        </a:solidFill>
                        <a:latin typeface="+mn-lt"/>
                        <a:ea typeface="+mn-ea"/>
                        <a:cs typeface="+mn-cs"/>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nvGraphicFramePr>
        <p:xfrm>
          <a:off x="250825" y="146050"/>
          <a:ext cx="7920880" cy="5421935"/>
        </p:xfrm>
        <a:graphic>
          <a:graphicData uri="http://schemas.openxmlformats.org/drawingml/2006/table">
            <a:tbl>
              <a:tblPr firstRow="1" bandRow="1">
                <a:tableStyleId>{5940675A-B579-460E-94D1-54222C63F5DA}</a:tableStyleId>
              </a:tblPr>
              <a:tblGrid>
                <a:gridCol w="1944216"/>
                <a:gridCol w="5976664"/>
              </a:tblGrid>
              <a:tr h="5421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i="1" kern="1200" noProof="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1" i="0" kern="1200" noProof="0" dirty="0" smtClean="0">
                          <a:solidFill>
                            <a:schemeClr val="tx1"/>
                          </a:solidFill>
                          <a:latin typeface="+mn-lt"/>
                          <a:ea typeface="+mn-ea"/>
                          <a:cs typeface="+mn-cs"/>
                        </a:rPr>
                        <a:t>ცოდნის </a:t>
                      </a:r>
                      <a:r>
                        <a:rPr lang="ka-GE" sz="900" b="1" i="0" kern="1200" noProof="0" dirty="0" smtClean="0">
                          <a:solidFill>
                            <a:schemeClr val="tx1"/>
                          </a:solidFill>
                          <a:latin typeface="+mn-lt"/>
                          <a:ea typeface="+mn-ea"/>
                          <a:cs typeface="+mn-cs"/>
                        </a:rPr>
                        <a:t>კონსტრუირება </a:t>
                      </a:r>
                      <a:r>
                        <a:rPr lang="da-DK" sz="900" b="1" i="0" kern="1200" noProof="0" dirty="0" smtClean="0">
                          <a:solidFill>
                            <a:schemeClr val="tx1"/>
                          </a:solidFill>
                          <a:latin typeface="+mn-lt"/>
                          <a:ea typeface="+mn-ea"/>
                          <a:cs typeface="+mn-cs"/>
                        </a:rPr>
                        <a:t>და კრიტიკული აზროვნება</a:t>
                      </a:r>
                      <a:endParaRPr lang="ka-GE" sz="900" b="1" i="0" kern="1200" noProof="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i="0" kern="1200" noProof="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noProof="0" dirty="0" smtClean="0">
                          <a:solidFill>
                            <a:schemeClr val="tx1"/>
                          </a:solidFill>
                          <a:latin typeface="+mn-lt"/>
                          <a:ea typeface="+mn-ea"/>
                          <a:cs typeface="+mn-cs"/>
                        </a:rPr>
                        <a:t>გთხოვთ, აჩვენოთ </a:t>
                      </a:r>
                      <a:r>
                        <a:rPr lang="en-US" sz="900" b="0" i="0" kern="1200" noProof="0" dirty="0" err="1" smtClean="0">
                          <a:solidFill>
                            <a:schemeClr val="tx1"/>
                          </a:solidFill>
                          <a:latin typeface="+mn-lt"/>
                          <a:ea typeface="+mn-ea"/>
                          <a:cs typeface="+mn-cs"/>
                        </a:rPr>
                        <a:t>მაგალითები</a:t>
                      </a:r>
                      <a:r>
                        <a:rPr lang="en-US" sz="900" b="0" i="0" kern="1200" noProof="0" dirty="0" smtClean="0">
                          <a:solidFill>
                            <a:schemeClr val="tx1"/>
                          </a:solidFill>
                          <a:latin typeface="+mn-lt"/>
                          <a:ea typeface="+mn-ea"/>
                          <a:cs typeface="+mn-cs"/>
                        </a:rPr>
                        <a:t> </a:t>
                      </a:r>
                      <a:r>
                        <a:rPr lang="en-US" sz="900" b="0" i="0" kern="1200" noProof="0" dirty="0" err="1" smtClean="0">
                          <a:solidFill>
                            <a:schemeClr val="tx1"/>
                          </a:solidFill>
                          <a:latin typeface="+mn-lt"/>
                          <a:ea typeface="+mn-ea"/>
                          <a:cs typeface="+mn-cs"/>
                        </a:rPr>
                        <a:t>იმისა</a:t>
                      </a:r>
                      <a:r>
                        <a:rPr lang="en-US" sz="900" b="0" i="0" kern="1200" noProof="0" dirty="0" smtClean="0">
                          <a:solidFill>
                            <a:schemeClr val="tx1"/>
                          </a:solidFill>
                          <a:latin typeface="+mn-lt"/>
                          <a:ea typeface="+mn-ea"/>
                          <a:cs typeface="+mn-cs"/>
                        </a:rPr>
                        <a:t>, </a:t>
                      </a:r>
                      <a:r>
                        <a:rPr lang="ka-GE" sz="900" b="0" i="0" kern="1200" noProof="0" dirty="0" smtClean="0">
                          <a:solidFill>
                            <a:schemeClr val="tx1"/>
                          </a:solidFill>
                          <a:latin typeface="+mn-lt"/>
                          <a:ea typeface="+mn-ea"/>
                          <a:cs typeface="+mn-cs"/>
                        </a:rPr>
                        <a:t>თუ  როგორ მოითხოვს </a:t>
                      </a:r>
                      <a:r>
                        <a:rPr lang="ka-GE" sz="900" b="0" i="0" kern="1200" dirty="0" smtClean="0">
                          <a:solidFill>
                            <a:schemeClr val="tx1"/>
                          </a:solidFill>
                          <a:latin typeface="+mn-lt"/>
                          <a:ea typeface="+mn-ea"/>
                          <a:cs typeface="+mn-cs"/>
                        </a:rPr>
                        <a:t>სასწავლო აქტივობა მოსწავლეებისგან, რომ ისინი გასცდნენ  შესწავლილ მასალას და ინტეპრეტირების, ანალიზის, სინთეზისა და შეფასების გზით შექმნან ცოდნა. </a:t>
                      </a:r>
                      <a:endParaRPr lang="da-DK" sz="900" b="0" i="0" kern="1200" dirty="0" smtClean="0">
                        <a:solidFill>
                          <a:schemeClr val="tx1"/>
                        </a:solidFill>
                        <a:latin typeface="+mn-lt"/>
                        <a:ea typeface="+mn-ea"/>
                        <a:cs typeface="+mn-cs"/>
                      </a:endParaRPr>
                    </a:p>
                    <a:p>
                      <a:endParaRPr lang="da-DK" sz="900" b="0" i="0" kern="1200" dirty="0" smtClean="0">
                        <a:solidFill>
                          <a:schemeClr val="tx1"/>
                        </a:solidFill>
                        <a:latin typeface="+mn-lt"/>
                        <a:ea typeface="+mn-ea"/>
                        <a:cs typeface="+mn-cs"/>
                      </a:endParaRPr>
                    </a:p>
                    <a:p>
                      <a:r>
                        <a:rPr lang="ka-GE" sz="900" b="1" i="0" kern="1200" dirty="0" smtClean="0">
                          <a:solidFill>
                            <a:schemeClr val="tx1"/>
                          </a:solidFill>
                          <a:latin typeface="+mn-lt"/>
                          <a:ea typeface="+mn-ea"/>
                          <a:cs typeface="+mn-cs"/>
                        </a:rPr>
                        <a:t>სწავლის პროცესის გაფართოება საკლასო ოთახს მიღმა</a:t>
                      </a:r>
                      <a:endParaRPr lang="da-DK" sz="900" b="1" i="0" kern="1200" dirty="0" smtClean="0">
                        <a:solidFill>
                          <a:schemeClr val="tx1"/>
                        </a:solidFill>
                        <a:latin typeface="+mn-lt"/>
                        <a:ea typeface="+mn-ea"/>
                        <a:cs typeface="+mn-cs"/>
                      </a:endParaRPr>
                    </a:p>
                    <a:p>
                      <a:endParaRPr lang="da-DK" sz="900" b="0" i="0" kern="1200" dirty="0" smtClean="0">
                        <a:solidFill>
                          <a:schemeClr val="tx1"/>
                        </a:solidFill>
                        <a:latin typeface="+mn-lt"/>
                        <a:ea typeface="+mn-ea"/>
                        <a:cs typeface="+mn-cs"/>
                      </a:endParaRPr>
                    </a:p>
                    <a:p>
                      <a:r>
                        <a:rPr lang="ka-GE" sz="900" b="0" i="0" kern="1200" dirty="0" smtClean="0">
                          <a:solidFill>
                            <a:schemeClr val="tx1"/>
                          </a:solidFill>
                          <a:latin typeface="+mn-lt"/>
                          <a:ea typeface="+mn-ea"/>
                          <a:cs typeface="+mn-cs"/>
                        </a:rPr>
                        <a:t>გთხოვთ, აჩვენოთ მაგალითები, </a:t>
                      </a:r>
                      <a:r>
                        <a:rPr lang="da-DK" sz="900" b="0" i="0" kern="1200" dirty="0" smtClean="0">
                          <a:solidFill>
                            <a:schemeClr val="tx1"/>
                          </a:solidFill>
                          <a:latin typeface="+mn-lt"/>
                          <a:ea typeface="+mn-ea"/>
                          <a:cs typeface="+mn-cs"/>
                        </a:rPr>
                        <a:t>თუ სასწავლო გამოცდილება არ არის </a:t>
                      </a:r>
                      <a:r>
                        <a:rPr lang="ka-GE" sz="900" b="0" i="0" kern="1200" dirty="0" smtClean="0">
                          <a:solidFill>
                            <a:schemeClr val="tx1"/>
                          </a:solidFill>
                          <a:latin typeface="+mn-lt"/>
                          <a:ea typeface="+mn-ea"/>
                          <a:cs typeface="+mn-cs"/>
                        </a:rPr>
                        <a:t>შემოსაზღვრული </a:t>
                      </a:r>
                      <a:r>
                        <a:rPr lang="da-DK" sz="900" b="0" i="0" kern="1200" dirty="0" smtClean="0">
                          <a:solidFill>
                            <a:schemeClr val="tx1"/>
                          </a:solidFill>
                          <a:latin typeface="+mn-lt"/>
                          <a:ea typeface="+mn-ea"/>
                          <a:cs typeface="+mn-cs"/>
                        </a:rPr>
                        <a:t>საკლასო ოთახის კედლებით, </a:t>
                      </a:r>
                      <a:r>
                        <a:rPr lang="ka-GE" sz="900" b="0" i="0" kern="1200" dirty="0" smtClean="0">
                          <a:solidFill>
                            <a:schemeClr val="tx1"/>
                          </a:solidFill>
                          <a:latin typeface="+mn-lt"/>
                          <a:ea typeface="+mn-ea"/>
                          <a:cs typeface="+mn-cs"/>
                        </a:rPr>
                        <a:t> გაკვეთილის </a:t>
                      </a:r>
                      <a:r>
                        <a:rPr lang="da-DK" sz="900" b="0" i="0" kern="1200" dirty="0" smtClean="0">
                          <a:solidFill>
                            <a:schemeClr val="tx1"/>
                          </a:solidFill>
                          <a:latin typeface="+mn-lt"/>
                          <a:ea typeface="+mn-ea"/>
                          <a:cs typeface="+mn-cs"/>
                        </a:rPr>
                        <a:t>დროითი ჩარჩო</a:t>
                      </a:r>
                      <a:r>
                        <a:rPr lang="ka-GE" sz="900" b="0" i="0" kern="1200" dirty="0" smtClean="0">
                          <a:solidFill>
                            <a:schemeClr val="tx1"/>
                          </a:solidFill>
                          <a:latin typeface="+mn-lt"/>
                          <a:ea typeface="+mn-ea"/>
                          <a:cs typeface="+mn-cs"/>
                        </a:rPr>
                        <a:t>ები</a:t>
                      </a:r>
                      <a:r>
                        <a:rPr lang="da-DK" sz="900" b="0" i="0" kern="1200" dirty="0" smtClean="0">
                          <a:solidFill>
                            <a:schemeClr val="tx1"/>
                          </a:solidFill>
                          <a:latin typeface="+mn-lt"/>
                          <a:ea typeface="+mn-ea"/>
                          <a:cs typeface="+mn-cs"/>
                        </a:rPr>
                        <a:t>თ,</a:t>
                      </a:r>
                      <a:r>
                        <a:rPr lang="ka-GE" sz="900" b="0" i="0" kern="1200" dirty="0" smtClean="0">
                          <a:solidFill>
                            <a:schemeClr val="tx1"/>
                          </a:solidFill>
                          <a:latin typeface="+mn-lt"/>
                          <a:ea typeface="+mn-ea"/>
                          <a:cs typeface="+mn-cs"/>
                        </a:rPr>
                        <a:t> თემატური</a:t>
                      </a:r>
                      <a:r>
                        <a:rPr lang="da-DK" sz="900" b="0" i="0" kern="1200" dirty="0" smtClean="0">
                          <a:solidFill>
                            <a:schemeClr val="tx1"/>
                          </a:solidFill>
                          <a:latin typeface="+mn-lt"/>
                          <a:ea typeface="+mn-ea"/>
                          <a:cs typeface="+mn-cs"/>
                        </a:rPr>
                        <a:t> პარამეტრებით</a:t>
                      </a:r>
                      <a:r>
                        <a:rPr lang="ka-GE" sz="900" b="0" i="0" kern="1200" dirty="0" smtClean="0">
                          <a:solidFill>
                            <a:schemeClr val="tx1"/>
                          </a:solidFill>
                          <a:latin typeface="+mn-lt"/>
                          <a:ea typeface="+mn-ea"/>
                          <a:cs typeface="+mn-cs"/>
                        </a:rPr>
                        <a:t>.</a:t>
                      </a:r>
                      <a:endParaRPr lang="da-DK" sz="900" b="0" i="0" kern="1200" dirty="0" smtClean="0">
                        <a:solidFill>
                          <a:schemeClr val="tx1"/>
                        </a:solidFill>
                        <a:latin typeface="+mn-lt"/>
                        <a:ea typeface="+mn-ea"/>
                        <a:cs typeface="+mn-cs"/>
                      </a:endParaRPr>
                    </a:p>
                    <a:p>
                      <a:endParaRPr lang="da-DK" sz="900" b="0" i="0" kern="1200" dirty="0" smtClean="0">
                        <a:solidFill>
                          <a:schemeClr val="tx1"/>
                        </a:solidFill>
                        <a:latin typeface="+mn-lt"/>
                        <a:ea typeface="+mn-ea"/>
                        <a:cs typeface="+mn-cs"/>
                      </a:endParaRPr>
                    </a:p>
                    <a:p>
                      <a:r>
                        <a:rPr lang="ka-GE" sz="900" b="0" i="0" kern="1200" dirty="0" smtClean="0">
                          <a:solidFill>
                            <a:schemeClr val="tx1"/>
                          </a:solidFill>
                          <a:latin typeface="+mn-lt"/>
                          <a:ea typeface="+mn-ea"/>
                          <a:cs typeface="+mn-cs"/>
                        </a:rPr>
                        <a:t>გთხოვთ, აჩვენოთ მაგალითები, </a:t>
                      </a:r>
                      <a:r>
                        <a:rPr lang="da-DK" sz="900" b="0" i="0" kern="1200" dirty="0" smtClean="0">
                          <a:solidFill>
                            <a:schemeClr val="tx1"/>
                          </a:solidFill>
                          <a:latin typeface="+mn-lt"/>
                          <a:ea typeface="+mn-ea"/>
                          <a:cs typeface="+mn-cs"/>
                        </a:rPr>
                        <a:t>თუ პროექტი </a:t>
                      </a:r>
                      <a:r>
                        <a:rPr lang="ka-GE" sz="900" b="0" i="0" kern="1200" dirty="0" smtClean="0">
                          <a:solidFill>
                            <a:schemeClr val="tx1"/>
                          </a:solidFill>
                          <a:latin typeface="+mn-lt"/>
                          <a:ea typeface="+mn-ea"/>
                          <a:cs typeface="+mn-cs"/>
                        </a:rPr>
                        <a:t>ეხება </a:t>
                      </a:r>
                      <a:r>
                        <a:rPr lang="da-DK" sz="900" b="0" i="0" kern="1200" dirty="0" smtClean="0">
                          <a:solidFill>
                            <a:schemeClr val="tx1"/>
                          </a:solidFill>
                          <a:latin typeface="+mn-lt"/>
                          <a:ea typeface="+mn-ea"/>
                          <a:cs typeface="+mn-cs"/>
                        </a:rPr>
                        <a:t>რეალურ</a:t>
                      </a:r>
                      <a:r>
                        <a:rPr lang="ka-GE" sz="900" b="0" i="0" kern="1200" dirty="0" smtClean="0">
                          <a:solidFill>
                            <a:schemeClr val="tx1"/>
                          </a:solidFill>
                          <a:latin typeface="+mn-lt"/>
                          <a:ea typeface="+mn-ea"/>
                          <a:cs typeface="+mn-cs"/>
                        </a:rPr>
                        <a:t>ი სამყაროს</a:t>
                      </a:r>
                      <a:r>
                        <a:rPr lang="da-DK" sz="900" b="0" i="0" kern="1200" dirty="0" smtClean="0">
                          <a:solidFill>
                            <a:schemeClr val="tx1"/>
                          </a:solidFill>
                          <a:latin typeface="+mn-lt"/>
                          <a:ea typeface="+mn-ea"/>
                          <a:cs typeface="+mn-cs"/>
                        </a:rPr>
                        <a:t> პრობლემებს (მაგ</a:t>
                      </a:r>
                      <a:r>
                        <a:rPr lang="ka-GE" sz="900" b="0" i="0" kern="1200" dirty="0" err="1" smtClean="0">
                          <a:solidFill>
                            <a:schemeClr val="tx1"/>
                          </a:solidFill>
                          <a:latin typeface="+mn-lt"/>
                          <a:ea typeface="+mn-ea"/>
                          <a:cs typeface="+mn-cs"/>
                        </a:rPr>
                        <a:t>ალითად</a:t>
                      </a:r>
                      <a:r>
                        <a:rPr lang="ka-GE" sz="900" b="0" i="0" kern="1200" dirty="0" smtClean="0">
                          <a:solidFill>
                            <a:schemeClr val="tx1"/>
                          </a:solidFill>
                          <a:latin typeface="+mn-lt"/>
                          <a:ea typeface="+mn-ea"/>
                          <a:cs typeface="+mn-cs"/>
                        </a:rPr>
                        <a:t>, საკლასო ოთახს მიღმა რეალურ </a:t>
                      </a:r>
                      <a:r>
                        <a:rPr lang="da-DK" sz="900" b="0" i="0" kern="1200" dirty="0" smtClean="0">
                          <a:solidFill>
                            <a:schemeClr val="tx1"/>
                          </a:solidFill>
                          <a:latin typeface="+mn-lt"/>
                          <a:ea typeface="+mn-ea"/>
                          <a:cs typeface="+mn-cs"/>
                        </a:rPr>
                        <a:t>სიტუაცი</a:t>
                      </a:r>
                      <a:r>
                        <a:rPr lang="ka-GE" sz="900" b="0" i="0" kern="1200" dirty="0" smtClean="0">
                          <a:solidFill>
                            <a:schemeClr val="tx1"/>
                          </a:solidFill>
                          <a:latin typeface="+mn-lt"/>
                          <a:ea typeface="+mn-ea"/>
                          <a:cs typeface="+mn-cs"/>
                        </a:rPr>
                        <a:t>ებსა </a:t>
                      </a:r>
                      <a:r>
                        <a:rPr lang="da-DK" sz="900" b="0" i="0" kern="1200" dirty="0" smtClean="0">
                          <a:solidFill>
                            <a:schemeClr val="tx1"/>
                          </a:solidFill>
                          <a:latin typeface="+mn-lt"/>
                          <a:ea typeface="+mn-ea"/>
                          <a:cs typeface="+mn-cs"/>
                        </a:rPr>
                        <a:t>და მონაცემებ</a:t>
                      </a:r>
                      <a:r>
                        <a:rPr lang="ka-GE" sz="900" b="0" i="0" kern="1200" dirty="0" smtClean="0">
                          <a:solidFill>
                            <a:schemeClr val="tx1"/>
                          </a:solidFill>
                          <a:latin typeface="+mn-lt"/>
                          <a:ea typeface="+mn-ea"/>
                          <a:cs typeface="+mn-cs"/>
                        </a:rPr>
                        <a:t>ს</a:t>
                      </a:r>
                      <a:r>
                        <a:rPr lang="da-DK" sz="900" b="0" i="0" kern="1200" dirty="0" smtClean="0">
                          <a:solidFill>
                            <a:schemeClr val="tx1"/>
                          </a:solidFill>
                          <a:latin typeface="+mn-lt"/>
                          <a:ea typeface="+mn-ea"/>
                          <a:cs typeface="+mn-cs"/>
                        </a:rPr>
                        <a:t>) და მნიშვნელოვანი გავლენა აქვს ლოკალურ</a:t>
                      </a:r>
                      <a:r>
                        <a:rPr lang="ka-GE" sz="900" b="0" i="0" kern="1200" dirty="0" smtClean="0">
                          <a:solidFill>
                            <a:schemeClr val="tx1"/>
                          </a:solidFill>
                          <a:latin typeface="+mn-lt"/>
                          <a:ea typeface="+mn-ea"/>
                          <a:cs typeface="+mn-cs"/>
                        </a:rPr>
                        <a:t> </a:t>
                      </a:r>
                      <a:r>
                        <a:rPr lang="da-DK" sz="900" b="0" i="0" kern="1200" dirty="0" smtClean="0">
                          <a:solidFill>
                            <a:schemeClr val="tx1"/>
                          </a:solidFill>
                          <a:latin typeface="+mn-lt"/>
                          <a:ea typeface="+mn-ea"/>
                          <a:cs typeface="+mn-cs"/>
                        </a:rPr>
                        <a:t>ან გლობალურ საზოგადოებებზე</a:t>
                      </a:r>
                      <a:r>
                        <a:rPr lang="ka-GE" sz="900" b="0" i="0" kern="1200" dirty="0" smtClean="0">
                          <a:solidFill>
                            <a:schemeClr val="tx1"/>
                          </a:solidFill>
                          <a:latin typeface="+mn-lt"/>
                          <a:ea typeface="+mn-ea"/>
                          <a:cs typeface="+mn-cs"/>
                        </a:rPr>
                        <a:t>. </a:t>
                      </a:r>
                      <a:endParaRPr lang="en-US" sz="900" b="0" i="0" kern="1200" dirty="0" smtClean="0">
                        <a:solidFill>
                          <a:schemeClr val="tx1"/>
                        </a:solidFill>
                        <a:latin typeface="+mn-lt"/>
                        <a:ea typeface="+mn-ea"/>
                        <a:cs typeface="+mn-cs"/>
                      </a:endParaRPr>
                    </a:p>
                    <a:p>
                      <a:endParaRPr lang="en-US" sz="1050" dirty="0" smtClean="0"/>
                    </a:p>
                    <a:p>
                      <a:endParaRPr lang="en-US" sz="1050" dirty="0" smtClean="0"/>
                    </a:p>
                    <a:p>
                      <a:endParaRPr lang="da-DK" sz="1050" b="0" i="1" dirty="0" smtClean="0">
                        <a:solidFill>
                          <a:schemeClr val="tx1"/>
                        </a:solidFill>
                        <a:latin typeface="+mn-lt"/>
                      </a:endParaRPr>
                    </a:p>
                  </a:txBody>
                  <a:tcPr marL="91443" marR="91443" marT="45695" marB="45695"/>
                </a:tc>
                <a:tc>
                  <a:txBody>
                    <a:bodyPr/>
                    <a:lstStyle/>
                    <a:p>
                      <a:endParaRPr lang="en-US" sz="1050" kern="1200" dirty="0" smtClean="0"/>
                    </a:p>
                    <a:p>
                      <a:r>
                        <a:rPr lang="ka-GE" sz="1050" kern="1200" dirty="0" smtClean="0">
                          <a:solidFill>
                            <a:schemeClr val="bg1">
                              <a:lumMod val="50000"/>
                            </a:schemeClr>
                          </a:solidFill>
                          <a:latin typeface="+mn-lt"/>
                          <a:ea typeface="+mn-ea"/>
                          <a:cs typeface="Calibri" pitchFamily="34" charset="0"/>
                        </a:rPr>
                        <a:t>კრიტიკული აზროვნება</a:t>
                      </a:r>
                    </a:p>
                    <a:p>
                      <a:r>
                        <a:rPr lang="ka-GE" sz="900" kern="1200" dirty="0" smtClean="0">
                          <a:solidFill>
                            <a:schemeClr val="tx1"/>
                          </a:solidFill>
                          <a:latin typeface="+mn-lt"/>
                          <a:ea typeface="+mn-ea"/>
                          <a:cs typeface="Calibri" pitchFamily="34" charset="0"/>
                        </a:rPr>
                        <a:t>             მოსწავლეებმა </a:t>
                      </a:r>
                      <a:r>
                        <a:rPr lang="ka-GE" sz="900" kern="1200" dirty="0" smtClean="0">
                          <a:solidFill>
                            <a:schemeClr val="tx1"/>
                          </a:solidFill>
                          <a:latin typeface="+mn-lt"/>
                          <a:ea typeface="+mn-ea"/>
                          <a:cs typeface="Calibri" pitchFamily="34" charset="0"/>
                        </a:rPr>
                        <a:t>გააანალიზეს თანატოლის პრობლემა</a:t>
                      </a:r>
                      <a:r>
                        <a:rPr lang="ka-GE" sz="900" kern="1200" baseline="0" dirty="0" smtClean="0">
                          <a:solidFill>
                            <a:schemeClr val="tx1"/>
                          </a:solidFill>
                          <a:latin typeface="+mn-lt"/>
                          <a:ea typeface="+mn-ea"/>
                          <a:cs typeface="Calibri" pitchFamily="34" charset="0"/>
                        </a:rPr>
                        <a:t>, შეადარეს, გაავლეს პარალელები მათსა და ემიგრანტ ბავშვის ცხოვრებას შორის. გააკეთეს დასკვნა და  ამის შემდეგ მათ დასახეს პრობლემის გადაჭრის გზები, შესასრულებელი სამუშაოები.</a:t>
                      </a:r>
                      <a:endParaRPr lang="ka-GE" sz="900" kern="1200" dirty="0" smtClean="0">
                        <a:solidFill>
                          <a:schemeClr val="bg1">
                            <a:lumMod val="50000"/>
                          </a:schemeClr>
                        </a:solidFill>
                        <a:latin typeface="+mn-lt"/>
                        <a:ea typeface="+mn-ea"/>
                        <a:cs typeface="Calibri" pitchFamily="34" charset="0"/>
                      </a:endParaRPr>
                    </a:p>
                    <a:p>
                      <a:r>
                        <a:rPr lang="ka-GE" sz="900" kern="1200" dirty="0" smtClean="0">
                          <a:solidFill>
                            <a:schemeClr val="tx1"/>
                          </a:solidFill>
                          <a:latin typeface="+mn-lt"/>
                          <a:ea typeface="+mn-ea"/>
                          <a:cs typeface="Calibri" pitchFamily="34" charset="0"/>
                        </a:rPr>
                        <a:t>            სამუშაოების </a:t>
                      </a:r>
                      <a:r>
                        <a:rPr lang="ka-GE" sz="900" kern="1200" dirty="0" smtClean="0">
                          <a:solidFill>
                            <a:schemeClr val="tx1"/>
                          </a:solidFill>
                          <a:latin typeface="+mn-lt"/>
                          <a:ea typeface="+mn-ea"/>
                          <a:cs typeface="Calibri" pitchFamily="34" charset="0"/>
                        </a:rPr>
                        <a:t>შესრულების პროცესში მათ უწევდათ შეეტყოთ უფრო მეტი შინაურ ცხოველებზე და ფრინველებზე,</a:t>
                      </a:r>
                      <a:r>
                        <a:rPr lang="ka-GE" sz="900" kern="1200" baseline="0" dirty="0" smtClean="0">
                          <a:solidFill>
                            <a:schemeClr val="tx1"/>
                          </a:solidFill>
                          <a:latin typeface="+mn-lt"/>
                          <a:ea typeface="+mn-ea"/>
                          <a:cs typeface="Calibri" pitchFamily="34" charset="0"/>
                        </a:rPr>
                        <a:t> რათა ვიდეოს ჩაწერისას ყოფილიყვნენ უფრო </a:t>
                      </a:r>
                      <a:r>
                        <a:rPr lang="ka-GE" sz="900" kern="1200" baseline="0" dirty="0" smtClean="0">
                          <a:solidFill>
                            <a:schemeClr val="tx1"/>
                          </a:solidFill>
                          <a:latin typeface="+mn-lt"/>
                          <a:ea typeface="+mn-ea"/>
                          <a:cs typeface="Calibri" pitchFamily="34" charset="0"/>
                        </a:rPr>
                        <a:t>კომპეტენტურები. მოსწავლეები </a:t>
                      </a:r>
                      <a:r>
                        <a:rPr lang="ka-GE" sz="900" kern="1200" baseline="0" dirty="0" smtClean="0">
                          <a:solidFill>
                            <a:schemeClr val="tx1"/>
                          </a:solidFill>
                          <a:latin typeface="+mn-lt"/>
                          <a:ea typeface="+mn-ea"/>
                          <a:cs typeface="Calibri" pitchFamily="34" charset="0"/>
                        </a:rPr>
                        <a:t>ახდენდნენ მოსმენილი მასალის დახარისხებას-ვრცელი ტექტიდან უფრო მნიშვნელოვანის გამოყოფას და ვიდეოს გადაღებისას მოკლე ტექსტების ჩაწერას. ისინი დამოუკიდებლად აკეთებდნენ ტექსტის ანალიზს, და დამოუკიდებლად აფასებდნენ რა უფრო მნიშვნელოვანი </a:t>
                      </a:r>
                      <a:r>
                        <a:rPr lang="ka-GE" sz="900" kern="1200" baseline="0" dirty="0" smtClean="0">
                          <a:solidFill>
                            <a:schemeClr val="tx1"/>
                          </a:solidFill>
                          <a:latin typeface="+mn-lt"/>
                          <a:ea typeface="+mn-ea"/>
                          <a:cs typeface="Calibri" pitchFamily="34" charset="0"/>
                        </a:rPr>
                        <a:t>იყო. ისინი  პროგრამა </a:t>
                      </a:r>
                      <a:r>
                        <a:rPr lang="en-US" sz="900" b="0" kern="1200" baseline="0" dirty="0" smtClean="0">
                          <a:solidFill>
                            <a:schemeClr val="tx1"/>
                          </a:solidFill>
                          <a:latin typeface="+mn-lt"/>
                          <a:ea typeface="+mn-ea"/>
                          <a:cs typeface="+mn-cs"/>
                        </a:rPr>
                        <a:t>Classroom Management-</a:t>
                      </a:r>
                      <a:r>
                        <a:rPr lang="ka-GE" sz="900" kern="1200" baseline="0" dirty="0" smtClean="0">
                          <a:solidFill>
                            <a:schemeClr val="tx1"/>
                          </a:solidFill>
                          <a:latin typeface="+mn-lt"/>
                          <a:ea typeface="+mn-ea"/>
                          <a:cs typeface="Calibri" pitchFamily="34" charset="0"/>
                        </a:rPr>
                        <a:t>ის </a:t>
                      </a:r>
                      <a:r>
                        <a:rPr lang="ka-GE" sz="900" kern="1200" baseline="0" dirty="0" smtClean="0">
                          <a:solidFill>
                            <a:schemeClr val="tx1"/>
                          </a:solidFill>
                          <a:latin typeface="+mn-lt"/>
                          <a:ea typeface="+mn-ea"/>
                          <a:cs typeface="Calibri" pitchFamily="34" charset="0"/>
                        </a:rPr>
                        <a:t>საშუალებით ნახულობდნენ ერთმანეთის ვიდეოებს,  რამდენიმედან ურჩევდნენ ერთს, აძლევდნენ რჩევებს მეგობარს თუ რომელი სჯობდა, რომ ლილისთვის გადაეგზავნათ. </a:t>
                      </a:r>
                    </a:p>
                    <a:p>
                      <a:endParaRPr lang="ka-GE" sz="900" kern="1200" baseline="0" dirty="0" smtClean="0">
                        <a:solidFill>
                          <a:schemeClr val="tx1"/>
                        </a:solidFill>
                        <a:latin typeface="+mn-lt"/>
                        <a:ea typeface="+mn-ea"/>
                        <a:cs typeface="Calibri" pitchFamily="34" charset="0"/>
                      </a:endParaRPr>
                    </a:p>
                    <a:p>
                      <a:endParaRPr lang="ka-GE" sz="900" kern="1200" baseline="0" dirty="0" smtClean="0">
                        <a:solidFill>
                          <a:schemeClr val="tx1"/>
                        </a:solidFill>
                        <a:latin typeface="+mn-lt"/>
                        <a:ea typeface="+mn-ea"/>
                        <a:cs typeface="Calibri" pitchFamily="34" charset="0"/>
                      </a:endParaRPr>
                    </a:p>
                    <a:p>
                      <a:endParaRPr lang="ka-GE" sz="900" kern="1200" baseline="0" dirty="0" smtClean="0">
                        <a:solidFill>
                          <a:schemeClr val="tx1"/>
                        </a:solidFill>
                        <a:latin typeface="+mn-lt"/>
                        <a:ea typeface="+mn-ea"/>
                        <a:cs typeface="Calibri" pitchFamily="34" charset="0"/>
                      </a:endParaRPr>
                    </a:p>
                    <a:p>
                      <a:endParaRPr lang="ka-GE" sz="900" kern="1200" baseline="0" dirty="0" smtClean="0">
                        <a:solidFill>
                          <a:schemeClr val="tx1"/>
                        </a:solidFill>
                        <a:latin typeface="+mn-lt"/>
                        <a:ea typeface="+mn-ea"/>
                        <a:cs typeface="Calibri" pitchFamily="34" charset="0"/>
                      </a:endParaRPr>
                    </a:p>
                    <a:p>
                      <a:r>
                        <a:rPr lang="ka-GE" sz="900" kern="1200" baseline="0" dirty="0" smtClean="0">
                          <a:solidFill>
                            <a:schemeClr val="tx1"/>
                          </a:solidFill>
                          <a:latin typeface="+mn-lt"/>
                          <a:ea typeface="+mn-ea"/>
                          <a:cs typeface="Calibri" pitchFamily="34" charset="0"/>
                        </a:rPr>
                        <a:t>                მეტი </a:t>
                      </a:r>
                      <a:r>
                        <a:rPr lang="ka-GE" sz="900" kern="1200" baseline="0" dirty="0" smtClean="0">
                          <a:solidFill>
                            <a:schemeClr val="tx1"/>
                          </a:solidFill>
                          <a:latin typeface="+mn-lt"/>
                          <a:ea typeface="+mn-ea"/>
                          <a:cs typeface="Calibri" pitchFamily="34" charset="0"/>
                        </a:rPr>
                        <a:t>ინფორმაციულობისათვის ისინი გაესაუბრნენ უფროსებს, ცხოველების მომვლელებს ფერმაში. გადაღებები მიმდინარეობდა სასკოლო გარემოს გარეთ. ბევრ ოჯახს ცხოველების დიდი რაოდენობა ჰყავდათ და ისინი დასახლებული პუნქტებიდან მოშორებით იყო. ან საბალახოდ იყვნენ დღისით გასულები. მოსწავლეებს უწევდათ შესაბამისი დროის შერჩევა და გადაღების დაგეგმვა</a:t>
                      </a:r>
                      <a:r>
                        <a:rPr lang="ka-GE" sz="900" kern="1200" baseline="0" dirty="0" smtClean="0">
                          <a:solidFill>
                            <a:schemeClr val="tx1"/>
                          </a:solidFill>
                          <a:latin typeface="+mn-lt"/>
                          <a:ea typeface="+mn-ea"/>
                          <a:cs typeface="Calibri" pitchFamily="34" charset="0"/>
                        </a:rPr>
                        <a:t>.</a:t>
                      </a:r>
                      <a:endParaRPr lang="ka-GE" sz="900" kern="1200" baseline="0" dirty="0" smtClean="0">
                        <a:solidFill>
                          <a:schemeClr val="tx1"/>
                        </a:solidFill>
                        <a:latin typeface="+mn-lt"/>
                        <a:ea typeface="+mn-ea"/>
                        <a:cs typeface="Calibri" pitchFamily="34" charset="0"/>
                      </a:endParaRPr>
                    </a:p>
                    <a:p>
                      <a:r>
                        <a:rPr lang="ka-GE" sz="900" kern="1200" baseline="0" dirty="0" smtClean="0">
                          <a:solidFill>
                            <a:schemeClr val="tx1"/>
                          </a:solidFill>
                          <a:latin typeface="+mn-lt"/>
                          <a:ea typeface="+mn-ea"/>
                          <a:cs typeface="Calibri" pitchFamily="34" charset="0"/>
                        </a:rPr>
                        <a:t>                საკლასო </a:t>
                      </a:r>
                      <a:r>
                        <a:rPr lang="ka-GE" sz="900" kern="1200" baseline="0" dirty="0" smtClean="0">
                          <a:solidFill>
                            <a:schemeClr val="tx1"/>
                          </a:solidFill>
                          <a:latin typeface="+mn-lt"/>
                          <a:ea typeface="+mn-ea"/>
                          <a:cs typeface="Calibri" pitchFamily="34" charset="0"/>
                        </a:rPr>
                        <a:t>ოთახში მხოლოდ გადაღებულ სიუჟეტებზე ხდებოდა მსჯელობა და შერჩევა.</a:t>
                      </a:r>
                    </a:p>
                    <a:p>
                      <a:endParaRPr lang="ka-GE" sz="900" kern="1200" baseline="0" dirty="0" smtClean="0">
                        <a:solidFill>
                          <a:schemeClr val="tx1"/>
                        </a:solidFill>
                        <a:latin typeface="+mn-lt"/>
                        <a:ea typeface="+mn-ea"/>
                        <a:cs typeface="Calibri" pitchFamily="34" charset="0"/>
                      </a:endParaRPr>
                    </a:p>
                    <a:p>
                      <a:endParaRPr lang="ka-GE" sz="900" kern="1200" baseline="0" dirty="0" smtClean="0">
                        <a:solidFill>
                          <a:schemeClr val="tx1"/>
                        </a:solidFill>
                        <a:latin typeface="+mn-lt"/>
                        <a:ea typeface="+mn-ea"/>
                        <a:cs typeface="Calibri" pitchFamily="34" charset="0"/>
                      </a:endParaRPr>
                    </a:p>
                    <a:p>
                      <a:r>
                        <a:rPr lang="ka-GE" sz="900" kern="1200" baseline="0" dirty="0" smtClean="0">
                          <a:solidFill>
                            <a:schemeClr val="tx1"/>
                          </a:solidFill>
                          <a:latin typeface="+mn-lt"/>
                          <a:ea typeface="+mn-ea"/>
                          <a:cs typeface="Calibri" pitchFamily="34" charset="0"/>
                        </a:rPr>
                        <a:t>                თუ </a:t>
                      </a:r>
                      <a:r>
                        <a:rPr lang="ka-GE" sz="900" kern="1200" baseline="0" dirty="0" smtClean="0">
                          <a:solidFill>
                            <a:schemeClr val="tx1"/>
                          </a:solidFill>
                          <a:latin typeface="+mn-lt"/>
                          <a:ea typeface="+mn-ea"/>
                          <a:cs typeface="Calibri" pitchFamily="34" charset="0"/>
                        </a:rPr>
                        <a:t>რეალობას გადავხედავთ ბევრი ემიგრანტი ბავშვია, რომელიც თავის სამშობლოს ცხოვრებას არ იცნობს, არ იცის  მშობლიური ენა სრულყოფილად, უჭირს მეტყველება</a:t>
                      </a:r>
                      <a:r>
                        <a:rPr lang="ka-GE" sz="900" kern="1200" baseline="0" dirty="0" smtClean="0">
                          <a:solidFill>
                            <a:schemeClr val="tx1"/>
                          </a:solidFill>
                          <a:latin typeface="+mn-lt"/>
                          <a:ea typeface="+mn-ea"/>
                          <a:cs typeface="Calibri" pitchFamily="34" charset="0"/>
                        </a:rPr>
                        <a:t>.</a:t>
                      </a:r>
                      <a:endParaRPr lang="ka-GE" sz="900" kern="1200" baseline="0" dirty="0" smtClean="0">
                        <a:solidFill>
                          <a:schemeClr val="tx1"/>
                        </a:solidFill>
                        <a:latin typeface="+mn-lt"/>
                        <a:ea typeface="+mn-ea"/>
                        <a:cs typeface="Calibri" pitchFamily="34" charset="0"/>
                      </a:endParaRPr>
                    </a:p>
                    <a:p>
                      <a:r>
                        <a:rPr lang="ka-GE" sz="900" kern="1200" baseline="0" dirty="0" smtClean="0">
                          <a:solidFill>
                            <a:schemeClr val="tx1"/>
                          </a:solidFill>
                          <a:latin typeface="+mn-lt"/>
                          <a:ea typeface="+mn-ea"/>
                          <a:cs typeface="Calibri" pitchFamily="34" charset="0"/>
                        </a:rPr>
                        <a:t>              მათთვის </a:t>
                      </a:r>
                      <a:r>
                        <a:rPr lang="ka-GE" sz="900" kern="1200" baseline="0" dirty="0" smtClean="0">
                          <a:solidFill>
                            <a:schemeClr val="tx1"/>
                          </a:solidFill>
                          <a:latin typeface="+mn-lt"/>
                          <a:ea typeface="+mn-ea"/>
                          <a:cs typeface="Calibri" pitchFamily="34" charset="0"/>
                        </a:rPr>
                        <a:t>მნიშვნელოვანია თანატოლებთან ურთიერთობა, თანატოლებისგან გამოცდილების და ცოდნის გაზიარება</a:t>
                      </a:r>
                      <a:r>
                        <a:rPr lang="ka-GE" sz="900" kern="1200" baseline="0" dirty="0" smtClean="0">
                          <a:solidFill>
                            <a:schemeClr val="tx1"/>
                          </a:solidFill>
                          <a:latin typeface="+mn-lt"/>
                          <a:ea typeface="+mn-ea"/>
                          <a:cs typeface="Calibri" pitchFamily="34" charset="0"/>
                        </a:rPr>
                        <a:t>.</a:t>
                      </a:r>
                      <a:endParaRPr lang="ka-GE" sz="900" kern="1200" baseline="0" dirty="0" smtClean="0">
                        <a:solidFill>
                          <a:schemeClr val="tx1"/>
                        </a:solidFill>
                        <a:latin typeface="+mn-lt"/>
                        <a:ea typeface="+mn-ea"/>
                        <a:cs typeface="Calibri" pitchFamily="34" charset="0"/>
                      </a:endParaRPr>
                    </a:p>
                    <a:p>
                      <a:r>
                        <a:rPr lang="ka-GE" sz="900" kern="1200" baseline="0" dirty="0" smtClean="0">
                          <a:solidFill>
                            <a:schemeClr val="tx1"/>
                          </a:solidFill>
                          <a:latin typeface="+mn-lt"/>
                          <a:ea typeface="+mn-ea"/>
                          <a:cs typeface="Calibri" pitchFamily="34" charset="0"/>
                        </a:rPr>
                        <a:t>              მოსწავლეებში </a:t>
                      </a:r>
                      <a:r>
                        <a:rPr lang="ka-GE" sz="900" kern="1200" baseline="0" dirty="0" smtClean="0">
                          <a:solidFill>
                            <a:schemeClr val="tx1"/>
                          </a:solidFill>
                          <a:latin typeface="+mn-lt"/>
                          <a:ea typeface="+mn-ea"/>
                          <a:cs typeface="Calibri" pitchFamily="34" charset="0"/>
                        </a:rPr>
                        <a:t>ამ პრობლემის განხილვამ ემპათია გამოიწვია, რაც მოზარდთა განვითარებაში და აღზრდაში ძალიან მნიშვნლოვანია. მათ იგრძნეს საკუთარი როლის მნიშვნელოვნება</a:t>
                      </a:r>
                      <a:r>
                        <a:rPr lang="ka-GE" sz="900" kern="1200" baseline="0" dirty="0" smtClean="0">
                          <a:solidFill>
                            <a:schemeClr val="tx1"/>
                          </a:solidFill>
                          <a:latin typeface="+mn-lt"/>
                          <a:ea typeface="+mn-ea"/>
                          <a:cs typeface="Calibri" pitchFamily="34" charset="0"/>
                        </a:rPr>
                        <a:t>.</a:t>
                      </a:r>
                      <a:endParaRPr lang="ka-GE" sz="900" kern="1200" baseline="0" dirty="0" smtClean="0">
                        <a:solidFill>
                          <a:schemeClr val="tx1"/>
                        </a:solidFill>
                        <a:latin typeface="+mn-lt"/>
                        <a:ea typeface="+mn-ea"/>
                        <a:cs typeface="Calibri" pitchFamily="34" charset="0"/>
                      </a:endParaRPr>
                    </a:p>
                    <a:p>
                      <a:r>
                        <a:rPr lang="ka-GE" sz="900" kern="1200" baseline="0" dirty="0" smtClean="0">
                          <a:solidFill>
                            <a:schemeClr val="tx1"/>
                          </a:solidFill>
                          <a:latin typeface="+mn-lt"/>
                          <a:ea typeface="+mn-ea"/>
                          <a:cs typeface="Calibri" pitchFamily="34" charset="0"/>
                        </a:rPr>
                        <a:t> </a:t>
                      </a:r>
                      <a:r>
                        <a:rPr lang="ka-GE" sz="900" kern="1200" baseline="0" dirty="0" smtClean="0">
                          <a:solidFill>
                            <a:schemeClr val="tx1"/>
                          </a:solidFill>
                          <a:latin typeface="+mn-lt"/>
                          <a:ea typeface="+mn-ea"/>
                          <a:cs typeface="Calibri" pitchFamily="34" charset="0"/>
                        </a:rPr>
                        <a:t>            ავტომატურად </a:t>
                      </a:r>
                      <a:r>
                        <a:rPr lang="ka-GE" sz="900" kern="1200" baseline="0" dirty="0" smtClean="0">
                          <a:solidFill>
                            <a:schemeClr val="tx1"/>
                          </a:solidFill>
                          <a:latin typeface="+mn-lt"/>
                          <a:ea typeface="+mn-ea"/>
                          <a:cs typeface="Calibri" pitchFamily="34" charset="0"/>
                        </a:rPr>
                        <a:t>გამოიკვეთა მეორე პრობლემა- ლტოლვილობა, რაზეც საუბრობს ერთ-ერთი მოსწავლე ვიდეო რგოლში, ამით მას უნდა რომ თანატოლს გაუზიაროს საკუთარი მდგომარეობა და </a:t>
                      </a:r>
                      <a:r>
                        <a:rPr lang="ka-GE" sz="900" kern="1200" baseline="0" dirty="0" smtClean="0">
                          <a:solidFill>
                            <a:schemeClr val="tx1"/>
                          </a:solidFill>
                          <a:latin typeface="+mn-lt"/>
                          <a:ea typeface="+mn-ea"/>
                          <a:cs typeface="Calibri" pitchFamily="34" charset="0"/>
                        </a:rPr>
                        <a:t>აგრძნობინოს, </a:t>
                      </a:r>
                      <a:r>
                        <a:rPr lang="ka-GE" sz="900" kern="1200" baseline="0" dirty="0" smtClean="0">
                          <a:solidFill>
                            <a:schemeClr val="tx1"/>
                          </a:solidFill>
                          <a:latin typeface="+mn-lt"/>
                          <a:ea typeface="+mn-ea"/>
                          <a:cs typeface="Calibri" pitchFamily="34" charset="0"/>
                        </a:rPr>
                        <a:t>რომ ის “მარტო” არაა პრობლემებთან</a:t>
                      </a:r>
                      <a:r>
                        <a:rPr lang="ka-GE" sz="900" kern="1200" baseline="0" dirty="0" smtClean="0">
                          <a:solidFill>
                            <a:schemeClr val="tx1"/>
                          </a:solidFill>
                          <a:latin typeface="+mn-lt"/>
                          <a:ea typeface="+mn-ea"/>
                          <a:cs typeface="Calibri" pitchFamily="34" charset="0"/>
                        </a:rPr>
                        <a:t>.</a:t>
                      </a:r>
                      <a:endParaRPr lang="ka-GE" sz="900" kern="1200" baseline="0" dirty="0" smtClean="0">
                        <a:solidFill>
                          <a:schemeClr val="tx1"/>
                        </a:solidFill>
                        <a:latin typeface="+mn-lt"/>
                        <a:ea typeface="+mn-ea"/>
                        <a:cs typeface="Calibri" pitchFamily="34" charset="0"/>
                      </a:endParaRPr>
                    </a:p>
                    <a:p>
                      <a:endParaRPr lang="en-US" sz="1100" kern="1200" dirty="0" smtClean="0">
                        <a:solidFill>
                          <a:schemeClr val="bg1">
                            <a:lumMod val="50000"/>
                          </a:schemeClr>
                        </a:solidFill>
                        <a:latin typeface="+mn-lt"/>
                        <a:ea typeface="+mn-ea"/>
                        <a:cs typeface="Calibri" pitchFamily="34" charset="0"/>
                      </a:endParaRPr>
                    </a:p>
                  </a:txBody>
                  <a:tcPr marL="91443" marR="91443" marT="45695" marB="45695"/>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nvGraphicFramePr>
        <p:xfrm>
          <a:off x="250825" y="146050"/>
          <a:ext cx="7920880" cy="5559548"/>
        </p:xfrm>
        <a:graphic>
          <a:graphicData uri="http://schemas.openxmlformats.org/drawingml/2006/table">
            <a:tbl>
              <a:tblPr firstRow="1" bandRow="1">
                <a:tableStyleId>{5C22544A-7EE6-4342-B048-85BDC9FD1C3A}</a:tableStyleId>
              </a:tblPr>
              <a:tblGrid>
                <a:gridCol w="2016224"/>
                <a:gridCol w="5904656"/>
              </a:tblGrid>
              <a:tr h="45614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050" b="0" i="1"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050" b="0" dirty="0" smtClean="0">
                        <a:solidFill>
                          <a:schemeClr val="tx1"/>
                        </a:solidFill>
                        <a:latin typeface="+mn-lt"/>
                      </a:endParaRPr>
                    </a:p>
                    <a:p>
                      <a:endParaRPr lang="da-DK" sz="1050" b="0" dirty="0" smtClean="0">
                        <a:solidFill>
                          <a:schemeClr val="tx1"/>
                        </a:solidFill>
                        <a:latin typeface="+mn-lt"/>
                      </a:endParaRPr>
                    </a:p>
                    <a:p>
                      <a:r>
                        <a:rPr lang="da-DK" sz="1050" b="1" dirty="0" err="1" smtClean="0">
                          <a:solidFill>
                            <a:schemeClr val="tx1"/>
                          </a:solidFill>
                          <a:latin typeface="+mn-lt"/>
                        </a:rPr>
                        <a:t>კოლაბორაცია</a:t>
                      </a:r>
                      <a:endParaRPr lang="da-DK" sz="1050" b="1" dirty="0" smtClean="0">
                        <a:solidFill>
                          <a:schemeClr val="tx1"/>
                        </a:solidFill>
                        <a:latin typeface="+mn-lt"/>
                      </a:endParaRPr>
                    </a:p>
                    <a:p>
                      <a:endParaRPr lang="da-DK" sz="1050" b="0" dirty="0" smtClean="0">
                        <a:solidFill>
                          <a:schemeClr val="tx1"/>
                        </a:solidFill>
                        <a:latin typeface="+mn-lt"/>
                      </a:endParaRPr>
                    </a:p>
                    <a:p>
                      <a:r>
                        <a:rPr lang="en-US" sz="900" b="0" i="0" kern="1200" dirty="0" err="1" smtClean="0">
                          <a:solidFill>
                            <a:schemeClr val="tx1"/>
                          </a:solidFill>
                          <a:latin typeface="+mn-lt"/>
                          <a:ea typeface="+mn-ea"/>
                          <a:cs typeface="+mn-cs"/>
                        </a:rPr>
                        <a:t>მაგალითები</a:t>
                      </a:r>
                      <a:r>
                        <a:rPr lang="en-US" sz="900" b="0" i="0" kern="1200" dirty="0" smtClean="0">
                          <a:solidFill>
                            <a:schemeClr val="tx1"/>
                          </a:solidFill>
                          <a:latin typeface="+mn-lt"/>
                          <a:ea typeface="+mn-ea"/>
                          <a:cs typeface="+mn-cs"/>
                        </a:rPr>
                        <a:t> </a:t>
                      </a:r>
                      <a:r>
                        <a:rPr lang="en-US" sz="900" b="0" i="0" kern="1200" dirty="0" err="1" smtClean="0">
                          <a:solidFill>
                            <a:schemeClr val="tx1"/>
                          </a:solidFill>
                          <a:latin typeface="+mn-lt"/>
                          <a:ea typeface="+mn-ea"/>
                          <a:cs typeface="+mn-cs"/>
                        </a:rPr>
                        <a:t>იმისა</a:t>
                      </a:r>
                      <a:r>
                        <a:rPr lang="en-US" sz="900" b="0" i="0" kern="1200" dirty="0" smtClean="0">
                          <a:solidFill>
                            <a:schemeClr val="tx1"/>
                          </a:solidFill>
                          <a:latin typeface="+mn-lt"/>
                          <a:ea typeface="+mn-ea"/>
                          <a:cs typeface="+mn-cs"/>
                        </a:rPr>
                        <a:t>, </a:t>
                      </a:r>
                      <a:r>
                        <a:rPr lang="en-US" sz="900" b="0" i="0" kern="1200" dirty="0" err="1" smtClean="0">
                          <a:solidFill>
                            <a:schemeClr val="tx1"/>
                          </a:solidFill>
                          <a:latin typeface="+mn-lt"/>
                          <a:ea typeface="+mn-ea"/>
                          <a:cs typeface="+mn-cs"/>
                        </a:rPr>
                        <a:t>თუ</a:t>
                      </a:r>
                      <a:r>
                        <a:rPr lang="en-US" sz="900" b="0" i="0" kern="1200" dirty="0" smtClean="0">
                          <a:solidFill>
                            <a:schemeClr val="tx1"/>
                          </a:solidFill>
                          <a:latin typeface="+mn-lt"/>
                          <a:ea typeface="+mn-ea"/>
                          <a:cs typeface="+mn-cs"/>
                        </a:rPr>
                        <a:t> </a:t>
                      </a:r>
                      <a:r>
                        <a:rPr lang="en-US" sz="900" b="0" i="0" kern="1200" dirty="0" err="1" smtClean="0">
                          <a:solidFill>
                            <a:schemeClr val="tx1"/>
                          </a:solidFill>
                          <a:latin typeface="+mn-lt"/>
                          <a:ea typeface="+mn-ea"/>
                          <a:cs typeface="+mn-cs"/>
                        </a:rPr>
                        <a:t>როგორ</a:t>
                      </a:r>
                      <a:r>
                        <a:rPr lang="en-US" sz="900" b="0" i="0" kern="1200" dirty="0" smtClean="0">
                          <a:solidFill>
                            <a:schemeClr val="tx1"/>
                          </a:solidFill>
                          <a:latin typeface="+mn-lt"/>
                          <a:ea typeface="+mn-ea"/>
                          <a:cs typeface="+mn-cs"/>
                        </a:rPr>
                        <a:t> </a:t>
                      </a:r>
                      <a:r>
                        <a:rPr lang="ka-GE" sz="900" b="0" i="0" kern="1200" dirty="0" smtClean="0">
                          <a:solidFill>
                            <a:schemeClr val="tx1"/>
                          </a:solidFill>
                          <a:latin typeface="+mn-lt"/>
                          <a:ea typeface="+mn-ea"/>
                          <a:cs typeface="+mn-cs"/>
                        </a:rPr>
                        <a:t>მუშაობენ მოსწავლეები სხვებთან ერთად, უზიარებენ მათ პასუხისმგებლობას, როდესაც იღებენ არსებით გადაწყვეტილებას ერთობლივი პროდუქტის შექმნისა და გეგმის გასავითარებლად, კომპლექსურ შეკითხვებზე პასუხის გასაცემად.  არსებითი გადაწყვეტილებების მიღებისას მოსწავლეებს შეუძლიათ ითანამშრომლონ როგორც კლასელებთან, ასევე საკლასო ოთახს მიღმა მოსწავლეებთან ან ზრდასრულ ადამიანებთან. </a:t>
                      </a:r>
                      <a:endParaRPr lang="en-US" sz="900" b="0" i="0" kern="1200" dirty="0">
                        <a:solidFill>
                          <a:schemeClr val="tx1"/>
                        </a:solidFill>
                        <a:latin typeface="+mn-lt"/>
                        <a:ea typeface="+mn-ea"/>
                        <a:cs typeface="+mn-cs"/>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050" b="0" i="0" kern="1200" dirty="0" smtClean="0">
                          <a:solidFill>
                            <a:schemeClr val="tx1"/>
                          </a:solidFill>
                          <a:latin typeface="+mn-lt"/>
                          <a:ea typeface="+mn-ea"/>
                          <a:cs typeface="Calibri" pitchFamily="34" charset="0"/>
                        </a:rPr>
                        <a:t>   </a:t>
                      </a:r>
                      <a:endParaRPr lang="en-US" sz="1050" b="0" i="0" kern="1200" dirty="0" smtClean="0">
                        <a:solidFill>
                          <a:schemeClr val="tx1"/>
                        </a:solidFill>
                        <a:latin typeface="+mn-lt"/>
                        <a:ea typeface="+mn-ea"/>
                        <a:cs typeface="Calibri" pitchFamily="34" charset="0"/>
                      </a:endParaRPr>
                    </a:p>
                    <a:p>
                      <a:pPr algn="just"/>
                      <a:endParaRPr lang="ka-GE" sz="1050" b="0" i="0" kern="1200" dirty="0" smtClean="0">
                        <a:solidFill>
                          <a:srgbClr val="00B050"/>
                        </a:solidFill>
                        <a:latin typeface="+mn-lt"/>
                        <a:ea typeface="+mn-ea"/>
                        <a:cs typeface="Calibri" pitchFamily="34" charset="0"/>
                      </a:endParaRPr>
                    </a:p>
                    <a:p>
                      <a:pPr algn="just"/>
                      <a:endParaRPr lang="ka-GE" sz="1050" b="0" i="0" kern="1200" dirty="0" smtClean="0">
                        <a:solidFill>
                          <a:srgbClr val="00B050"/>
                        </a:solidFill>
                        <a:latin typeface="+mn-lt"/>
                        <a:ea typeface="+mn-ea"/>
                        <a:cs typeface="Calibri" pitchFamily="34" charset="0"/>
                      </a:endParaRPr>
                    </a:p>
                    <a:p>
                      <a:pPr algn="just"/>
                      <a:endParaRPr lang="ka-GE" sz="1050" b="0" i="0" kern="1200" dirty="0" smtClean="0">
                        <a:solidFill>
                          <a:srgbClr val="00B050"/>
                        </a:solidFill>
                        <a:latin typeface="+mn-lt"/>
                        <a:ea typeface="+mn-ea"/>
                        <a:cs typeface="Calibri" pitchFamily="34" charset="0"/>
                      </a:endParaRPr>
                    </a:p>
                    <a:p>
                      <a:pPr algn="just"/>
                      <a:endParaRPr lang="ka-GE" sz="900" b="0" i="0" kern="1200" dirty="0" smtClean="0">
                        <a:solidFill>
                          <a:schemeClr val="tx1"/>
                        </a:solidFill>
                        <a:latin typeface="+mn-lt"/>
                        <a:ea typeface="+mn-ea"/>
                        <a:cs typeface="Calibri" pitchFamily="34" charset="0"/>
                      </a:endParaRPr>
                    </a:p>
                    <a:p>
                      <a:pPr algn="just"/>
                      <a:r>
                        <a:rPr lang="ka-GE" sz="900" b="0" i="0" kern="1200" dirty="0" smtClean="0">
                          <a:solidFill>
                            <a:schemeClr val="tx1"/>
                          </a:solidFill>
                          <a:latin typeface="+mn-lt"/>
                          <a:ea typeface="+mn-ea"/>
                          <a:cs typeface="Calibri" pitchFamily="34" charset="0"/>
                        </a:rPr>
                        <a:t>           პროექტის </a:t>
                      </a:r>
                      <a:r>
                        <a:rPr lang="ka-GE" sz="900" b="0" i="0" kern="1200" dirty="0" smtClean="0">
                          <a:solidFill>
                            <a:schemeClr val="tx1"/>
                          </a:solidFill>
                          <a:latin typeface="+mn-lt"/>
                          <a:ea typeface="+mn-ea"/>
                          <a:cs typeface="Calibri" pitchFamily="34" charset="0"/>
                        </a:rPr>
                        <a:t>დასაწყისშივე მოსწავლეთა</a:t>
                      </a:r>
                      <a:r>
                        <a:rPr lang="ka-GE" sz="900" b="0" i="0" kern="1200" baseline="0" dirty="0" smtClean="0">
                          <a:solidFill>
                            <a:schemeClr val="tx1"/>
                          </a:solidFill>
                          <a:latin typeface="+mn-lt"/>
                          <a:ea typeface="+mn-ea"/>
                          <a:cs typeface="Calibri" pitchFamily="34" charset="0"/>
                        </a:rPr>
                        <a:t> აქტიურობით დაიგეგმა შესასრულებელი სამუშაოები. გაიწერა ვადები და მოსწავლეებს მიეკუთვნათ პრეზენტაციის დღეები. ისინი აღნიშნულ დღეს მოდიოდნენ საკუთრი ინფორმაციით და კლასში უზიარებდნენ მეგობრებს. </a:t>
                      </a:r>
                      <a:r>
                        <a:rPr lang="ka-GE" sz="900" b="0" i="0" kern="1200" dirty="0" smtClean="0">
                          <a:solidFill>
                            <a:schemeClr val="tx1"/>
                          </a:solidFill>
                          <a:latin typeface="+mn-lt"/>
                          <a:ea typeface="+mn-ea"/>
                          <a:cs typeface="Calibri" pitchFamily="34" charset="0"/>
                        </a:rPr>
                        <a:t>მოსწავლეები იღებენ</a:t>
                      </a:r>
                      <a:r>
                        <a:rPr lang="ka-GE" sz="900" b="0" i="0" kern="1200" baseline="0" dirty="0" smtClean="0">
                          <a:solidFill>
                            <a:schemeClr val="tx1"/>
                          </a:solidFill>
                          <a:latin typeface="+mn-lt"/>
                          <a:ea typeface="+mn-ea"/>
                          <a:cs typeface="Calibri" pitchFamily="34" charset="0"/>
                        </a:rPr>
                        <a:t> გადაწყვეტილებას - ვინ რომელ ცხოველს და ფრინველს გადაუღოს (რამდენიმეს არსებობის შემთხვევაში).  ისინი გადაღებისას უწევენ ერთმანეთს დახმარებას, გადასაღებად მიდიან მცირე ჯგუფები.</a:t>
                      </a:r>
                    </a:p>
                    <a:p>
                      <a:pPr algn="just"/>
                      <a:endParaRPr lang="ka-GE" sz="900" b="0" i="0" kern="1200" baseline="0" dirty="0" smtClean="0">
                        <a:solidFill>
                          <a:schemeClr val="tx1"/>
                        </a:solidFill>
                        <a:latin typeface="+mn-lt"/>
                        <a:ea typeface="+mn-ea"/>
                        <a:cs typeface="Calibri" pitchFamily="34" charset="0"/>
                      </a:endParaRPr>
                    </a:p>
                    <a:p>
                      <a:pPr algn="just"/>
                      <a:r>
                        <a:rPr lang="ka-GE" sz="900" b="0" i="0" kern="1200" baseline="0" dirty="0" smtClean="0">
                          <a:solidFill>
                            <a:schemeClr val="tx1"/>
                          </a:solidFill>
                          <a:latin typeface="+mn-lt"/>
                          <a:ea typeface="+mn-ea"/>
                          <a:cs typeface="Calibri" pitchFamily="34" charset="0"/>
                        </a:rPr>
                        <a:t>        სვამენ </a:t>
                      </a:r>
                      <a:r>
                        <a:rPr lang="ka-GE" sz="900" b="0" i="0" kern="1200" baseline="0" dirty="0" smtClean="0">
                          <a:solidFill>
                            <a:schemeClr val="tx1"/>
                          </a:solidFill>
                          <a:latin typeface="+mn-lt"/>
                          <a:ea typeface="+mn-ea"/>
                          <a:cs typeface="Calibri" pitchFamily="34" charset="0"/>
                        </a:rPr>
                        <a:t>შეკითხვებს უფროსებთან, ფერმის მომვლელებთან, აგროვებენ საჭირო ინფორმაციას. </a:t>
                      </a:r>
                    </a:p>
                    <a:p>
                      <a:pPr algn="just"/>
                      <a:r>
                        <a:rPr lang="ka-GE" sz="900" b="0" i="0" kern="1200" baseline="0" dirty="0" smtClean="0">
                          <a:solidFill>
                            <a:schemeClr val="tx1"/>
                          </a:solidFill>
                          <a:latin typeface="+mn-lt"/>
                          <a:ea typeface="+mn-ea"/>
                          <a:cs typeface="Calibri" pitchFamily="34" charset="0"/>
                        </a:rPr>
                        <a:t>მათ ოჯახის წევრებთან მოახდინეს შეთანხმება რა დროს გადაეღოთ ვიდეო, დაიხმარეს ისინი გადაღების პროცესისას და შეასწავლეს მათაც ბუკის მეშვეობით ფოტოსა და ვიდეოს გადაღება</a:t>
                      </a:r>
                      <a:r>
                        <a:rPr lang="ka-GE" sz="900" b="0" i="0" kern="1200" baseline="0" dirty="0" smtClean="0">
                          <a:solidFill>
                            <a:schemeClr val="tx1"/>
                          </a:solidFill>
                          <a:latin typeface="+mn-lt"/>
                          <a:ea typeface="+mn-ea"/>
                          <a:cs typeface="Calibri" pitchFamily="34" charset="0"/>
                        </a:rPr>
                        <a:t>.</a:t>
                      </a:r>
                      <a:endParaRPr lang="ka-GE" sz="900" b="0" i="0" kern="1200" baseline="0" dirty="0" smtClean="0">
                        <a:solidFill>
                          <a:schemeClr val="tx1"/>
                        </a:solidFill>
                        <a:latin typeface="+mn-lt"/>
                        <a:ea typeface="+mn-ea"/>
                        <a:cs typeface="Calibri" pitchFamily="34" charset="0"/>
                      </a:endParaRPr>
                    </a:p>
                    <a:p>
                      <a:pPr algn="just"/>
                      <a:endParaRPr lang="ka-GE" sz="900" b="0" i="0" kern="1200" baseline="0" dirty="0" smtClean="0">
                        <a:solidFill>
                          <a:schemeClr val="tx1"/>
                        </a:solidFill>
                        <a:latin typeface="+mn-lt"/>
                        <a:ea typeface="+mn-ea"/>
                        <a:cs typeface="Calibri" pitchFamily="34" charset="0"/>
                      </a:endParaRPr>
                    </a:p>
                    <a:p>
                      <a:pPr algn="just"/>
                      <a:r>
                        <a:rPr lang="ka-GE" sz="900" b="0" i="0" kern="1200" baseline="0" dirty="0" smtClean="0">
                          <a:solidFill>
                            <a:schemeClr val="tx1"/>
                          </a:solidFill>
                          <a:latin typeface="+mn-lt"/>
                          <a:ea typeface="+mn-ea"/>
                          <a:cs typeface="Calibri" pitchFamily="34" charset="0"/>
                        </a:rPr>
                        <a:t>        მათმიერ </a:t>
                      </a:r>
                      <a:r>
                        <a:rPr lang="ka-GE" sz="900" b="0" i="0" kern="1200" baseline="0" dirty="0" smtClean="0">
                          <a:solidFill>
                            <a:schemeClr val="tx1"/>
                          </a:solidFill>
                          <a:latin typeface="+mn-lt"/>
                          <a:ea typeface="+mn-ea"/>
                          <a:cs typeface="Calibri" pitchFamily="34" charset="0"/>
                        </a:rPr>
                        <a:t>გადაღებული ფოტოებისგან, მათი ნებართვით შევქმენი </a:t>
                      </a:r>
                      <a:r>
                        <a:rPr lang="ka-GE" sz="900" b="0" i="0" kern="1200" baseline="0" dirty="0" smtClean="0">
                          <a:solidFill>
                            <a:schemeClr val="tx1"/>
                          </a:solidFill>
                          <a:latin typeface="+mn-lt"/>
                          <a:ea typeface="+mn-ea"/>
                          <a:cs typeface="Calibri" pitchFamily="34" charset="0"/>
                          <a:hlinkClick r:id="rId2"/>
                        </a:rPr>
                        <a:t>კოლაჟი, </a:t>
                      </a:r>
                      <a:r>
                        <a:rPr lang="en-US" sz="900" b="0" i="0" kern="1200" baseline="0" dirty="0" smtClean="0">
                          <a:solidFill>
                            <a:schemeClr val="tx1"/>
                          </a:solidFill>
                          <a:latin typeface="+mn-lt"/>
                          <a:ea typeface="+mn-ea"/>
                          <a:cs typeface="Calibri" pitchFamily="34" charset="0"/>
                        </a:rPr>
                        <a:t>Microsoft Research </a:t>
                      </a:r>
                      <a:r>
                        <a:rPr lang="en-US" sz="900" b="0" i="0" kern="1200" baseline="0" dirty="0" err="1" smtClean="0">
                          <a:solidFill>
                            <a:schemeClr val="tx1"/>
                          </a:solidFill>
                          <a:latin typeface="+mn-lt"/>
                          <a:ea typeface="+mn-ea"/>
                          <a:cs typeface="Calibri" pitchFamily="34" charset="0"/>
                        </a:rPr>
                        <a:t>AutoCollage</a:t>
                      </a:r>
                      <a:r>
                        <a:rPr lang="en-US" sz="900" b="0" i="0" kern="1200" baseline="0" dirty="0" smtClean="0">
                          <a:solidFill>
                            <a:schemeClr val="tx1"/>
                          </a:solidFill>
                          <a:latin typeface="+mn-lt"/>
                          <a:ea typeface="+mn-ea"/>
                          <a:cs typeface="Calibri" pitchFamily="34" charset="0"/>
                        </a:rPr>
                        <a:t> 2008</a:t>
                      </a:r>
                      <a:r>
                        <a:rPr lang="ka-GE" sz="900" b="0" i="0" kern="1200" baseline="0" dirty="0" smtClean="0">
                          <a:solidFill>
                            <a:schemeClr val="tx1"/>
                          </a:solidFill>
                          <a:latin typeface="+mn-lt"/>
                          <a:ea typeface="+mn-ea"/>
                          <a:cs typeface="Calibri" pitchFamily="34" charset="0"/>
                        </a:rPr>
                        <a:t>- ის გამოყენებით.</a:t>
                      </a:r>
                    </a:p>
                    <a:p>
                      <a:pPr marL="0" marR="0" indent="0" algn="just" defTabSz="914400" rtl="0" eaLnBrk="1" fontAlgn="auto" latinLnBrk="0" hangingPunct="1">
                        <a:lnSpc>
                          <a:spcPct val="100000"/>
                        </a:lnSpc>
                        <a:spcBef>
                          <a:spcPts val="0"/>
                        </a:spcBef>
                        <a:spcAft>
                          <a:spcPts val="0"/>
                        </a:spcAft>
                        <a:buClrTx/>
                        <a:buSzTx/>
                        <a:buFontTx/>
                        <a:buNone/>
                        <a:tabLst/>
                        <a:defRPr/>
                      </a:pPr>
                      <a:r>
                        <a:rPr lang="ka-GE" sz="900" b="0" i="0" kern="1200" baseline="0" smtClean="0">
                          <a:solidFill>
                            <a:schemeClr val="tx1"/>
                          </a:solidFill>
                          <a:latin typeface="+mn-lt"/>
                          <a:ea typeface="+mn-ea"/>
                          <a:cs typeface="Calibri" pitchFamily="34" charset="0"/>
                        </a:rPr>
                        <a:t>       მოსწავლეებმა </a:t>
                      </a:r>
                      <a:r>
                        <a:rPr lang="ka-GE" sz="900" b="0" i="0" kern="1200" baseline="0" dirty="0" smtClean="0">
                          <a:solidFill>
                            <a:schemeClr val="tx1"/>
                          </a:solidFill>
                          <a:latin typeface="+mn-lt"/>
                          <a:ea typeface="+mn-ea"/>
                          <a:cs typeface="Calibri" pitchFamily="34" charset="0"/>
                        </a:rPr>
                        <a:t>ერთობლივად გადაწყვიტეს ვიდეოების თანმიმდევრობა და მათი ერთ ვიდეოში მოქცევა, ერთ პროდუქტად შექმნა.</a:t>
                      </a:r>
                    </a:p>
                    <a:p>
                      <a:pPr marL="0" marR="0" indent="0" algn="just" defTabSz="914400" rtl="0" eaLnBrk="1" fontAlgn="auto" latinLnBrk="0" hangingPunct="1">
                        <a:lnSpc>
                          <a:spcPct val="100000"/>
                        </a:lnSpc>
                        <a:spcBef>
                          <a:spcPts val="0"/>
                        </a:spcBef>
                        <a:spcAft>
                          <a:spcPts val="0"/>
                        </a:spcAft>
                        <a:buClrTx/>
                        <a:buSzTx/>
                        <a:buFontTx/>
                        <a:buNone/>
                        <a:tabLst/>
                        <a:defRPr/>
                      </a:pPr>
                      <a:endParaRPr lang="ka-GE" sz="900" b="0" i="0" kern="1200" baseline="0" dirty="0" smtClean="0">
                        <a:solidFill>
                          <a:schemeClr val="tx1"/>
                        </a:solidFill>
                        <a:latin typeface="+mn-lt"/>
                        <a:ea typeface="+mn-ea"/>
                        <a:cs typeface="Calibri"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ka-GE" sz="900" b="0" i="0" kern="1200" baseline="0" dirty="0" smtClean="0">
                        <a:solidFill>
                          <a:schemeClr val="tx1"/>
                        </a:solidFill>
                        <a:latin typeface="+mn-lt"/>
                        <a:ea typeface="+mn-ea"/>
                        <a:cs typeface="Calibri" pitchFamily="34" charset="0"/>
                      </a:endParaRPr>
                    </a:p>
                    <a:p>
                      <a:pPr algn="just"/>
                      <a:endParaRPr lang="en-US" sz="900" b="0" i="0" kern="1200" dirty="0">
                        <a:solidFill>
                          <a:schemeClr val="tx1"/>
                        </a:solidFill>
                        <a:latin typeface="+mn-lt"/>
                        <a:ea typeface="+mn-ea"/>
                        <a:cs typeface="Calibri" pitchFamily="34" charset="0"/>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r>
              <a:tr h="397179">
                <a:tc>
                  <a:txBody>
                    <a:bodyPr/>
                    <a:lstStyle/>
                    <a:p>
                      <a:endParaRPr lang="en-US" sz="1050" b="0" dirty="0">
                        <a:solidFill>
                          <a:schemeClr val="tx1"/>
                        </a:solidFill>
                        <a:latin typeface="+mn-lt"/>
                      </a:endParaRPr>
                    </a:p>
                  </a:txBody>
                  <a:tcPr marL="91443" marR="91443" marT="45695" marB="45695">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ka-GE" sz="1050" b="0" kern="1200" dirty="0" smtClean="0">
                        <a:solidFill>
                          <a:schemeClr val="tx1"/>
                        </a:solidFill>
                        <a:latin typeface="+mn-lt"/>
                        <a:ea typeface="+mn-ea"/>
                        <a:cs typeface="Calibri" pitchFamily="34" charset="0"/>
                      </a:endParaRPr>
                    </a:p>
                    <a:p>
                      <a:endParaRPr lang="en-US" sz="1050" b="0" kern="1200" dirty="0">
                        <a:solidFill>
                          <a:schemeClr val="tx1"/>
                        </a:solidFill>
                        <a:latin typeface="+mn-lt"/>
                        <a:ea typeface="+mn-ea"/>
                        <a:cs typeface="Calibri" pitchFamily="34" charset="0"/>
                      </a:endParaRPr>
                    </a:p>
                  </a:txBody>
                  <a:tcPr marL="91443" marR="91443" marT="45695" marB="45695">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r>
              <a:tr h="268403">
                <a:tc>
                  <a:txBody>
                    <a:bodyPr/>
                    <a:lstStyle/>
                    <a:p>
                      <a:endParaRPr lang="en-US" sz="1050" b="0" dirty="0">
                        <a:solidFill>
                          <a:schemeClr val="tx1"/>
                        </a:solidFill>
                        <a:latin typeface="+mn-lt"/>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050" b="0" kern="1200" dirty="0">
                        <a:solidFill>
                          <a:schemeClr val="tx1"/>
                        </a:solidFill>
                        <a:latin typeface="+mn-lt"/>
                        <a:ea typeface="+mn-ea"/>
                        <a:cs typeface="Calibri" pitchFamily="34" charset="0"/>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r>
              <a:tr h="318301">
                <a:tc>
                  <a:txBody>
                    <a:bodyPr/>
                    <a:lstStyle/>
                    <a:p>
                      <a:endParaRPr lang="en-US" sz="1050" b="0" dirty="0">
                        <a:solidFill>
                          <a:schemeClr val="tx1"/>
                        </a:solidFill>
                        <a:latin typeface="+mn-lt"/>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050" b="0" kern="1200" dirty="0">
                        <a:solidFill>
                          <a:schemeClr val="tx1"/>
                        </a:solidFill>
                        <a:latin typeface="+mn-lt"/>
                        <a:ea typeface="+mn-ea"/>
                        <a:cs typeface="Calibri" pitchFamily="34" charset="0"/>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სათაური 1"/>
          <p:cNvSpPr>
            <a:spLocks noGrp="1"/>
          </p:cNvSpPr>
          <p:nvPr>
            <p:ph type="title"/>
          </p:nvPr>
        </p:nvSpPr>
        <p:spPr>
          <a:xfrm>
            <a:off x="457200" y="595313"/>
            <a:ext cx="8229600" cy="503237"/>
          </a:xfrm>
        </p:spPr>
        <p:txBody>
          <a:bodyPr/>
          <a:lstStyle/>
          <a:p>
            <a:pPr eaLnBrk="1" hangingPunct="1"/>
            <a:r>
              <a:rPr lang="ka-GE" smtClean="0"/>
              <a:t>დანართი/ინსტრუქცია</a:t>
            </a:r>
            <a:endParaRPr smtClean="0"/>
          </a:p>
        </p:txBody>
      </p:sp>
      <p:sp>
        <p:nvSpPr>
          <p:cNvPr id="3" name="შიგთავსის ჩანაცვლების ველი 2"/>
          <p:cNvSpPr>
            <a:spLocks noGrp="1"/>
          </p:cNvSpPr>
          <p:nvPr>
            <p:ph idx="1"/>
          </p:nvPr>
        </p:nvSpPr>
        <p:spPr>
          <a:xfrm>
            <a:off x="457200" y="1158875"/>
            <a:ext cx="8229600" cy="5287963"/>
          </a:xfrm>
        </p:spPr>
        <p:txBody>
          <a:bodyPr rtlCol="0">
            <a:noAutofit/>
          </a:bodyPr>
          <a:lstStyle/>
          <a:p>
            <a:pPr marL="0" indent="0" eaLnBrk="1" fontAlgn="auto" hangingPunct="1">
              <a:spcBef>
                <a:spcPct val="0"/>
              </a:spcBef>
              <a:spcAft>
                <a:spcPts val="0"/>
              </a:spcAft>
              <a:buFont typeface="Arial" pitchFamily="34" charset="0"/>
              <a:buNone/>
              <a:defRPr/>
            </a:pPr>
            <a:r>
              <a:rPr lang="en-GB" sz="1400" u="sng" err="1">
                <a:solidFill>
                  <a:srgbClr val="FF0000"/>
                </a:solidFill>
                <a:latin typeface="Sylfaen" pitchFamily="18" charset="0"/>
              </a:rPr>
              <a:t>პროექტის</a:t>
            </a:r>
            <a:r>
              <a:rPr lang="en-GB" sz="1400" u="sng">
                <a:solidFill>
                  <a:srgbClr val="FF0000"/>
                </a:solidFill>
                <a:latin typeface="Sylfaen" pitchFamily="18" charset="0"/>
              </a:rPr>
              <a:t> </a:t>
            </a:r>
            <a:r>
              <a:rPr lang="en-GB" sz="1400" u="sng" err="1">
                <a:solidFill>
                  <a:srgbClr val="FF0000"/>
                </a:solidFill>
                <a:latin typeface="Sylfaen" pitchFamily="18" charset="0"/>
              </a:rPr>
              <a:t>რესურსის</a:t>
            </a:r>
            <a:r>
              <a:rPr lang="en-GB" sz="1400" u="sng">
                <a:solidFill>
                  <a:srgbClr val="FF0000"/>
                </a:solidFill>
                <a:latin typeface="Sylfaen" pitchFamily="18" charset="0"/>
              </a:rPr>
              <a:t> </a:t>
            </a:r>
            <a:r>
              <a:rPr lang="en-GB" sz="1400" u="sng" err="1">
                <a:solidFill>
                  <a:srgbClr val="FF0000"/>
                </a:solidFill>
                <a:latin typeface="Sylfaen" pitchFamily="18" charset="0"/>
              </a:rPr>
              <a:t>ან</a:t>
            </a:r>
            <a:r>
              <a:rPr lang="en-GB" sz="1400" u="sng">
                <a:solidFill>
                  <a:srgbClr val="FF0000"/>
                </a:solidFill>
                <a:latin typeface="Sylfaen" pitchFamily="18" charset="0"/>
              </a:rPr>
              <a:t> </a:t>
            </a:r>
            <a:r>
              <a:rPr lang="en-GB" sz="1400" u="sng" err="1">
                <a:solidFill>
                  <a:srgbClr val="FF0000"/>
                </a:solidFill>
                <a:latin typeface="Sylfaen" pitchFamily="18" charset="0"/>
              </a:rPr>
              <a:t>მასალის</a:t>
            </a:r>
            <a:r>
              <a:rPr lang="en-GB" sz="1400" u="sng">
                <a:solidFill>
                  <a:srgbClr val="FF0000"/>
                </a:solidFill>
                <a:latin typeface="Sylfaen" pitchFamily="18" charset="0"/>
              </a:rPr>
              <a:t> </a:t>
            </a:r>
            <a:r>
              <a:rPr lang="en-GB" sz="1400" u="sng" err="1">
                <a:solidFill>
                  <a:srgbClr val="FF0000"/>
                </a:solidFill>
                <a:latin typeface="Sylfaen" pitchFamily="18" charset="0"/>
              </a:rPr>
              <a:t>დასართავად</a:t>
            </a:r>
            <a:r>
              <a:rPr lang="en-GB" sz="1400" u="sng">
                <a:solidFill>
                  <a:srgbClr val="FF0000"/>
                </a:solidFill>
                <a:latin typeface="Sylfaen" pitchFamily="18" charset="0"/>
              </a:rPr>
              <a:t>:</a:t>
            </a:r>
            <a:endParaRPr lang="ka-GE" sz="1400" u="sng">
              <a:solidFill>
                <a:srgbClr val="FF0000"/>
              </a:solidFill>
            </a:endParaRPr>
          </a:p>
          <a:p>
            <a:pPr marL="0" indent="0" eaLnBrk="1" fontAlgn="auto" hangingPunct="1">
              <a:spcBef>
                <a:spcPct val="0"/>
              </a:spcBef>
              <a:spcAft>
                <a:spcPts val="0"/>
              </a:spcAft>
              <a:buFont typeface="Arial" pitchFamily="34" charset="0"/>
              <a:buNone/>
              <a:defRPr/>
            </a:pPr>
            <a:endParaRPr lang="en-GB" sz="1400" u="sng">
              <a:solidFill>
                <a:srgbClr val="FF0000"/>
              </a:solidFill>
              <a:latin typeface="Sylfaen" pitchFamily="18" charset="0"/>
            </a:endParaRPr>
          </a:p>
          <a:p>
            <a:pPr eaLnBrk="1" fontAlgn="auto" hangingPunct="1">
              <a:spcBef>
                <a:spcPct val="0"/>
              </a:spcBef>
              <a:spcAft>
                <a:spcPts val="0"/>
              </a:spcAft>
              <a:buFont typeface="Arial" pitchFamily="34" charset="0"/>
              <a:buChar char="•"/>
              <a:defRPr/>
            </a:pPr>
            <a:r>
              <a:rPr lang="ka-GE" sz="1400">
                <a:solidFill>
                  <a:schemeClr val="tx2"/>
                </a:solidFill>
              </a:rPr>
              <a:t>დოკუმენტის ჩასმა: </a:t>
            </a:r>
          </a:p>
          <a:p>
            <a:pPr lvl="1" eaLnBrk="1" fontAlgn="auto" hangingPunct="1">
              <a:spcBef>
                <a:spcPct val="0"/>
              </a:spcBef>
              <a:spcAft>
                <a:spcPts val="0"/>
              </a:spcAft>
              <a:defRPr/>
            </a:pPr>
            <a:r>
              <a:rPr sz="1400" err="1">
                <a:solidFill>
                  <a:schemeClr val="tx2"/>
                </a:solidFill>
                <a:latin typeface="Sylfaen" pitchFamily="18" charset="0"/>
              </a:rPr>
              <a:t>გაამზადეთ</a:t>
            </a:r>
            <a:r>
              <a:rPr sz="1400">
                <a:solidFill>
                  <a:schemeClr val="tx2"/>
                </a:solidFill>
                <a:latin typeface="Sylfaen" pitchFamily="18" charset="0"/>
              </a:rPr>
              <a:t> </a:t>
            </a:r>
            <a:r>
              <a:rPr sz="1400" err="1">
                <a:solidFill>
                  <a:schemeClr val="tx2"/>
                </a:solidFill>
                <a:latin typeface="Sylfaen" pitchFamily="18" charset="0"/>
              </a:rPr>
              <a:t>დოკუმენტი</a:t>
            </a:r>
            <a:r>
              <a:rPr sz="1400">
                <a:solidFill>
                  <a:schemeClr val="tx2"/>
                </a:solidFill>
                <a:latin typeface="Sylfaen" pitchFamily="18" charset="0"/>
              </a:rPr>
              <a:t>. Insert </a:t>
            </a:r>
            <a:r>
              <a:rPr sz="1400" err="1">
                <a:solidFill>
                  <a:schemeClr val="tx2"/>
                </a:solidFill>
                <a:latin typeface="Sylfaen" pitchFamily="18" charset="0"/>
              </a:rPr>
              <a:t>მენიუდან</a:t>
            </a:r>
            <a:r>
              <a:rPr sz="1400">
                <a:solidFill>
                  <a:schemeClr val="tx2"/>
                </a:solidFill>
                <a:latin typeface="Sylfaen" pitchFamily="18" charset="0"/>
              </a:rPr>
              <a:t> </a:t>
            </a:r>
            <a:r>
              <a:rPr sz="1400" err="1">
                <a:solidFill>
                  <a:schemeClr val="tx2"/>
                </a:solidFill>
                <a:latin typeface="Sylfaen" pitchFamily="18" charset="0"/>
              </a:rPr>
              <a:t>ამოირჩიეთ</a:t>
            </a:r>
            <a:r>
              <a:rPr sz="1400">
                <a:solidFill>
                  <a:schemeClr val="tx2"/>
                </a:solidFill>
                <a:latin typeface="Sylfaen" pitchFamily="18" charset="0"/>
              </a:rPr>
              <a:t> Object.</a:t>
            </a:r>
          </a:p>
          <a:p>
            <a:pPr lvl="1" eaLnBrk="1" fontAlgn="auto" hangingPunct="1">
              <a:spcBef>
                <a:spcPct val="0"/>
              </a:spcBef>
              <a:spcAft>
                <a:spcPts val="0"/>
              </a:spcAft>
              <a:defRPr/>
            </a:pPr>
            <a:r>
              <a:rPr sz="1400" err="1">
                <a:solidFill>
                  <a:schemeClr val="tx2"/>
                </a:solidFill>
                <a:latin typeface="Sylfaen" pitchFamily="18" charset="0"/>
              </a:rPr>
              <a:t>მონიშნეთ</a:t>
            </a:r>
            <a:r>
              <a:rPr sz="1400">
                <a:solidFill>
                  <a:schemeClr val="tx2"/>
                </a:solidFill>
                <a:latin typeface="Sylfaen" pitchFamily="18" charset="0"/>
              </a:rPr>
              <a:t> Create from File  </a:t>
            </a:r>
            <a:r>
              <a:rPr sz="1400" err="1">
                <a:solidFill>
                  <a:schemeClr val="tx2"/>
                </a:solidFill>
                <a:latin typeface="Sylfaen" pitchFamily="18" charset="0"/>
              </a:rPr>
              <a:t>და</a:t>
            </a:r>
            <a:r>
              <a:rPr sz="1400">
                <a:solidFill>
                  <a:schemeClr val="tx2"/>
                </a:solidFill>
                <a:latin typeface="Sylfaen" pitchFamily="18" charset="0"/>
              </a:rPr>
              <a:t> </a:t>
            </a:r>
            <a:r>
              <a:rPr sz="1400" err="1">
                <a:solidFill>
                  <a:schemeClr val="tx2"/>
                </a:solidFill>
                <a:latin typeface="Sylfaen" pitchFamily="18" charset="0"/>
              </a:rPr>
              <a:t>შემდეგ</a:t>
            </a:r>
            <a:r>
              <a:rPr sz="1400">
                <a:solidFill>
                  <a:schemeClr val="tx2"/>
                </a:solidFill>
                <a:latin typeface="Sylfaen" pitchFamily="18" charset="0"/>
              </a:rPr>
              <a:t> </a:t>
            </a:r>
            <a:r>
              <a:rPr sz="1400" err="1">
                <a:solidFill>
                  <a:schemeClr val="tx2"/>
                </a:solidFill>
                <a:latin typeface="Sylfaen" pitchFamily="18" charset="0"/>
              </a:rPr>
              <a:t>და</a:t>
            </a:r>
            <a:r>
              <a:rPr lang="ka-GE" sz="1400">
                <a:solidFill>
                  <a:schemeClr val="tx2"/>
                </a:solidFill>
              </a:rPr>
              <a:t>ა</a:t>
            </a:r>
            <a:r>
              <a:rPr sz="1400" err="1">
                <a:solidFill>
                  <a:schemeClr val="tx2"/>
                </a:solidFill>
                <a:latin typeface="Sylfaen" pitchFamily="18" charset="0"/>
              </a:rPr>
              <a:t>წკაპუნეთ</a:t>
            </a:r>
            <a:r>
              <a:rPr sz="1400">
                <a:solidFill>
                  <a:schemeClr val="tx2"/>
                </a:solidFill>
                <a:latin typeface="Sylfaen" pitchFamily="18" charset="0"/>
              </a:rPr>
              <a:t> Browse. </a:t>
            </a:r>
            <a:r>
              <a:rPr sz="1400" err="1">
                <a:solidFill>
                  <a:schemeClr val="tx2"/>
                </a:solidFill>
                <a:latin typeface="Sylfaen" pitchFamily="18" charset="0"/>
              </a:rPr>
              <a:t>იპოვეთ</a:t>
            </a:r>
            <a:r>
              <a:rPr sz="1400">
                <a:solidFill>
                  <a:schemeClr val="tx2"/>
                </a:solidFill>
                <a:latin typeface="Sylfaen" pitchFamily="18" charset="0"/>
              </a:rPr>
              <a:t> </a:t>
            </a:r>
            <a:r>
              <a:rPr sz="1400" err="1">
                <a:solidFill>
                  <a:schemeClr val="tx2"/>
                </a:solidFill>
                <a:latin typeface="Sylfaen" pitchFamily="18" charset="0"/>
              </a:rPr>
              <a:t>დასართავი</a:t>
            </a:r>
            <a:r>
              <a:rPr sz="1400">
                <a:solidFill>
                  <a:schemeClr val="tx2"/>
                </a:solidFill>
                <a:latin typeface="Sylfaen" pitchFamily="18" charset="0"/>
              </a:rPr>
              <a:t> </a:t>
            </a:r>
            <a:r>
              <a:rPr sz="1400" err="1">
                <a:solidFill>
                  <a:schemeClr val="tx2"/>
                </a:solidFill>
                <a:latin typeface="Sylfaen" pitchFamily="18" charset="0"/>
              </a:rPr>
              <a:t>ფაილი</a:t>
            </a:r>
            <a:r>
              <a:rPr sz="1400">
                <a:solidFill>
                  <a:schemeClr val="tx2"/>
                </a:solidFill>
                <a:latin typeface="Sylfaen" pitchFamily="18" charset="0"/>
              </a:rPr>
              <a:t> </a:t>
            </a:r>
            <a:r>
              <a:rPr sz="1400" err="1">
                <a:solidFill>
                  <a:schemeClr val="tx2"/>
                </a:solidFill>
                <a:latin typeface="Sylfaen" pitchFamily="18" charset="0"/>
              </a:rPr>
              <a:t>და</a:t>
            </a:r>
            <a:r>
              <a:rPr sz="1400">
                <a:solidFill>
                  <a:schemeClr val="tx2"/>
                </a:solidFill>
                <a:latin typeface="Sylfaen" pitchFamily="18" charset="0"/>
              </a:rPr>
              <a:t> </a:t>
            </a:r>
            <a:r>
              <a:rPr sz="1400" err="1">
                <a:solidFill>
                  <a:schemeClr val="tx2"/>
                </a:solidFill>
                <a:latin typeface="Sylfaen" pitchFamily="18" charset="0"/>
              </a:rPr>
              <a:t>და</a:t>
            </a:r>
            <a:r>
              <a:rPr lang="ka-GE" sz="1400">
                <a:solidFill>
                  <a:schemeClr val="tx2"/>
                </a:solidFill>
              </a:rPr>
              <a:t>ა</a:t>
            </a:r>
            <a:r>
              <a:rPr sz="1400" err="1">
                <a:solidFill>
                  <a:schemeClr val="tx2"/>
                </a:solidFill>
                <a:latin typeface="Sylfaen" pitchFamily="18" charset="0"/>
              </a:rPr>
              <a:t>წკაპუნეთ</a:t>
            </a:r>
            <a:r>
              <a:rPr sz="1400">
                <a:solidFill>
                  <a:schemeClr val="tx2"/>
                </a:solidFill>
                <a:latin typeface="Sylfaen" pitchFamily="18" charset="0"/>
              </a:rPr>
              <a:t>  OK.</a:t>
            </a:r>
            <a:endParaRPr lang="ka-GE" sz="1400">
              <a:solidFill>
                <a:schemeClr val="tx2"/>
              </a:solidFill>
            </a:endParaRPr>
          </a:p>
          <a:p>
            <a:pPr eaLnBrk="1" fontAlgn="auto" hangingPunct="1">
              <a:spcBef>
                <a:spcPct val="0"/>
              </a:spcBef>
              <a:spcAft>
                <a:spcPts val="0"/>
              </a:spcAft>
              <a:buFont typeface="Arial" pitchFamily="34" charset="0"/>
              <a:buChar char="•"/>
              <a:defRPr/>
            </a:pPr>
            <a:endParaRPr lang="en-GB" sz="1400">
              <a:solidFill>
                <a:schemeClr val="tx2"/>
              </a:solidFill>
              <a:latin typeface="Sylfaen" pitchFamily="18" charset="0"/>
            </a:endParaRPr>
          </a:p>
          <a:p>
            <a:pPr eaLnBrk="1" fontAlgn="auto" hangingPunct="1">
              <a:spcBef>
                <a:spcPct val="0"/>
              </a:spcBef>
              <a:spcAft>
                <a:spcPts val="0"/>
              </a:spcAft>
              <a:buFont typeface="Arial" pitchFamily="34" charset="0"/>
              <a:buChar char="•"/>
              <a:defRPr/>
            </a:pPr>
            <a:r>
              <a:rPr lang="ka-GE" sz="1400">
                <a:solidFill>
                  <a:schemeClr val="tx2"/>
                </a:solidFill>
              </a:rPr>
              <a:t>ბმულების ჩასმა</a:t>
            </a:r>
          </a:p>
          <a:p>
            <a:pPr lvl="1" eaLnBrk="1" fontAlgn="auto" hangingPunct="1">
              <a:spcBef>
                <a:spcPct val="0"/>
              </a:spcBef>
              <a:spcAft>
                <a:spcPts val="0"/>
              </a:spcAft>
              <a:defRPr/>
            </a:pPr>
            <a:r>
              <a:rPr lang="ka-GE" sz="1400">
                <a:solidFill>
                  <a:schemeClr val="tx2"/>
                </a:solidFill>
              </a:rPr>
              <a:t>თქვენს მიერ გამოყენებული ონლაინ რესურსებზე </a:t>
            </a:r>
            <a:r>
              <a:rPr lang="en-GB" sz="1400" err="1">
                <a:solidFill>
                  <a:schemeClr val="tx2"/>
                </a:solidFill>
                <a:latin typeface="Sylfaen" pitchFamily="18" charset="0"/>
              </a:rPr>
              <a:t>ბმულების</a:t>
            </a:r>
            <a:r>
              <a:rPr lang="en-GB" sz="1400">
                <a:solidFill>
                  <a:schemeClr val="tx2"/>
                </a:solidFill>
                <a:latin typeface="Sylfaen" pitchFamily="18" charset="0"/>
              </a:rPr>
              <a:t> </a:t>
            </a:r>
            <a:r>
              <a:rPr lang="ka-GE" sz="1400">
                <a:solidFill>
                  <a:schemeClr val="tx2"/>
                </a:solidFill>
              </a:rPr>
              <a:t>პრეზენტაციაში ჩასასმელად</a:t>
            </a:r>
            <a:r>
              <a:rPr lang="en-GB" sz="1400">
                <a:solidFill>
                  <a:schemeClr val="tx2"/>
                </a:solidFill>
                <a:latin typeface="Sylfaen" pitchFamily="18" charset="0"/>
              </a:rPr>
              <a:t> </a:t>
            </a:r>
            <a:r>
              <a:rPr lang="en-GB" sz="1400" err="1">
                <a:solidFill>
                  <a:schemeClr val="tx2"/>
                </a:solidFill>
                <a:latin typeface="Sylfaen" pitchFamily="18" charset="0"/>
              </a:rPr>
              <a:t>გამოიყენეთ</a:t>
            </a:r>
            <a:r>
              <a:rPr lang="en-GB" sz="1400">
                <a:solidFill>
                  <a:schemeClr val="tx2"/>
                </a:solidFill>
                <a:latin typeface="Sylfaen" pitchFamily="18" charset="0"/>
              </a:rPr>
              <a:t> </a:t>
            </a:r>
            <a:r>
              <a:rPr lang="en-GB" sz="1400" err="1">
                <a:solidFill>
                  <a:schemeClr val="tx2"/>
                </a:solidFill>
                <a:latin typeface="Sylfaen" pitchFamily="18" charset="0"/>
              </a:rPr>
              <a:t>ჰიპერბმულები</a:t>
            </a:r>
            <a:r>
              <a:rPr lang="ka-GE" sz="1400">
                <a:solidFill>
                  <a:schemeClr val="tx2"/>
                </a:solidFill>
              </a:rPr>
              <a:t>. მონიშნეთ სიტყვა, რომელზეც გსურთ ბმულის ჩასმა. </a:t>
            </a:r>
            <a:r>
              <a:rPr sz="1400">
                <a:solidFill>
                  <a:schemeClr val="tx2"/>
                </a:solidFill>
                <a:latin typeface="Sylfaen" pitchFamily="18" charset="0"/>
              </a:rPr>
              <a:t>Insert </a:t>
            </a:r>
            <a:r>
              <a:rPr lang="ka-GE" sz="1400">
                <a:solidFill>
                  <a:schemeClr val="tx2"/>
                </a:solidFill>
              </a:rPr>
              <a:t>მენიუდან ამოირჩიეთ </a:t>
            </a:r>
            <a:r>
              <a:rPr sz="1400">
                <a:solidFill>
                  <a:schemeClr val="tx2"/>
                </a:solidFill>
                <a:latin typeface="Sylfaen" pitchFamily="18" charset="0"/>
              </a:rPr>
              <a:t>Hyperlink </a:t>
            </a:r>
            <a:r>
              <a:rPr lang="ka-GE" sz="1400">
                <a:solidFill>
                  <a:schemeClr val="tx2"/>
                </a:solidFill>
              </a:rPr>
              <a:t>და ჩასვით ბმული.</a:t>
            </a:r>
          </a:p>
          <a:p>
            <a:pPr lvl="1" eaLnBrk="1" fontAlgn="auto" hangingPunct="1">
              <a:spcBef>
                <a:spcPct val="0"/>
              </a:spcBef>
              <a:spcAft>
                <a:spcPts val="0"/>
              </a:spcAft>
              <a:defRPr/>
            </a:pPr>
            <a:r>
              <a:rPr lang="en-GB" sz="1400" err="1">
                <a:solidFill>
                  <a:schemeClr val="tx2"/>
                </a:solidFill>
                <a:latin typeface="Sylfaen" pitchFamily="18" charset="0"/>
              </a:rPr>
              <a:t>აუდიო</a:t>
            </a:r>
            <a:r>
              <a:rPr lang="en-GB" sz="1400">
                <a:solidFill>
                  <a:schemeClr val="tx2"/>
                </a:solidFill>
                <a:latin typeface="Sylfaen" pitchFamily="18" charset="0"/>
              </a:rPr>
              <a:t> </a:t>
            </a:r>
            <a:r>
              <a:rPr lang="en-GB" sz="1400" err="1">
                <a:solidFill>
                  <a:schemeClr val="tx2"/>
                </a:solidFill>
                <a:latin typeface="Sylfaen" pitchFamily="18" charset="0"/>
              </a:rPr>
              <a:t>და</a:t>
            </a:r>
            <a:r>
              <a:rPr lang="en-GB" sz="1400">
                <a:solidFill>
                  <a:schemeClr val="tx2"/>
                </a:solidFill>
                <a:latin typeface="Sylfaen" pitchFamily="18" charset="0"/>
              </a:rPr>
              <a:t> </a:t>
            </a:r>
            <a:r>
              <a:rPr lang="en-GB" sz="1400" err="1">
                <a:solidFill>
                  <a:schemeClr val="tx2"/>
                </a:solidFill>
                <a:latin typeface="Sylfaen" pitchFamily="18" charset="0"/>
              </a:rPr>
              <a:t>ვიდეო</a:t>
            </a:r>
            <a:r>
              <a:rPr lang="ka-GE" sz="1400">
                <a:solidFill>
                  <a:schemeClr val="tx2"/>
                </a:solidFill>
              </a:rPr>
              <a:t> ფაილები აქ არ ჩასვათ, რადგან ძალიან გაიზრდება ფაილის ზომა. ამიტომ ჯერ ატვირთეთ</a:t>
            </a:r>
            <a:r>
              <a:rPr lang="en-GB" sz="1400">
                <a:solidFill>
                  <a:schemeClr val="tx2"/>
                </a:solidFill>
                <a:latin typeface="Sylfaen" pitchFamily="18" charset="0"/>
              </a:rPr>
              <a:t> </a:t>
            </a:r>
            <a:r>
              <a:rPr lang="ka-GE" sz="1400">
                <a:solidFill>
                  <a:schemeClr val="tx2"/>
                </a:solidFill>
              </a:rPr>
              <a:t>აუდიო და/ან </a:t>
            </a:r>
            <a:r>
              <a:rPr lang="en-GB" sz="1400" err="1">
                <a:solidFill>
                  <a:schemeClr val="tx2"/>
                </a:solidFill>
                <a:latin typeface="Sylfaen" pitchFamily="18" charset="0"/>
              </a:rPr>
              <a:t>ვიდეო</a:t>
            </a:r>
            <a:r>
              <a:rPr lang="en-GB" sz="1400">
                <a:solidFill>
                  <a:schemeClr val="tx2"/>
                </a:solidFill>
                <a:latin typeface="Sylfaen" pitchFamily="18" charset="0"/>
              </a:rPr>
              <a:t> </a:t>
            </a:r>
            <a:r>
              <a:rPr lang="en-GB" sz="1400" err="1">
                <a:solidFill>
                  <a:schemeClr val="tx2"/>
                </a:solidFill>
                <a:latin typeface="Sylfaen" pitchFamily="18" charset="0"/>
              </a:rPr>
              <a:t>ჰოსტინგ</a:t>
            </a:r>
            <a:r>
              <a:rPr lang="ka-GE" sz="1400">
                <a:solidFill>
                  <a:schemeClr val="tx2"/>
                </a:solidFill>
              </a:rPr>
              <a:t>ზე</a:t>
            </a:r>
            <a:r>
              <a:rPr lang="en-GB" sz="1400">
                <a:solidFill>
                  <a:schemeClr val="tx2"/>
                </a:solidFill>
                <a:latin typeface="Sylfaen" pitchFamily="18" charset="0"/>
              </a:rPr>
              <a:t> </a:t>
            </a:r>
            <a:r>
              <a:rPr lang="en-GB" sz="1400" err="1">
                <a:solidFill>
                  <a:schemeClr val="tx2"/>
                </a:solidFill>
                <a:latin typeface="Sylfaen" pitchFamily="18" charset="0"/>
              </a:rPr>
              <a:t>ან</a:t>
            </a:r>
            <a:r>
              <a:rPr lang="en-GB" sz="1400">
                <a:solidFill>
                  <a:schemeClr val="tx2"/>
                </a:solidFill>
                <a:latin typeface="Sylfaen" pitchFamily="18" charset="0"/>
              </a:rPr>
              <a:t> </a:t>
            </a:r>
            <a:r>
              <a:rPr lang="en-GB" sz="1400" err="1">
                <a:solidFill>
                  <a:schemeClr val="tx2"/>
                </a:solidFill>
                <a:latin typeface="Sylfaen" pitchFamily="18" charset="0"/>
              </a:rPr>
              <a:t>თქვენი</a:t>
            </a:r>
            <a:r>
              <a:rPr lang="en-GB" sz="1400">
                <a:solidFill>
                  <a:schemeClr val="tx2"/>
                </a:solidFill>
                <a:latin typeface="Sylfaen" pitchFamily="18" charset="0"/>
              </a:rPr>
              <a:t> </a:t>
            </a:r>
            <a:r>
              <a:rPr lang="en-GB" sz="1400" err="1">
                <a:solidFill>
                  <a:schemeClr val="tx2"/>
                </a:solidFill>
                <a:latin typeface="Sylfaen" pitchFamily="18" charset="0"/>
              </a:rPr>
              <a:t>სკოლის</a:t>
            </a:r>
            <a:r>
              <a:rPr lang="en-GB" sz="1400">
                <a:solidFill>
                  <a:schemeClr val="tx2"/>
                </a:solidFill>
                <a:latin typeface="Sylfaen" pitchFamily="18" charset="0"/>
              </a:rPr>
              <a:t> </a:t>
            </a:r>
            <a:r>
              <a:rPr lang="en-GB" sz="1400" err="1">
                <a:solidFill>
                  <a:schemeClr val="tx2"/>
                </a:solidFill>
                <a:latin typeface="Sylfaen" pitchFamily="18" charset="0"/>
              </a:rPr>
              <a:t>ვებგვერდ</a:t>
            </a:r>
            <a:r>
              <a:rPr lang="ka-GE" sz="1400">
                <a:solidFill>
                  <a:schemeClr val="tx2"/>
                </a:solidFill>
              </a:rPr>
              <a:t>ზე და შემდეგ ბმული ჩასვით </a:t>
            </a:r>
            <a:r>
              <a:rPr sz="1400">
                <a:solidFill>
                  <a:schemeClr val="tx2"/>
                </a:solidFill>
                <a:latin typeface="Sylfaen" pitchFamily="18" charset="0"/>
              </a:rPr>
              <a:t>Hyperlink </a:t>
            </a:r>
            <a:r>
              <a:rPr lang="ka-GE" sz="1400">
                <a:solidFill>
                  <a:schemeClr val="tx2"/>
                </a:solidFill>
              </a:rPr>
              <a:t>ფუნქციით.</a:t>
            </a:r>
            <a:endParaRPr sz="1400">
              <a:solidFill>
                <a:schemeClr val="tx2"/>
              </a:solidFill>
              <a:latin typeface="Sylfaen" pitchFamily="18" charset="0"/>
            </a:endParaRPr>
          </a:p>
          <a:p>
            <a:pPr marL="0" indent="0" eaLnBrk="1" fontAlgn="auto" hangingPunct="1">
              <a:spcBef>
                <a:spcPct val="0"/>
              </a:spcBef>
              <a:spcAft>
                <a:spcPts val="0"/>
              </a:spcAft>
              <a:buFont typeface="Arial" pitchFamily="34" charset="0"/>
              <a:buNone/>
              <a:defRPr/>
            </a:pPr>
            <a:endParaRPr sz="1400">
              <a:solidFill>
                <a:schemeClr val="tx2"/>
              </a:solidFill>
              <a:latin typeface="Sylfaen" pitchFamily="18" charset="0"/>
            </a:endParaRPr>
          </a:p>
          <a:p>
            <a:pPr eaLnBrk="1" fontAlgn="auto" hangingPunct="1">
              <a:spcBef>
                <a:spcPct val="0"/>
              </a:spcBef>
              <a:spcAft>
                <a:spcPts val="0"/>
              </a:spcAft>
              <a:buFont typeface="Arial" pitchFamily="34" charset="0"/>
              <a:buChar char="•"/>
              <a:defRPr/>
            </a:pPr>
            <a:r>
              <a:rPr sz="1400" err="1">
                <a:solidFill>
                  <a:schemeClr val="tx2"/>
                </a:solidFill>
                <a:latin typeface="Sylfaen" pitchFamily="18" charset="0"/>
              </a:rPr>
              <a:t>გთხოვთ</a:t>
            </a:r>
            <a:r>
              <a:rPr sz="1400">
                <a:solidFill>
                  <a:schemeClr val="tx2"/>
                </a:solidFill>
                <a:latin typeface="Sylfaen" pitchFamily="18" charset="0"/>
              </a:rPr>
              <a:t>, </a:t>
            </a:r>
            <a:r>
              <a:rPr sz="1400" err="1">
                <a:solidFill>
                  <a:schemeClr val="tx2"/>
                </a:solidFill>
                <a:latin typeface="Sylfaen" pitchFamily="18" charset="0"/>
              </a:rPr>
              <a:t>გადაამოწმოთ</a:t>
            </a:r>
            <a:r>
              <a:rPr sz="1400">
                <a:solidFill>
                  <a:schemeClr val="tx2"/>
                </a:solidFill>
                <a:latin typeface="Sylfaen" pitchFamily="18" charset="0"/>
              </a:rPr>
              <a:t>, </a:t>
            </a:r>
            <a:r>
              <a:rPr sz="1400" err="1">
                <a:solidFill>
                  <a:schemeClr val="tx2"/>
                </a:solidFill>
                <a:latin typeface="Sylfaen" pitchFamily="18" charset="0"/>
              </a:rPr>
              <a:t>რომ</a:t>
            </a:r>
            <a:r>
              <a:rPr sz="1400">
                <a:solidFill>
                  <a:schemeClr val="tx2"/>
                </a:solidFill>
                <a:latin typeface="Sylfaen" pitchFamily="18" charset="0"/>
              </a:rPr>
              <a:t> </a:t>
            </a:r>
            <a:r>
              <a:rPr sz="1400" err="1">
                <a:solidFill>
                  <a:schemeClr val="tx2"/>
                </a:solidFill>
                <a:latin typeface="Sylfaen" pitchFamily="18" charset="0"/>
              </a:rPr>
              <a:t>სურათებისა</a:t>
            </a:r>
            <a:r>
              <a:rPr sz="1400">
                <a:solidFill>
                  <a:schemeClr val="tx2"/>
                </a:solidFill>
                <a:latin typeface="Sylfaen" pitchFamily="18" charset="0"/>
              </a:rPr>
              <a:t> </a:t>
            </a:r>
            <a:r>
              <a:rPr sz="1400" err="1">
                <a:solidFill>
                  <a:schemeClr val="tx2"/>
                </a:solidFill>
                <a:latin typeface="Sylfaen" pitchFamily="18" charset="0"/>
              </a:rPr>
              <a:t>და</a:t>
            </a:r>
            <a:r>
              <a:rPr sz="1400">
                <a:solidFill>
                  <a:schemeClr val="tx2"/>
                </a:solidFill>
                <a:latin typeface="Sylfaen" pitchFamily="18" charset="0"/>
              </a:rPr>
              <a:t> </a:t>
            </a:r>
            <a:r>
              <a:rPr sz="1400" err="1">
                <a:solidFill>
                  <a:schemeClr val="tx2"/>
                </a:solidFill>
                <a:latin typeface="Sylfaen" pitchFamily="18" charset="0"/>
              </a:rPr>
              <a:t>ვიდეოს</a:t>
            </a:r>
            <a:r>
              <a:rPr sz="1400">
                <a:solidFill>
                  <a:schemeClr val="tx2"/>
                </a:solidFill>
                <a:latin typeface="Sylfaen" pitchFamily="18" charset="0"/>
              </a:rPr>
              <a:t> </a:t>
            </a:r>
            <a:r>
              <a:rPr sz="1400" err="1">
                <a:solidFill>
                  <a:schemeClr val="tx2"/>
                </a:solidFill>
                <a:latin typeface="Sylfaen" pitchFamily="18" charset="0"/>
              </a:rPr>
              <a:t>გამოყენების</a:t>
            </a:r>
            <a:r>
              <a:rPr sz="1400">
                <a:solidFill>
                  <a:schemeClr val="tx2"/>
                </a:solidFill>
                <a:latin typeface="Sylfaen" pitchFamily="18" charset="0"/>
              </a:rPr>
              <a:t> </a:t>
            </a:r>
            <a:r>
              <a:rPr sz="1400" err="1">
                <a:solidFill>
                  <a:schemeClr val="tx2"/>
                </a:solidFill>
                <a:latin typeface="Sylfaen" pitchFamily="18" charset="0"/>
              </a:rPr>
              <a:t>უფლება</a:t>
            </a:r>
            <a:r>
              <a:rPr sz="1400">
                <a:solidFill>
                  <a:schemeClr val="tx2"/>
                </a:solidFill>
                <a:latin typeface="Sylfaen" pitchFamily="18" charset="0"/>
              </a:rPr>
              <a:t> </a:t>
            </a:r>
            <a:r>
              <a:rPr lang="ka-GE" sz="1400">
                <a:solidFill>
                  <a:schemeClr val="tx2"/>
                </a:solidFill>
              </a:rPr>
              <a:t>გაქვთ</a:t>
            </a:r>
            <a:r>
              <a:rPr sz="1400">
                <a:solidFill>
                  <a:schemeClr val="tx2"/>
                </a:solidFill>
                <a:latin typeface="Sylfaen" pitchFamily="18" charset="0"/>
              </a:rPr>
              <a:t>, </a:t>
            </a:r>
            <a:r>
              <a:rPr sz="1400" err="1">
                <a:solidFill>
                  <a:schemeClr val="tx2"/>
                </a:solidFill>
                <a:latin typeface="Sylfaen" pitchFamily="18" charset="0"/>
              </a:rPr>
              <a:t>რადგან</a:t>
            </a:r>
            <a:r>
              <a:rPr sz="1400">
                <a:solidFill>
                  <a:schemeClr val="tx2"/>
                </a:solidFill>
                <a:latin typeface="Sylfaen" pitchFamily="18" charset="0"/>
              </a:rPr>
              <a:t> </a:t>
            </a:r>
            <a:r>
              <a:rPr sz="1400" err="1">
                <a:solidFill>
                  <a:schemeClr val="tx2"/>
                </a:solidFill>
                <a:latin typeface="Sylfaen" pitchFamily="18" charset="0"/>
              </a:rPr>
              <a:t>ეს</a:t>
            </a:r>
            <a:r>
              <a:rPr sz="1400">
                <a:solidFill>
                  <a:schemeClr val="tx2"/>
                </a:solidFill>
                <a:latin typeface="Sylfaen" pitchFamily="18" charset="0"/>
              </a:rPr>
              <a:t> </a:t>
            </a:r>
            <a:r>
              <a:rPr sz="1400" err="1">
                <a:solidFill>
                  <a:schemeClr val="tx2"/>
                </a:solidFill>
                <a:latin typeface="Sylfaen" pitchFamily="18" charset="0"/>
              </a:rPr>
              <a:t>პროექტი</a:t>
            </a:r>
            <a:r>
              <a:rPr sz="1400">
                <a:solidFill>
                  <a:schemeClr val="tx2"/>
                </a:solidFill>
                <a:latin typeface="Sylfaen" pitchFamily="18" charset="0"/>
              </a:rPr>
              <a:t> </a:t>
            </a:r>
            <a:r>
              <a:rPr sz="1400" err="1">
                <a:solidFill>
                  <a:schemeClr val="tx2"/>
                </a:solidFill>
                <a:latin typeface="Sylfaen" pitchFamily="18" charset="0"/>
              </a:rPr>
              <a:t>საჯაროა</a:t>
            </a:r>
            <a:r>
              <a:rPr sz="1400">
                <a:solidFill>
                  <a:schemeClr val="tx2"/>
                </a:solidFill>
                <a:latin typeface="Sylfaen" pitchFamily="18" charset="0"/>
              </a:rPr>
              <a:t>. </a:t>
            </a:r>
            <a:endParaRPr lang="ka-GE" sz="1400">
              <a:solidFill>
                <a:schemeClr val="tx2"/>
              </a:solidFill>
            </a:endParaRPr>
          </a:p>
          <a:p>
            <a:pPr eaLnBrk="1" fontAlgn="auto" hangingPunct="1">
              <a:spcBef>
                <a:spcPct val="0"/>
              </a:spcBef>
              <a:spcAft>
                <a:spcPts val="0"/>
              </a:spcAft>
              <a:buFont typeface="Arial" pitchFamily="34" charset="0"/>
              <a:buChar char="•"/>
              <a:defRPr/>
            </a:pPr>
            <a:endParaRPr lang="ka-GE" sz="1400">
              <a:solidFill>
                <a:schemeClr val="tx2"/>
              </a:solidFill>
            </a:endParaRPr>
          </a:p>
          <a:p>
            <a:pPr eaLnBrk="1" fontAlgn="auto" hangingPunct="1">
              <a:spcBef>
                <a:spcPct val="0"/>
              </a:spcBef>
              <a:spcAft>
                <a:spcPts val="0"/>
              </a:spcAft>
              <a:buFont typeface="Arial" pitchFamily="34" charset="0"/>
              <a:buChar char="•"/>
              <a:defRPr/>
            </a:pPr>
            <a:r>
              <a:rPr lang="ka-GE" sz="1400">
                <a:solidFill>
                  <a:schemeClr val="tx2"/>
                </a:solidFill>
              </a:rPr>
              <a:t>პროექტის ატვირთვის ინსტრუქცია იხილეთ ამ ბმულზე: </a:t>
            </a:r>
            <a:r>
              <a:rPr sz="1400">
                <a:solidFill>
                  <a:schemeClr val="tx2"/>
                </a:solidFill>
                <a:latin typeface="Sylfaen" pitchFamily="18" charset="0"/>
                <a:hlinkClick r:id="rId2"/>
              </a:rPr>
              <a:t>https://skydrive.live.com/#cid=128A8193E1B2038E&amp;id=128A8193E1B2038E%21107</a:t>
            </a:r>
            <a:r>
              <a:rPr lang="ka-GE" sz="1400">
                <a:solidFill>
                  <a:schemeClr val="tx2"/>
                </a:solidFill>
              </a:rPr>
              <a:t> </a:t>
            </a:r>
          </a:p>
          <a:p>
            <a:pPr marL="0" indent="0" eaLnBrk="1" fontAlgn="auto" hangingPunct="1">
              <a:spcBef>
                <a:spcPct val="0"/>
              </a:spcBef>
              <a:spcAft>
                <a:spcPts val="0"/>
              </a:spcAft>
              <a:buFont typeface="Arial" pitchFamily="34" charset="0"/>
              <a:buNone/>
              <a:defRPr/>
            </a:pPr>
            <a:endParaRPr lang="ka-GE" sz="1400">
              <a:solidFill>
                <a:schemeClr val="tx2"/>
              </a:solidFill>
            </a:endParaRPr>
          </a:p>
          <a:p>
            <a:pPr marL="0" indent="0" eaLnBrk="1" fontAlgn="auto" hangingPunct="1">
              <a:spcBef>
                <a:spcPct val="0"/>
              </a:spcBef>
              <a:spcAft>
                <a:spcPts val="0"/>
              </a:spcAft>
              <a:buFont typeface="Arial" pitchFamily="34" charset="0"/>
              <a:buNone/>
              <a:defRPr/>
            </a:pPr>
            <a:endParaRPr lang="ka-GE" sz="1400" i="1">
              <a:solidFill>
                <a:schemeClr val="tx2"/>
              </a:solidFill>
            </a:endParaRPr>
          </a:p>
          <a:p>
            <a:pPr marL="0" indent="0" eaLnBrk="1" fontAlgn="auto" hangingPunct="1">
              <a:spcBef>
                <a:spcPct val="0"/>
              </a:spcBef>
              <a:spcAft>
                <a:spcPts val="0"/>
              </a:spcAft>
              <a:buFont typeface="Arial" pitchFamily="34" charset="0"/>
              <a:buNone/>
              <a:defRPr/>
            </a:pPr>
            <a:r>
              <a:rPr lang="ka-GE" sz="1400" i="1">
                <a:solidFill>
                  <a:schemeClr val="tx2"/>
                </a:solidFill>
              </a:rPr>
              <a:t>შენიშვნა: ეს არის დაფარული სლაიდი და არ ჩანს </a:t>
            </a:r>
            <a:r>
              <a:rPr lang="ka-GE" sz="1400" i="1" err="1">
                <a:solidFill>
                  <a:schemeClr val="tx2"/>
                </a:solidFill>
              </a:rPr>
              <a:t>პრეზენტირების</a:t>
            </a:r>
            <a:r>
              <a:rPr lang="ka-GE" sz="1400" i="1">
                <a:solidFill>
                  <a:schemeClr val="tx2"/>
                </a:solidFill>
              </a:rPr>
              <a:t> რეჟიმში.</a:t>
            </a:r>
            <a:endParaRPr lang="en-GB" sz="1400" i="1">
              <a:solidFill>
                <a:schemeClr val="tx2"/>
              </a:solidFill>
              <a:latin typeface="Sylfaen" pitchFamily="18" charset="0"/>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4A4C9067EF0E240A0D929DA769F7D1C" ma:contentTypeVersion="0" ma:contentTypeDescription="Create a new document." ma:contentTypeScope="" ma:versionID="e74eb89bb7e7f7a76600adfb670a9e57">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2180EE-423A-4A38-8D8D-868E7D800E8B}">
  <ds:schemaRefs>
    <ds:schemaRef ds:uri="http://schemas.microsoft.com/office/2006/metadata/properties"/>
  </ds:schemaRefs>
</ds:datastoreItem>
</file>

<file path=customXml/itemProps2.xml><?xml version="1.0" encoding="utf-8"?>
<ds:datastoreItem xmlns:ds="http://schemas.openxmlformats.org/officeDocument/2006/customXml" ds:itemID="{1EF8CEFD-7783-433D-BE83-E29C2C9E2DEE}">
  <ds:schemaRefs>
    <ds:schemaRef ds:uri="http://schemas.microsoft.com/sharepoint/v3/contenttype/forms"/>
  </ds:schemaRefs>
</ds:datastoreItem>
</file>

<file path=customXml/itemProps3.xml><?xml version="1.0" encoding="utf-8"?>
<ds:datastoreItem xmlns:ds="http://schemas.openxmlformats.org/officeDocument/2006/customXml" ds:itemID="{67A95316-E853-4007-AE34-F73239D275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1652</TotalTime>
  <Words>1673</Words>
  <Application>Microsoft Office PowerPoint</Application>
  <PresentationFormat>On-screen Show (4:3)</PresentationFormat>
  <Paragraphs>157</Paragraphs>
  <Slides>7</Slides>
  <Notes>2</Notes>
  <HiddenSlides>1</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დანართი/ინსტრუქცია</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Partners in Learning Global Forum 2011</dc:title>
  <dc:creator>Kirsten Panton</dc:creator>
  <cp:lastModifiedBy>admin</cp:lastModifiedBy>
  <cp:revision>143</cp:revision>
  <dcterms:created xsi:type="dcterms:W3CDTF">2011-08-17T11:53:16Z</dcterms:created>
  <dcterms:modified xsi:type="dcterms:W3CDTF">2012-02-28T12:40:31Z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0x01010064A4C9067EF0E240A0D929DA769F7D1C</vt:lpwstr>
  </property>
</Properties>
</file>