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5" r:id="rId5"/>
    <p:sldId id="266" r:id="rId6"/>
    <p:sldId id="267" r:id="rId7"/>
    <p:sldId id="268" r:id="rId8"/>
    <p:sldId id="269" r:id="rId9"/>
    <p:sldId id="270"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არ არის სტილი, ცხრილის ბად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96953" autoAdjust="0"/>
  </p:normalViewPr>
  <p:slideViewPr>
    <p:cSldViewPr>
      <p:cViewPr>
        <p:scale>
          <a:sx n="100" d="100"/>
          <a:sy n="100" d="100"/>
        </p:scale>
        <p:origin x="-72" y="252"/>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DC032F8-01D7-476E-A3E3-509A4EF5985C}" type="datetimeFigureOut">
              <a:rPr lang="en-US"/>
              <a:pPr>
                <a:defRPr/>
              </a:pPr>
              <a:t>3/9/2012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BDA0B1B-CACB-46B2-936E-FBB91EC11EE7}" type="slidenum">
              <a:rPr lang="en-US"/>
              <a:pPr>
                <a:defRPr/>
              </a:pPr>
              <a:t>‹#›</a:t>
            </a:fld>
            <a:endParaRPr lang="en-US"/>
          </a:p>
        </p:txBody>
      </p:sp>
    </p:spTree>
    <p:extLst>
      <p:ext uri="{BB962C8B-B14F-4D97-AF65-F5344CB8AC3E}">
        <p14:creationId xmlns:p14="http://schemas.microsoft.com/office/powerpoint/2010/main" val="32440367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kofact.wordpress.com/"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facebook.com/l.php?u=http://photosfacts.wordpress.com/2011/08/24/%e1%83%a9%e1%83%98%e1%83%a2%e1%83%94%e1%83%91%e1%83%98/&amp;h=fAQGOr6h-"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1BAF8F-A5C7-4D84-B0FA-C7E1C3879DCC}"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smtClean="0"/>
              <a:t> </a:t>
            </a:r>
            <a:endParaRPr lang="ka-GE" b="1" smtClean="0"/>
          </a:p>
          <a:p>
            <a:pPr eaLnBrk="1" hangingPunct="1">
              <a:spcBef>
                <a:spcPct val="0"/>
              </a:spcBef>
            </a:pPr>
            <a:r>
              <a:rPr lang="en-US" b="1" smtClean="0"/>
              <a:t> </a:t>
            </a:r>
            <a:r>
              <a:rPr lang="ka-GE" smtClean="0"/>
              <a:t>ბუკში გადმოვტვირთე ფრინველების ხმა,მოვასმენინე  ჭიკჭიკი და მოსწ. შექმნეს ნახატი საკუთარი ფანტაზიით,თუ როგორი ფრინველს შეიძლება ჰქონოდა ასეთი ხმა.</a:t>
            </a:r>
            <a:endParaRPr lang="ru-RU" smtClean="0"/>
          </a:p>
          <a:p>
            <a:pPr eaLnBrk="1" fontAlgn="t" hangingPunct="1">
              <a:spcBef>
                <a:spcPct val="0"/>
              </a:spcBef>
            </a:pPr>
            <a:endParaRPr lang="en-US" smtClean="0"/>
          </a:p>
          <a:p>
            <a:pPr eaLnBrk="1" fontAlgn="t" hangingPunct="1">
              <a:spcBef>
                <a:spcPct val="0"/>
              </a:spcBef>
            </a:pPr>
            <a:r>
              <a:rPr lang="en-US" smtClean="0"/>
              <a:t>    </a:t>
            </a:r>
            <a:r>
              <a:rPr lang="ka-GE" smtClean="0"/>
              <a:t>მოსწავლემ ბუკით ვიდეო გადაუღო თუთიყუშს თანაკლასელბთა წარსადგენად.</a:t>
            </a:r>
            <a:endParaRPr lang="ru-RU" smtClean="0"/>
          </a:p>
          <a:p>
            <a:pPr eaLnBrk="1" fontAlgn="t" hangingPunct="1">
              <a:spcBef>
                <a:spcPct val="0"/>
              </a:spcBef>
            </a:pPr>
            <a:r>
              <a:rPr lang="ka-GE" smtClean="0"/>
              <a:t>დავათვალიერეთ ”ეკოფაქტის” ვებგვერდი,რათა წარმოდგენა შექმნოდათ ინტერნეტ  მედიაზე:</a:t>
            </a:r>
            <a:endParaRPr lang="ru-RU" smtClean="0"/>
          </a:p>
          <a:p>
            <a:pPr eaLnBrk="1" fontAlgn="t" hangingPunct="1">
              <a:spcBef>
                <a:spcPct val="0"/>
              </a:spcBef>
            </a:pPr>
            <a:r>
              <a:rPr lang="ka-GE" b="1" u="sng" smtClean="0">
                <a:hlinkClick r:id="rId3"/>
              </a:rPr>
              <a:t>http://ekofact.wordpress.com/</a:t>
            </a:r>
            <a:r>
              <a:rPr lang="ru-RU" b="1" smtClean="0"/>
              <a:t> </a:t>
            </a:r>
            <a:endParaRPr lang="en-US" smtClean="0">
              <a:latin typeface="Arial" charset="0"/>
            </a:endParaRPr>
          </a:p>
          <a:p>
            <a:pPr eaLnBrk="1" fontAlgn="t" hangingPunct="1">
              <a:spcBef>
                <a:spcPct val="0"/>
              </a:spcBef>
            </a:pPr>
            <a:r>
              <a:rPr lang="ka-GE" b="1" u="sng" smtClean="0">
                <a:hlinkClick r:id="rId4"/>
              </a:rPr>
              <a:t>http://www.facebook.com/l.php?u=http%3A%2F%2Fphotosfacts.wordpress.com%2F2011%2F08%2F24%2F%25e1%2583%25a9%25e1%2583%2598%25e1%2583%25a2%25e1%2583%2594%25e1%2583%2591%25e1%2583%2598%2F&amp;h=fAQGOr6h-</a:t>
            </a:r>
            <a:r>
              <a:rPr lang="ru-RU" b="1" smtClean="0"/>
              <a:t> </a:t>
            </a:r>
            <a:endParaRPr lang="en-US" smtClean="0">
              <a:latin typeface="Arial" charset="0"/>
            </a:endParaRPr>
          </a:p>
          <a:p>
            <a:pPr eaLnBrk="1" fontAlgn="t" hangingPunct="1">
              <a:spcBef>
                <a:spcPct val="0"/>
              </a:spcBef>
            </a:pPr>
            <a:endParaRPr lang="en-US" b="1" smtClean="0"/>
          </a:p>
          <a:p>
            <a:pPr eaLnBrk="1" fontAlgn="t" hangingPunct="1">
              <a:spcBef>
                <a:spcPct val="0"/>
              </a:spcBef>
            </a:pPr>
            <a:r>
              <a:rPr lang="en-US" b="1" smtClean="0"/>
              <a:t>   “</a:t>
            </a:r>
            <a:r>
              <a:rPr lang="ka-GE" b="1" smtClean="0"/>
              <a:t>ეკოფაქტის </a:t>
            </a:r>
            <a:r>
              <a:rPr lang="en-US" b="1" smtClean="0"/>
              <a:t>“</a:t>
            </a:r>
            <a:r>
              <a:rPr lang="ka-GE" b="1" smtClean="0"/>
              <a:t>ჟურნალისტისგან,ოლიკო ცისკარიშვილისგან  აიღეს ინტერვიუ</a:t>
            </a:r>
            <a:r>
              <a:rPr lang="en-US" b="1" smtClean="0"/>
              <a:t> </a:t>
            </a:r>
            <a:r>
              <a:rPr lang="ka-GE" b="1" smtClean="0"/>
              <a:t>ეკოლოგისს შესახებ.</a:t>
            </a:r>
            <a:r>
              <a:rPr lang="en-US" b="1" smtClean="0"/>
              <a:t> </a:t>
            </a:r>
            <a:r>
              <a:rPr lang="ka-GE" b="1" smtClean="0"/>
              <a:t>გამოიყენეს ციფრული აპარატი.</a:t>
            </a:r>
            <a:r>
              <a:rPr lang="en-US" b="1" smtClean="0"/>
              <a:t> </a:t>
            </a:r>
            <a:r>
              <a:rPr lang="ka-GE" b="1" smtClean="0"/>
              <a:t>(მასალას დამუშავების პროცეშია.)</a:t>
            </a:r>
            <a:endParaRPr lang="ru-RU" b="1" smtClean="0"/>
          </a:p>
          <a:p>
            <a:pPr eaLnBrk="1" fontAlgn="t" hangingPunct="1">
              <a:spcBef>
                <a:spcPct val="0"/>
              </a:spcBef>
            </a:pPr>
            <a:endParaRPr lang="en-US" b="1" smtClean="0"/>
          </a:p>
          <a:p>
            <a:pPr eaLnBrk="1" fontAlgn="t" hangingPunct="1">
              <a:spcBef>
                <a:spcPct val="0"/>
              </a:spcBef>
            </a:pPr>
            <a:r>
              <a:rPr lang="en-US" b="1" smtClean="0"/>
              <a:t>   </a:t>
            </a:r>
            <a:r>
              <a:rPr lang="ka-GE" b="1" smtClean="0"/>
              <a:t>პროექტის მომდევნო ეტაპია:</a:t>
            </a:r>
            <a:r>
              <a:rPr lang="en-US" b="1" smtClean="0"/>
              <a:t> </a:t>
            </a:r>
            <a:r>
              <a:rPr lang="ka-GE" b="1" smtClean="0"/>
              <a:t>ოლიკო ცისკარიშვილს დახმარებით რამოდენიმე ფოტოს გადაუღონ ფრინველებს. საკუთრივ გადაღებული სურათებით  შექმნან ფოტოკოლაჟი უფროსკლასელის დახმარებით.</a:t>
            </a:r>
            <a:endParaRPr lang="en-US" smtClean="0"/>
          </a:p>
        </p:txBody>
      </p:sp>
      <p:sp>
        <p:nvSpPr>
          <p:cNvPr id="4" name="Slide Number Placeholder 3"/>
          <p:cNvSpPr>
            <a:spLocks noGrp="1"/>
          </p:cNvSpPr>
          <p:nvPr>
            <p:ph type="sldNum" sz="quarter" idx="5"/>
          </p:nvPr>
        </p:nvSpPr>
        <p:spPr/>
        <p:txBody>
          <a:bodyPr/>
          <a:lstStyle/>
          <a:p>
            <a:pPr>
              <a:defRPr/>
            </a:pPr>
            <a:fld id="{0067A692-CA54-49F2-8BBC-BDA04C3DFD20}"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CE9412-F336-4F47-AA94-4B0B16EAD6D3}"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3FD344-47B7-41CF-B1E6-C0B81210E548}" type="slidenum">
              <a:rPr lang="en-US" smtClean="0"/>
              <a:pPr fontAlgn="base">
                <a:spcBef>
                  <a:spcPct val="0"/>
                </a:spcBef>
                <a:spcAft>
                  <a:spcPct val="0"/>
                </a:spcAft>
                <a:defRPr/>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4B71134-4CD5-494B-BDB8-96C9616C9E79}" type="datetimeFigureOut">
              <a:rPr lang="en-US"/>
              <a:pPr>
                <a:defRPr/>
              </a:pPr>
              <a:t>3/9/2012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3A315E-07F7-47FF-9345-A7CBE8DF1194}" type="slidenum">
              <a:rPr lang="en-US"/>
              <a:pPr>
                <a:defRPr/>
              </a:pPr>
              <a:t>‹#›</a:t>
            </a:fld>
            <a:endParaRPr lang="en-US"/>
          </a:p>
        </p:txBody>
      </p:sp>
    </p:spTree>
    <p:extLst>
      <p:ext uri="{BB962C8B-B14F-4D97-AF65-F5344CB8AC3E}">
        <p14:creationId xmlns:p14="http://schemas.microsoft.com/office/powerpoint/2010/main" val="221727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2FBC2C-E828-4DD0-95DC-62E6E7737484}" type="datetimeFigureOut">
              <a:rPr lang="en-US"/>
              <a:pPr>
                <a:defRPr/>
              </a:pPr>
              <a:t>3/9/2012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FF0FA0-79C5-4878-8DFE-BD8B9C124E56}" type="slidenum">
              <a:rPr lang="en-US"/>
              <a:pPr>
                <a:defRPr/>
              </a:pPr>
              <a:t>‹#›</a:t>
            </a:fld>
            <a:endParaRPr lang="en-US"/>
          </a:p>
        </p:txBody>
      </p:sp>
    </p:spTree>
    <p:extLst>
      <p:ext uri="{BB962C8B-B14F-4D97-AF65-F5344CB8AC3E}">
        <p14:creationId xmlns:p14="http://schemas.microsoft.com/office/powerpoint/2010/main" val="890519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203FA4-55BF-46DC-B3F1-ED5486FF2FD8}" type="datetimeFigureOut">
              <a:rPr lang="en-US"/>
              <a:pPr>
                <a:defRPr/>
              </a:pPr>
              <a:t>3/9/2012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671D4B-8493-4252-8D12-34061A5C25EB}" type="slidenum">
              <a:rPr lang="en-US"/>
              <a:pPr>
                <a:defRPr/>
              </a:pPr>
              <a:t>‹#›</a:t>
            </a:fld>
            <a:endParaRPr lang="en-US"/>
          </a:p>
        </p:txBody>
      </p:sp>
    </p:spTree>
    <p:extLst>
      <p:ext uri="{BB962C8B-B14F-4D97-AF65-F5344CB8AC3E}">
        <p14:creationId xmlns:p14="http://schemas.microsoft.com/office/powerpoint/2010/main" val="2945468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2563" y="798513"/>
            <a:ext cx="7653337" cy="588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rot="16200000">
            <a:off x="3590925" y="1879601"/>
            <a:ext cx="1404937" cy="8177212"/>
          </a:xfrm>
          <a:prstGeom prst="rect">
            <a:avLst/>
          </a:prstGeom>
          <a:gradFill flip="none" rotWithShape="1">
            <a:gsLst>
              <a:gs pos="1000">
                <a:srgbClr val="ABD9E9"/>
              </a:gs>
              <a:gs pos="100000">
                <a:prstClr val="white"/>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a typeface="ＭＳ Ｐゴシック" charset="-128"/>
            </a:endParaRPr>
          </a:p>
        </p:txBody>
      </p:sp>
      <p:pic>
        <p:nvPicPr>
          <p:cNvPr id="7" name="Picture 3"/>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26375" y="5500688"/>
            <a:ext cx="11557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457200" y="595282"/>
            <a:ext cx="8229600" cy="503237"/>
          </a:xfrm>
          <a:prstGeom prst="rect">
            <a:avLst/>
          </a:prstGeom>
        </p:spPr>
        <p:txBody>
          <a:bodyPr rtlCol="0" anchor="b">
            <a:noAutofit/>
          </a:bodyPr>
          <a:lstStyle>
            <a:lvl1pPr>
              <a:defRPr lang="en-US" sz="4000" dirty="0"/>
            </a:lvl1pPr>
          </a:lstStyle>
          <a:p>
            <a:pPr lvl="0"/>
            <a:r>
              <a:rPr lang="en-US" dirty="0" smtClean="0"/>
              <a:t>Click to edit Master title style</a:t>
            </a:r>
            <a:endParaRPr lang="en-US" dirty="0"/>
          </a:p>
        </p:txBody>
      </p:sp>
      <p:sp>
        <p:nvSpPr>
          <p:cNvPr id="6" name="Content Placeholder 2"/>
          <p:cNvSpPr>
            <a:spLocks noGrp="1"/>
          </p:cNvSpPr>
          <p:nvPr>
            <p:ph idx="1"/>
          </p:nvPr>
        </p:nvSpPr>
        <p:spPr>
          <a:xfrm>
            <a:off x="457200" y="1158244"/>
            <a:ext cx="8229600" cy="5287963"/>
          </a:xfrm>
          <a:prstGeom prst="rect">
            <a:avLst/>
          </a:prstGeom>
        </p:spPr>
        <p:txBody>
          <a:bodyPr/>
          <a:lstStyle>
            <a:lvl1pPr marL="342900" indent="-342900">
              <a:defRPr lang="en-US" sz="3200" kern="1200" baseline="0" dirty="0" smtClean="0">
                <a:solidFill>
                  <a:schemeClr val="accent6"/>
                </a:solidFill>
                <a:latin typeface="+mn-lt"/>
                <a:ea typeface="+mn-ea"/>
                <a:cs typeface="+mn-cs"/>
              </a:defRPr>
            </a:lvl1pPr>
            <a:lvl2pPr marL="742950" indent="-285750">
              <a:buFont typeface="Arial"/>
              <a:buChar char="•"/>
              <a:defRPr lang="en-US" sz="2800" kern="1200" baseline="0" dirty="0" smtClean="0">
                <a:solidFill>
                  <a:schemeClr val="accent6"/>
                </a:solidFill>
                <a:latin typeface="+mn-lt"/>
                <a:ea typeface="+mn-ea"/>
                <a:cs typeface="+mn-cs"/>
              </a:defRPr>
            </a:lvl2pPr>
            <a:lvl3pPr marL="1143000" indent="-228600">
              <a:defRPr lang="en-US" sz="2400" kern="1200" baseline="0" dirty="0" smtClean="0">
                <a:solidFill>
                  <a:schemeClr val="accent6"/>
                </a:solidFill>
                <a:latin typeface="+mn-lt"/>
                <a:ea typeface="+mn-ea"/>
                <a:cs typeface="+mn-cs"/>
              </a:defRPr>
            </a:lvl3pPr>
            <a:lvl4pPr marL="1600200" indent="-228600">
              <a:defRPr lang="en-US" sz="2000" kern="1200" baseline="0" dirty="0" smtClean="0">
                <a:solidFill>
                  <a:schemeClr val="accent6"/>
                </a:solidFill>
                <a:latin typeface="+mn-lt"/>
                <a:ea typeface="+mn-ea"/>
                <a:cs typeface="+mn-cs"/>
              </a:defRPr>
            </a:lvl4pPr>
            <a:lvl5pPr marL="2057400" indent="-228600">
              <a:defRPr lang="en-US" sz="2000" kern="1200" baseline="0" dirty="0" smtClean="0">
                <a:solidFill>
                  <a:schemeClr val="accent6"/>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530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E549D8-5434-4782-99C5-3A5477385AA9}" type="datetimeFigureOut">
              <a:rPr lang="en-US"/>
              <a:pPr>
                <a:defRPr/>
              </a:pPr>
              <a:t>3/9/2012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3D4563-8182-494C-8184-AAF814FD615B}" type="slidenum">
              <a:rPr lang="en-US"/>
              <a:pPr>
                <a:defRPr/>
              </a:pPr>
              <a:t>‹#›</a:t>
            </a:fld>
            <a:endParaRPr lang="en-US"/>
          </a:p>
        </p:txBody>
      </p:sp>
    </p:spTree>
    <p:extLst>
      <p:ext uri="{BB962C8B-B14F-4D97-AF65-F5344CB8AC3E}">
        <p14:creationId xmlns:p14="http://schemas.microsoft.com/office/powerpoint/2010/main" val="275352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E64065B-E2D7-4229-94CC-B9F736E430F2}" type="datetimeFigureOut">
              <a:rPr lang="en-US"/>
              <a:pPr>
                <a:defRPr/>
              </a:pPr>
              <a:t>3/9/2012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918C84-88E8-4B16-8C32-F66BB3086830}" type="slidenum">
              <a:rPr lang="en-US"/>
              <a:pPr>
                <a:defRPr/>
              </a:pPr>
              <a:t>‹#›</a:t>
            </a:fld>
            <a:endParaRPr lang="en-US"/>
          </a:p>
        </p:txBody>
      </p:sp>
    </p:spTree>
    <p:extLst>
      <p:ext uri="{BB962C8B-B14F-4D97-AF65-F5344CB8AC3E}">
        <p14:creationId xmlns:p14="http://schemas.microsoft.com/office/powerpoint/2010/main" val="138137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C1898B4-559D-4C2D-A951-127BC75BB7C5}" type="datetimeFigureOut">
              <a:rPr lang="en-US"/>
              <a:pPr>
                <a:defRPr/>
              </a:pPr>
              <a:t>3/9/2012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D65144-31AC-4944-BCFB-6CCC50E25C38}" type="slidenum">
              <a:rPr lang="en-US"/>
              <a:pPr>
                <a:defRPr/>
              </a:pPr>
              <a:t>‹#›</a:t>
            </a:fld>
            <a:endParaRPr lang="en-US"/>
          </a:p>
        </p:txBody>
      </p:sp>
    </p:spTree>
    <p:extLst>
      <p:ext uri="{BB962C8B-B14F-4D97-AF65-F5344CB8AC3E}">
        <p14:creationId xmlns:p14="http://schemas.microsoft.com/office/powerpoint/2010/main" val="210392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191D090-12EF-46EE-B237-78DA99B8FE7A}" type="datetimeFigureOut">
              <a:rPr lang="en-US"/>
              <a:pPr>
                <a:defRPr/>
              </a:pPr>
              <a:t>3/9/2012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87B348F-8440-4F99-A0BF-1069CD1745DD}" type="slidenum">
              <a:rPr lang="en-US"/>
              <a:pPr>
                <a:defRPr/>
              </a:pPr>
              <a:t>‹#›</a:t>
            </a:fld>
            <a:endParaRPr lang="en-US"/>
          </a:p>
        </p:txBody>
      </p:sp>
    </p:spTree>
    <p:extLst>
      <p:ext uri="{BB962C8B-B14F-4D97-AF65-F5344CB8AC3E}">
        <p14:creationId xmlns:p14="http://schemas.microsoft.com/office/powerpoint/2010/main" val="337901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67B416C-F049-4E5A-82E9-91807BBF015A}" type="datetimeFigureOut">
              <a:rPr lang="en-US"/>
              <a:pPr>
                <a:defRPr/>
              </a:pPr>
              <a:t>3/9/2012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DFF008F-C325-4DFB-B4DE-D948ED2B210A}" type="slidenum">
              <a:rPr lang="en-US"/>
              <a:pPr>
                <a:defRPr/>
              </a:pPr>
              <a:t>‹#›</a:t>
            </a:fld>
            <a:endParaRPr lang="en-US"/>
          </a:p>
        </p:txBody>
      </p:sp>
    </p:spTree>
    <p:extLst>
      <p:ext uri="{BB962C8B-B14F-4D97-AF65-F5344CB8AC3E}">
        <p14:creationId xmlns:p14="http://schemas.microsoft.com/office/powerpoint/2010/main" val="321263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E0535C3-1C79-4E31-B7FB-E3FFAE4B5632}" type="datetimeFigureOut">
              <a:rPr lang="en-US"/>
              <a:pPr>
                <a:defRPr/>
              </a:pPr>
              <a:t>3/9/2012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81BD5CA-0969-4D7E-988D-02760B9DE36B}" type="slidenum">
              <a:rPr lang="en-US"/>
              <a:pPr>
                <a:defRPr/>
              </a:pPr>
              <a:t>‹#›</a:t>
            </a:fld>
            <a:endParaRPr lang="en-US"/>
          </a:p>
        </p:txBody>
      </p:sp>
    </p:spTree>
    <p:extLst>
      <p:ext uri="{BB962C8B-B14F-4D97-AF65-F5344CB8AC3E}">
        <p14:creationId xmlns:p14="http://schemas.microsoft.com/office/powerpoint/2010/main" val="365158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78E4D7-F5BD-4A32-BD08-F08BCEF6DD06}" type="datetimeFigureOut">
              <a:rPr lang="en-US"/>
              <a:pPr>
                <a:defRPr/>
              </a:pPr>
              <a:t>3/9/2012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B912D2-023A-4E8B-B5E7-7749CCE8D388}" type="slidenum">
              <a:rPr lang="en-US"/>
              <a:pPr>
                <a:defRPr/>
              </a:pPr>
              <a:t>‹#›</a:t>
            </a:fld>
            <a:endParaRPr lang="en-US"/>
          </a:p>
        </p:txBody>
      </p:sp>
    </p:spTree>
    <p:extLst>
      <p:ext uri="{BB962C8B-B14F-4D97-AF65-F5344CB8AC3E}">
        <p14:creationId xmlns:p14="http://schemas.microsoft.com/office/powerpoint/2010/main" val="2939132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E76FE11-8086-42FA-B41B-F9C41F600ACD}" type="datetimeFigureOut">
              <a:rPr lang="en-US"/>
              <a:pPr>
                <a:defRPr/>
              </a:pPr>
              <a:t>3/9/2012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6564AD-9E54-4963-977E-C39A5589DF5A}" type="slidenum">
              <a:rPr lang="en-US"/>
              <a:pPr>
                <a:defRPr/>
              </a:pPr>
              <a:t>‹#›</a:t>
            </a:fld>
            <a:endParaRPr lang="en-US"/>
          </a:p>
        </p:txBody>
      </p:sp>
    </p:spTree>
    <p:extLst>
      <p:ext uri="{BB962C8B-B14F-4D97-AF65-F5344CB8AC3E}">
        <p14:creationId xmlns:p14="http://schemas.microsoft.com/office/powerpoint/2010/main" val="109185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98E6681-4FD1-465C-B539-1FAD13F214D7}" type="datetimeFigureOut">
              <a:rPr lang="en-US"/>
              <a:pPr>
                <a:defRPr/>
              </a:pPr>
              <a:t>3/9/2012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1E2DE45-DC2C-46EA-AB30-556E6D50A9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hyperlink" Target="http://www.universal-soundbank.com/oiseaux3.htm" TargetMode="Externa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hyperlink" Target="http://www.univers-nature.com/dossiers/chant-des-oiseaux.html" TargetMode="External"/><Relationship Id="rId5" Type="http://schemas.openxmlformats.org/officeDocument/2006/relationships/hyperlink" Target="https://skydrive.live.com/?cid=e6f4f9cc0eb2e99c" TargetMode="External"/><Relationship Id="rId4" Type="http://schemas.openxmlformats.org/officeDocument/2006/relationships/hyperlink" Target="http://marexbasilidze.blogspot.com/2012/02/blog-post.html" TargetMode="External"/><Relationship Id="rId9" Type="http://schemas.openxmlformats.org/officeDocument/2006/relationships/image" Target="../media/image7.wmf"/></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2.xml"/><Relationship Id="rId7"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hyperlink" Target="https://skydrive.live.com/?cid=e6f4f9cc0eb2e99c" TargetMode="External"/><Relationship Id="rId5" Type="http://schemas.openxmlformats.org/officeDocument/2006/relationships/hyperlink" Target="http://www.facebook.com/l.php?u=http://photosfacts.wordpress.com/2011/08/24/%e1%83%a9%e1%83%98%e1%83%a2%e1%83%94%e1%83%91%e1%83%98/&amp;h=fAQGOr6h-" TargetMode="External"/><Relationship Id="rId10" Type="http://schemas.openxmlformats.org/officeDocument/2006/relationships/image" Target="../media/image9.wmf"/><Relationship Id="rId4" Type="http://schemas.openxmlformats.org/officeDocument/2006/relationships/hyperlink" Target="http://ekofact.wordpress.com/" TargetMode="External"/><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hyperlink" Target="http://marexbasilidze.blogspot.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s://skydrive.live.com/?cid=e6f4f9cc0eb2e99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arexbasilidze.blogspot.com/"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85800" y="2971800"/>
            <a:ext cx="7772400" cy="1470025"/>
          </a:xfrm>
          <a:prstGeom prst="rect">
            <a:avLst/>
          </a:prstGeom>
        </p:spPr>
        <p:txBody>
          <a:bodyPr anchor="b">
            <a:normAutofit fontScale="67500" lnSpcReduction="20000"/>
          </a:bodyPr>
          <a:lstStyle>
            <a:lvl1pPr algn="ctr" defTabSz="914400" rtl="0" eaLnBrk="1" latinLnBrk="0" hangingPunct="1">
              <a:spcBef>
                <a:spcPct val="0"/>
              </a:spcBef>
              <a:buNone/>
              <a:defRPr lang="en-US" sz="4000" kern="1200" dirty="0">
                <a:solidFill>
                  <a:schemeClr val="tx1"/>
                </a:solidFill>
                <a:latin typeface="+mj-lt"/>
                <a:ea typeface="+mj-ea"/>
                <a:cs typeface="+mj-cs"/>
              </a:defRPr>
            </a:lvl1pPr>
          </a:lstStyle>
          <a:p>
            <a:pPr fontAlgn="auto">
              <a:spcAft>
                <a:spcPts val="0"/>
              </a:spcAft>
              <a:defRPr/>
            </a:pPr>
            <a:r>
              <a:rPr lang="ka-GE" smtClean="0"/>
              <a:t>ვირტუალური </a:t>
            </a:r>
            <a:r>
              <a:rPr err="1" smtClean="0"/>
              <a:t>საკლასო</a:t>
            </a:r>
            <a:r>
              <a:rPr smtClean="0"/>
              <a:t> </a:t>
            </a:r>
            <a:r>
              <a:rPr err="1" smtClean="0"/>
              <a:t>ტური</a:t>
            </a:r>
            <a:r>
              <a:rPr smtClean="0"/>
              <a:t/>
            </a:r>
            <a:br>
              <a:rPr smtClean="0"/>
            </a:br>
            <a:endParaRPr smtClean="0"/>
          </a:p>
          <a:p>
            <a:pPr fontAlgn="auto">
              <a:spcAft>
                <a:spcPts val="0"/>
              </a:spcAft>
              <a:defRPr/>
            </a:pPr>
            <a:r>
              <a:rPr smtClean="0"/>
              <a:t>პ</a:t>
            </a:r>
            <a:r>
              <a:rPr lang="ka-GE" err="1" smtClean="0"/>
              <a:t>არტნიორები</a:t>
            </a:r>
            <a:r>
              <a:rPr lang="ka-GE" smtClean="0"/>
              <a:t> განათლებაში</a:t>
            </a:r>
          </a:p>
          <a:p>
            <a:pPr fontAlgn="auto">
              <a:spcAft>
                <a:spcPts val="0"/>
              </a:spcAft>
              <a:defRPr/>
            </a:pPr>
            <a:r>
              <a:rPr lang="ka-GE" smtClean="0"/>
              <a:t>საქართველოს ფორუმი </a:t>
            </a:r>
            <a:r>
              <a:rPr smtClean="0"/>
              <a:t>2012</a:t>
            </a:r>
            <a:endParaRPr/>
          </a:p>
        </p:txBody>
      </p:sp>
      <p:sp>
        <p:nvSpPr>
          <p:cNvPr id="9" name="Subtitle 2"/>
          <p:cNvSpPr txBox="1">
            <a:spLocks/>
          </p:cNvSpPr>
          <p:nvPr/>
        </p:nvSpPr>
        <p:spPr>
          <a:xfrm>
            <a:off x="1371600" y="3886200"/>
            <a:ext cx="6400800" cy="1752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lang="en-US" sz="3200" kern="1200" baseline="0" dirty="0" smtClean="0">
                <a:solidFill>
                  <a:schemeClr val="accent6"/>
                </a:solidFill>
                <a:latin typeface="+mn-lt"/>
                <a:ea typeface="+mn-ea"/>
                <a:cs typeface="+mn-cs"/>
              </a:defRPr>
            </a:lvl1pPr>
            <a:lvl2pPr marL="742950" indent="-285750" algn="l" defTabSz="914400" rtl="0" eaLnBrk="1" latinLnBrk="0" hangingPunct="1">
              <a:spcBef>
                <a:spcPct val="20000"/>
              </a:spcBef>
              <a:buFont typeface="Arial"/>
              <a:buChar char="•"/>
              <a:defRPr lang="en-US" sz="2800" kern="1200" baseline="0" dirty="0" smtClean="0">
                <a:solidFill>
                  <a:schemeClr val="accent6"/>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baseline="0" dirty="0" smtClean="0">
                <a:solidFill>
                  <a:schemeClr val="accent6"/>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endParaRPr lang="da-DK">
              <a:solidFill>
                <a:schemeClr val="tx1">
                  <a:tint val="75000"/>
                </a:schemeClr>
              </a:solidFill>
            </a:endParaRPr>
          </a:p>
        </p:txBody>
      </p:sp>
      <p:pic>
        <p:nvPicPr>
          <p:cNvPr id="51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25" y="714375"/>
            <a:ext cx="2535238"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762000"/>
            <a:ext cx="144462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674688"/>
            <a:ext cx="107632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908050"/>
            <a:ext cx="9080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txBox="1">
            <a:spLocks/>
          </p:cNvSpPr>
          <p:nvPr/>
        </p:nvSpPr>
        <p:spPr bwMode="auto">
          <a:xfrm>
            <a:off x="395288" y="333375"/>
            <a:ext cx="6913562"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a-DK" sz="2000">
                <a:latin typeface="Calibri" pitchFamily="34" charset="0"/>
              </a:rPr>
              <a:t>პროექტის სახელ</a:t>
            </a:r>
            <a:r>
              <a:rPr lang="ka-GE" sz="2000">
                <a:latin typeface="Sylfaen" pitchFamily="18" charset="0"/>
              </a:rPr>
              <a:t>წოდება</a:t>
            </a:r>
            <a:r>
              <a:rPr lang="da-DK" sz="2000">
                <a:latin typeface="Calibri" pitchFamily="34" charset="0"/>
              </a:rPr>
              <a:t>:</a:t>
            </a:r>
            <a:endParaRPr lang="ka-GE" sz="2000">
              <a:latin typeface="Sylfaen" pitchFamily="18" charset="0"/>
            </a:endParaRPr>
          </a:p>
          <a:p>
            <a:pPr algn="ctr" eaLnBrk="1" hangingPunct="1"/>
            <a:r>
              <a:rPr lang="ka-GE" sz="2000" b="1">
                <a:solidFill>
                  <a:srgbClr val="0070C0"/>
                </a:solidFill>
                <a:latin typeface="Sylfaen" pitchFamily="18" charset="0"/>
              </a:rPr>
              <a:t>ჩვენი ფრთოსანი მეგობრები</a:t>
            </a:r>
            <a:r>
              <a:rPr lang="da-DK" sz="2000" b="1">
                <a:solidFill>
                  <a:srgbClr val="0070C0"/>
                </a:solidFill>
                <a:latin typeface="Calibri" pitchFamily="34" charset="0"/>
              </a:rPr>
              <a:t> </a:t>
            </a:r>
            <a:r>
              <a:rPr lang="ka-GE" sz="2000" b="1">
                <a:solidFill>
                  <a:srgbClr val="0070C0"/>
                </a:solidFill>
                <a:latin typeface="Sylfaen" pitchFamily="18" charset="0"/>
              </a:rPr>
              <a:t>                             </a:t>
            </a:r>
            <a:endParaRPr lang="en-US" sz="2000" b="1">
              <a:solidFill>
                <a:srgbClr val="0070C0"/>
              </a:solidFill>
              <a:latin typeface="Calibri" pitchFamily="34" charset="0"/>
            </a:endParaRPr>
          </a:p>
        </p:txBody>
      </p:sp>
      <p:graphicFrame>
        <p:nvGraphicFramePr>
          <p:cNvPr id="5" name="Table 36"/>
          <p:cNvGraphicFramePr>
            <a:graphicFrameLocks noGrp="1"/>
          </p:cNvGraphicFramePr>
          <p:nvPr/>
        </p:nvGraphicFramePr>
        <p:xfrm>
          <a:off x="468313" y="1844675"/>
          <a:ext cx="8208962" cy="3789363"/>
        </p:xfrm>
        <a:graphic>
          <a:graphicData uri="http://schemas.openxmlformats.org/drawingml/2006/table">
            <a:tbl>
              <a:tblPr firstRow="1" bandRow="1">
                <a:tableStyleId>{5940675A-B579-460E-94D1-54222C63F5DA}</a:tableStyleId>
              </a:tblPr>
              <a:tblGrid>
                <a:gridCol w="1728203"/>
                <a:gridCol w="6480759"/>
              </a:tblGrid>
              <a:tr h="457086">
                <a:tc>
                  <a:txBody>
                    <a:bodyPr/>
                    <a:lstStyle/>
                    <a:p>
                      <a:r>
                        <a:rPr lang="ka-GE" sz="1400" dirty="0" smtClean="0"/>
                        <a:t>ავტორი/ავტორები</a:t>
                      </a:r>
                      <a:endParaRPr lang="en-US" sz="1400" dirty="0">
                        <a:solidFill>
                          <a:schemeClr val="tx1"/>
                        </a:solidFill>
                        <a:latin typeface="+mn-lt"/>
                      </a:endParaRPr>
                    </a:p>
                  </a:txBody>
                  <a:tcPr marL="91444" marR="91444" marT="45713" marB="45713"/>
                </a:tc>
                <a:tc>
                  <a:txBody>
                    <a:bodyPr/>
                    <a:lstStyle/>
                    <a:p>
                      <a:r>
                        <a:rPr lang="ka-GE" sz="1100" b="1" kern="1200" dirty="0" smtClean="0">
                          <a:solidFill>
                            <a:schemeClr val="tx1"/>
                          </a:solidFill>
                          <a:latin typeface="+mn-lt"/>
                          <a:ea typeface="+mn-ea"/>
                          <a:cs typeface="Calibri" pitchFamily="34" charset="0"/>
                        </a:rPr>
                        <a:t>მარეხ ბასილიძე</a:t>
                      </a:r>
                      <a:endParaRPr lang="en-US" sz="1100" b="1" kern="1200" dirty="0">
                        <a:solidFill>
                          <a:schemeClr val="tx1"/>
                        </a:solidFill>
                        <a:latin typeface="+mn-lt"/>
                        <a:ea typeface="+mn-ea"/>
                        <a:cs typeface="Calibri" pitchFamily="34" charset="0"/>
                      </a:endParaRPr>
                    </a:p>
                  </a:txBody>
                  <a:tcPr marL="91444" marR="91444" marT="45695" marB="45695"/>
                </a:tc>
              </a:tr>
              <a:tr h="853431">
                <a:tc>
                  <a:txBody>
                    <a:bodyPr/>
                    <a:lstStyle/>
                    <a:p>
                      <a:r>
                        <a:rPr lang="en-GB" sz="1400" dirty="0" err="1" smtClean="0"/>
                        <a:t>სკოლა</a:t>
                      </a:r>
                      <a:endParaRPr lang="en-GB" sz="1400" dirty="0" smtClean="0"/>
                    </a:p>
                    <a:p>
                      <a:r>
                        <a:rPr lang="en-GB" sz="1200" dirty="0" err="1" smtClean="0"/>
                        <a:t>სკოლ</a:t>
                      </a:r>
                      <a:r>
                        <a:rPr lang="ka-GE" sz="1200" dirty="0" smtClean="0"/>
                        <a:t>ის პროფილის მოკლე </a:t>
                      </a:r>
                      <a:r>
                        <a:rPr lang="en-GB" sz="1200" dirty="0" err="1" smtClean="0"/>
                        <a:t>აღწერა</a:t>
                      </a:r>
                      <a:endParaRPr lang="en-GB" sz="1200" dirty="0" smtClean="0"/>
                    </a:p>
                    <a:p>
                      <a:endParaRPr lang="en-US" sz="1200" b="1" dirty="0">
                        <a:solidFill>
                          <a:schemeClr val="tx1"/>
                        </a:solidFill>
                        <a:latin typeface="+mn-lt"/>
                      </a:endParaRPr>
                    </a:p>
                  </a:txBody>
                  <a:tcPr marL="91444" marR="91444" marT="45713" marB="45713"/>
                </a:tc>
                <a:tc>
                  <a:txBody>
                    <a:bodyPr/>
                    <a:lstStyle/>
                    <a:p>
                      <a:r>
                        <a:rPr lang="ka-GE" sz="1100" b="1" kern="1200" dirty="0" smtClean="0">
                          <a:solidFill>
                            <a:schemeClr val="tx1"/>
                          </a:solidFill>
                          <a:latin typeface="+mn-lt"/>
                          <a:ea typeface="+mn-ea"/>
                          <a:cs typeface="Calibri" pitchFamily="34" charset="0"/>
                        </a:rPr>
                        <a:t>#157 საჯარო  სკოლა</a:t>
                      </a:r>
                      <a:endParaRPr lang="en-US" sz="1100" b="1" kern="1200" dirty="0">
                        <a:solidFill>
                          <a:schemeClr val="tx1"/>
                        </a:solidFill>
                        <a:latin typeface="+mn-lt"/>
                        <a:ea typeface="+mn-ea"/>
                        <a:cs typeface="Calibri" pitchFamily="34" charset="0"/>
                      </a:endParaRPr>
                    </a:p>
                  </a:txBody>
                  <a:tcPr marL="91444" marR="91444" marT="45695" marB="45695"/>
                </a:tc>
              </a:tr>
              <a:tr h="594221">
                <a:tc>
                  <a:txBody>
                    <a:bodyPr/>
                    <a:lstStyle/>
                    <a:p>
                      <a:r>
                        <a:rPr lang="en-GB" sz="1400" dirty="0" err="1" smtClean="0"/>
                        <a:t>სკოლის</a:t>
                      </a:r>
                      <a:r>
                        <a:rPr lang="en-GB" sz="1400" baseline="0" dirty="0" smtClean="0"/>
                        <a:t> </a:t>
                      </a:r>
                      <a:r>
                        <a:rPr lang="en-GB" sz="1400" baseline="0" dirty="0" err="1" smtClean="0"/>
                        <a:t>ვებგვერდი</a:t>
                      </a:r>
                      <a:endParaRPr lang="en-US" sz="1400" b="1" dirty="0">
                        <a:solidFill>
                          <a:schemeClr val="tx1"/>
                        </a:solidFill>
                        <a:latin typeface="+mn-lt"/>
                      </a:endParaRPr>
                    </a:p>
                  </a:txBody>
                  <a:tcPr marL="91444" marR="91444" marT="45713" marB="45713"/>
                </a:tc>
                <a:tc>
                  <a:txBody>
                    <a:bodyPr/>
                    <a:lstStyle/>
                    <a:p>
                      <a:endParaRPr lang="en-US" sz="1100" kern="1200" dirty="0">
                        <a:solidFill>
                          <a:schemeClr val="bg1">
                            <a:lumMod val="50000"/>
                          </a:schemeClr>
                        </a:solidFill>
                        <a:latin typeface="+mn-lt"/>
                        <a:ea typeface="+mn-ea"/>
                        <a:cs typeface="Calibri" pitchFamily="34" charset="0"/>
                      </a:endParaRPr>
                    </a:p>
                  </a:txBody>
                  <a:tcPr marL="91444" marR="91444" marT="45695" marB="45695"/>
                </a:tc>
              </a:tr>
              <a:tr h="546604">
                <a:tc>
                  <a:txBody>
                    <a:bodyPr/>
                    <a:lstStyle/>
                    <a:p>
                      <a:r>
                        <a:rPr lang="ka-GE" sz="1400" dirty="0" smtClean="0">
                          <a:solidFill>
                            <a:schemeClr val="tx1"/>
                          </a:solidFill>
                        </a:rPr>
                        <a:t>საგანი/საგნები</a:t>
                      </a:r>
                      <a:endParaRPr lang="en-US" sz="1400" b="1" dirty="0">
                        <a:solidFill>
                          <a:schemeClr val="tx1"/>
                        </a:solidFill>
                        <a:latin typeface="+mn-lt"/>
                      </a:endParaRPr>
                    </a:p>
                  </a:txBody>
                  <a:tcPr marL="91444" marR="91444" marT="45695" marB="45695"/>
                </a:tc>
                <a:tc>
                  <a:txBody>
                    <a:bodyPr/>
                    <a:lstStyle/>
                    <a:p>
                      <a:r>
                        <a:rPr lang="ka-GE" sz="1100" b="1" kern="1200" dirty="0" smtClean="0">
                          <a:solidFill>
                            <a:schemeClr val="tx1"/>
                          </a:solidFill>
                          <a:latin typeface="+mn-lt"/>
                          <a:ea typeface="+mn-ea"/>
                          <a:cs typeface="Calibri" pitchFamily="34" charset="0"/>
                        </a:rPr>
                        <a:t>ქართული, ბუნება, ხელოვნება, ისტ-ი</a:t>
                      </a:r>
                      <a:endParaRPr lang="en-US" sz="1100" b="1" kern="1200" dirty="0">
                        <a:solidFill>
                          <a:schemeClr val="tx1"/>
                        </a:solidFill>
                        <a:latin typeface="+mn-lt"/>
                        <a:ea typeface="+mn-ea"/>
                        <a:cs typeface="Calibri" pitchFamily="34" charset="0"/>
                      </a:endParaRPr>
                    </a:p>
                  </a:txBody>
                  <a:tcPr marL="91444" marR="91444" marT="45695" marB="45695"/>
                </a:tc>
              </a:tr>
              <a:tr h="576067">
                <a:tc>
                  <a:txBody>
                    <a:bodyPr/>
                    <a:lstStyle/>
                    <a:p>
                      <a:r>
                        <a:rPr lang="en-GB" sz="1400" dirty="0" err="1" smtClean="0"/>
                        <a:t>კლასი</a:t>
                      </a:r>
                      <a:endParaRPr lang="en-US" sz="1400" b="1" dirty="0">
                        <a:solidFill>
                          <a:schemeClr val="tx1"/>
                        </a:solidFill>
                        <a:latin typeface="+mn-lt"/>
                      </a:endParaRPr>
                    </a:p>
                  </a:txBody>
                  <a:tcPr marL="91444" marR="91444" marT="45695" marB="45695"/>
                </a:tc>
                <a:tc>
                  <a:txBody>
                    <a:bodyPr/>
                    <a:lstStyle/>
                    <a:p>
                      <a:r>
                        <a:rPr lang="en-US" sz="1100" b="1" kern="1200" dirty="0" smtClean="0">
                          <a:solidFill>
                            <a:schemeClr val="tx1"/>
                          </a:solidFill>
                          <a:latin typeface="+mn-lt"/>
                          <a:ea typeface="+mn-ea"/>
                          <a:cs typeface="Calibri" pitchFamily="34" charset="0"/>
                        </a:rPr>
                        <a:t>I</a:t>
                      </a:r>
                      <a:r>
                        <a:rPr lang="ka-GE" sz="1100" b="1" kern="1200" dirty="0" smtClean="0">
                          <a:solidFill>
                            <a:schemeClr val="tx1"/>
                          </a:solidFill>
                          <a:latin typeface="+mn-lt"/>
                          <a:ea typeface="+mn-ea"/>
                          <a:cs typeface="Calibri" pitchFamily="34" charset="0"/>
                        </a:rPr>
                        <a:t> კლასი</a:t>
                      </a:r>
                      <a:endParaRPr lang="en-US" sz="1100" b="1" kern="1200" dirty="0">
                        <a:solidFill>
                          <a:schemeClr val="tx1"/>
                        </a:solidFill>
                        <a:latin typeface="+mn-lt"/>
                        <a:ea typeface="+mn-ea"/>
                        <a:cs typeface="Calibri" pitchFamily="34" charset="0"/>
                      </a:endParaRPr>
                    </a:p>
                  </a:txBody>
                  <a:tcPr marL="91444" marR="91444" marT="45695" marB="45695"/>
                </a:tc>
              </a:tr>
              <a:tr h="761954">
                <a:tc>
                  <a:txBody>
                    <a:bodyPr/>
                    <a:lstStyle/>
                    <a:p>
                      <a:r>
                        <a:rPr lang="en-GB" sz="1400" dirty="0" err="1" smtClean="0"/>
                        <a:t>პროექტის</a:t>
                      </a:r>
                      <a:r>
                        <a:rPr lang="en-GB" sz="1400" dirty="0" smtClean="0"/>
                        <a:t> </a:t>
                      </a:r>
                      <a:r>
                        <a:rPr lang="en-GB" sz="1400" dirty="0" err="1" smtClean="0"/>
                        <a:t>მიზნები</a:t>
                      </a:r>
                      <a:endParaRPr lang="en-US" sz="1400" b="1" dirty="0">
                        <a:solidFill>
                          <a:schemeClr val="tx1"/>
                        </a:solidFill>
                        <a:latin typeface="+mn-lt"/>
                      </a:endParaRPr>
                    </a:p>
                  </a:txBody>
                  <a:tcPr marL="91444" marR="91444" marT="45695" marB="45695"/>
                </a:tc>
                <a:tc>
                  <a:txBody>
                    <a:bodyPr/>
                    <a:lstStyle/>
                    <a:p>
                      <a:r>
                        <a:rPr lang="ka-GE" sz="1100" b="1" kern="1200" dirty="0" smtClean="0">
                          <a:solidFill>
                            <a:schemeClr val="tx1"/>
                          </a:solidFill>
                          <a:latin typeface="+mn-lt"/>
                          <a:ea typeface="+mn-ea"/>
                          <a:cs typeface="Calibri" pitchFamily="34" charset="0"/>
                        </a:rPr>
                        <a:t>მოსწავლეებმა მოიძიონ ინფორმაცია ფრინველების შესახებ,უშუალო დაკვირვების შედეგად გამოთქვან თავიანთი მოსაზრებები მათი</a:t>
                      </a:r>
                      <a:r>
                        <a:rPr lang="ka-GE" sz="1100" b="1" kern="1200" baseline="0" dirty="0" smtClean="0">
                          <a:solidFill>
                            <a:schemeClr val="tx1"/>
                          </a:solidFill>
                          <a:latin typeface="+mn-lt"/>
                          <a:ea typeface="+mn-ea"/>
                          <a:cs typeface="Calibri" pitchFamily="34" charset="0"/>
                        </a:rPr>
                        <a:t> სარგებლიანობის შესახებ, ჩანახატების  სახით ან სიტყვიერად გადმოსცენ საკუთარი დამოკიდებულება ეკოლოგიისადმი,გამოუმუშავდეთ ჯგუფური მუშოაბის უნარ -ჩვევა და პრეზენტაციის ელემენტარული უნარი.</a:t>
                      </a:r>
                      <a:endParaRPr lang="en-US" sz="1100" b="1" kern="1200" dirty="0">
                        <a:solidFill>
                          <a:schemeClr val="tx1"/>
                        </a:solidFill>
                        <a:latin typeface="+mn-lt"/>
                        <a:ea typeface="+mn-ea"/>
                        <a:cs typeface="Calibri" pitchFamily="34" charset="0"/>
                      </a:endParaRPr>
                    </a:p>
                  </a:txBody>
                  <a:tcPr marL="91444" marR="91444" marT="45695" marB="45695"/>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15888"/>
          <a:ext cx="7921625" cy="7269426"/>
        </p:xfrm>
        <a:graphic>
          <a:graphicData uri="http://schemas.openxmlformats.org/drawingml/2006/table">
            <a:tbl>
              <a:tblPr firstRow="1" bandRow="1">
                <a:tableStyleId>{5C22544A-7EE6-4342-B048-85BDC9FD1C3A}</a:tableStyleId>
              </a:tblPr>
              <a:tblGrid>
                <a:gridCol w="1958464"/>
                <a:gridCol w="5963161"/>
              </a:tblGrid>
              <a:tr h="7269162">
                <a:tc>
                  <a:txBody>
                    <a:bodyPr/>
                    <a:lstStyle/>
                    <a:p>
                      <a:endParaRPr lang="da-DK" sz="800" b="0" i="0" dirty="0" smtClean="0">
                        <a:solidFill>
                          <a:schemeClr val="tx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1000" b="1" i="0" u="none" strike="noStrike" kern="1200" cap="none" spc="0" normalizeH="0" baseline="0" noProof="0" dirty="0" smtClean="0">
                          <a:ln>
                            <a:noFill/>
                          </a:ln>
                          <a:solidFill>
                            <a:schemeClr val="tx1"/>
                          </a:solidFill>
                          <a:effectLst/>
                          <a:uLnTx/>
                          <a:uFillTx/>
                          <a:latin typeface="+mj-lt"/>
                          <a:ea typeface="+mn-ea"/>
                          <a:cs typeface="+mn-cs"/>
                        </a:rPr>
                        <a:t> </a:t>
                      </a: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აღწერა</a:t>
                      </a:r>
                      <a:endParaRPr kumimoji="0" lang="en-GB" sz="1000" b="1"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r>
                        <a:rPr kumimoji="0" lang="ka-GE" sz="900" b="0" i="1" u="none" strike="noStrike" kern="1200" cap="none" spc="0" normalizeH="0" baseline="0" noProof="0" dirty="0" smtClean="0">
                          <a:ln>
                            <a:noFill/>
                          </a:ln>
                          <a:solidFill>
                            <a:schemeClr val="tx1"/>
                          </a:solidFill>
                          <a:effectLst/>
                          <a:uLnTx/>
                          <a:uFillTx/>
                          <a:latin typeface="+mj-lt"/>
                          <a:ea typeface="+mn-ea"/>
                          <a:cs typeface="+mn-cs"/>
                        </a:rPr>
                        <a:t>მოკლე </a:t>
                      </a: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აღწერა</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j-lt"/>
                          <a:ea typeface="+mn-ea"/>
                          <a:cs typeface="+mn-cs"/>
                        </a:rPr>
                        <a:t>რა ამოცანები და სწავლის შედეგებია მოცემული? არის თუ არა სასწავლო აქტივობა გრძელვადიანი? მოითხოვს თუ არა დაგეგმილი აქტივობა მოსწავლეებისგან  მათი  სამუშაოს დაგეგმვისა და შეფასების ხანგრძლივ პროცესს? </a:t>
                      </a:r>
                      <a:endParaRPr lang="en-IE"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გთხოვთ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საჭიროებისამებრ</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დაურთოთ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შესაბამისი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ფაილები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გაკვეთილის გეგმა</a:t>
                      </a:r>
                      <a:r>
                        <a:rPr kumimoji="0" lang="en-GB"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და სხვა.</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პრეზენტაციაში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დოკუმენტების</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ჩართვის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ინსტრუქცი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ა</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იხილეთ</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ქვემოთ დანართში (სლაიდი 7).</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endParaRPr lang="da-DK" sz="800" b="0" i="0" dirty="0" smtClean="0">
                        <a:solidFill>
                          <a:schemeClr val="tx1"/>
                        </a:solidFill>
                        <a:latin typeface="+mj-lt"/>
                      </a:endParaRPr>
                    </a:p>
                    <a:p>
                      <a:r>
                        <a:rPr lang="da-DK" sz="1000" b="1" i="0" dirty="0" smtClean="0">
                          <a:solidFill>
                            <a:schemeClr val="tx1"/>
                          </a:solidFill>
                          <a:latin typeface="+mj-lt"/>
                        </a:rPr>
                        <a:t>სასწავლო</a:t>
                      </a:r>
                      <a:r>
                        <a:rPr lang="da-DK" sz="1000" b="1" i="0" baseline="0" dirty="0" smtClean="0">
                          <a:solidFill>
                            <a:schemeClr val="tx1"/>
                          </a:solidFill>
                          <a:latin typeface="+mj-lt"/>
                        </a:rPr>
                        <a:t>  გარემოს  დიზაინი </a:t>
                      </a:r>
                      <a:endParaRPr lang="da-DK" sz="1000" b="1"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0"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dirty="0" smtClean="0">
                          <a:solidFill>
                            <a:schemeClr val="tx1"/>
                          </a:solidFill>
                          <a:latin typeface="+mj-lt"/>
                          <a:cs typeface="Calibri" pitchFamily="34" charset="0"/>
                        </a:rPr>
                        <a:t>სწავლის </a:t>
                      </a:r>
                      <a:r>
                        <a:rPr lang="da-DK" sz="900" b="0" i="0" dirty="0" smtClean="0">
                          <a:solidFill>
                            <a:schemeClr val="tx1"/>
                          </a:solidFill>
                          <a:latin typeface="Calibri" pitchFamily="34" charset="0"/>
                          <a:cs typeface="Calibri" pitchFamily="34" charset="0"/>
                        </a:rPr>
                        <a:t>დაგეგმვის მაგალითები</a:t>
                      </a:r>
                      <a:r>
                        <a:rPr lang="da-DK" sz="900" b="0" i="0" baseline="0" dirty="0" smtClean="0">
                          <a:solidFill>
                            <a:schemeClr val="tx1"/>
                          </a:solidFill>
                          <a:latin typeface="Calibri" pitchFamily="34" charset="0"/>
                          <a:cs typeface="Calibri" pitchFamily="34" charset="0"/>
                        </a:rPr>
                        <a:t> (მაგ</a:t>
                      </a:r>
                      <a:r>
                        <a:rPr lang="ka-GE" sz="900" b="0" i="0" baseline="0" dirty="0" smtClean="0">
                          <a:solidFill>
                            <a:schemeClr val="tx1"/>
                          </a:solidFill>
                          <a:latin typeface="+mj-lt"/>
                          <a:cs typeface="Calibri" pitchFamily="34" charset="0"/>
                        </a:rPr>
                        <a:t>ალითად, </a:t>
                      </a:r>
                      <a:r>
                        <a:rPr lang="da-DK" sz="900" b="0" i="0" baseline="0" dirty="0" smtClean="0">
                          <a:solidFill>
                            <a:schemeClr val="tx1"/>
                          </a:solidFill>
                          <a:latin typeface="Calibri" pitchFamily="34" charset="0"/>
                          <a:cs typeface="Calibri" pitchFamily="34" charset="0"/>
                        </a:rPr>
                        <a:t>პედაგოგიური მიდგომ</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 ბმულები გამოყენებულ რესურსებზე).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გთხოვთ, </a:t>
                      </a:r>
                      <a:r>
                        <a:rPr lang="da-DK" sz="900" b="0" i="0" baseline="0" dirty="0" smtClean="0">
                          <a:solidFill>
                            <a:schemeClr val="tx1"/>
                          </a:solidFill>
                          <a:latin typeface="Calibri" pitchFamily="34" charset="0"/>
                          <a:cs typeface="Calibri" pitchFamily="34" charset="0"/>
                        </a:rPr>
                        <a:t>ხაზი გაუსვ</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თ</a:t>
                      </a:r>
                      <a:r>
                        <a:rPr lang="ka-GE" sz="900" b="0" i="0" baseline="0" dirty="0" smtClean="0">
                          <a:solidFill>
                            <a:schemeClr val="tx1"/>
                          </a:solidFill>
                          <a:latin typeface="+mj-lt"/>
                          <a:cs typeface="Calibri" pitchFamily="34" charset="0"/>
                        </a:rPr>
                        <a:t>  სწავლების </a:t>
                      </a:r>
                      <a:r>
                        <a:rPr lang="da-DK" sz="900" b="0" i="0" baseline="0" dirty="0" smtClean="0">
                          <a:solidFill>
                            <a:schemeClr val="tx1"/>
                          </a:solidFill>
                          <a:latin typeface="Calibri" pitchFamily="34" charset="0"/>
                          <a:cs typeface="Calibri" pitchFamily="34" charset="0"/>
                        </a:rPr>
                        <a:t> შემოქმედებით და ინოვაციურ პრაქტიკ</a:t>
                      </a:r>
                      <a:r>
                        <a:rPr lang="ka-GE" sz="900" b="0" i="0" baseline="0" dirty="0" smtClean="0">
                          <a:solidFill>
                            <a:schemeClr val="tx1"/>
                          </a:solidFill>
                          <a:latin typeface="+mj-lt"/>
                          <a:cs typeface="Calibri" pitchFamily="34" charset="0"/>
                        </a:rPr>
                        <a:t>ებ</a:t>
                      </a:r>
                      <a:r>
                        <a:rPr lang="da-DK" sz="900" b="0" i="0" baseline="0" dirty="0" smtClean="0">
                          <a:solidFill>
                            <a:schemeClr val="tx1"/>
                          </a:solidFill>
                          <a:latin typeface="Calibri" pitchFamily="34" charset="0"/>
                          <a:cs typeface="Calibri" pitchFamily="34" charset="0"/>
                        </a:rPr>
                        <a:t>ს.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ყ</a:t>
                      </a:r>
                      <a:r>
                        <a:rPr lang="da-DK" sz="900" b="0" i="0" baseline="0" dirty="0" smtClean="0">
                          <a:solidFill>
                            <a:schemeClr val="tx1"/>
                          </a:solidFill>
                          <a:latin typeface="Calibri" pitchFamily="34" charset="0"/>
                          <a:cs typeface="Calibri" pitchFamily="34" charset="0"/>
                        </a:rPr>
                        <a:t>ურადღება გაამახვილეთ იმაზე, </a:t>
                      </a:r>
                      <a:r>
                        <a:rPr lang="ka-GE" sz="900" b="0" i="0" baseline="0" dirty="0" smtClean="0">
                          <a:solidFill>
                            <a:schemeClr val="tx1"/>
                          </a:solidFill>
                          <a:latin typeface="+mj-lt"/>
                          <a:cs typeface="Calibri" pitchFamily="34" charset="0"/>
                        </a:rPr>
                        <a:t> თუ </a:t>
                      </a:r>
                      <a:r>
                        <a:rPr lang="ka-GE" sz="900" b="0" i="0" kern="1200" dirty="0" smtClean="0">
                          <a:solidFill>
                            <a:schemeClr val="tx1"/>
                          </a:solidFill>
                          <a:latin typeface="+mj-lt"/>
                          <a:ea typeface="+mn-ea"/>
                          <a:cs typeface="Calibri" pitchFamily="34" charset="0"/>
                        </a:rPr>
                        <a:t>რამდენად უწყობს ხელს სწავლის დაგეგმვა  21-ე საუკუნისთვის აქტუალური ისეთი უნარების მრავალმხრივ განავითარებას, როგორიცაა  ცოდნის კონსტრუირება, სწავლის პროცესში  ინფორმაციულ-საკომუნიკაციო ტექნოლოგიების გამოყენება, პრობლემის გადაწყვეტა და ინოვაციურიობა, თვითრეგულირება, კოლაბორაცია და ეფექტური კომუნიკაცია? </a:t>
                      </a:r>
                      <a:endParaRPr lang="en-US" sz="900" b="0" i="0" kern="1200" dirty="0" smtClean="0">
                        <a:solidFill>
                          <a:schemeClr val="tx1"/>
                        </a:solidFill>
                        <a:latin typeface="Calibri" pitchFamily="34" charset="0"/>
                        <a:ea typeface="+mn-ea"/>
                        <a:cs typeface="Calibri" pitchFamily="34" charset="0"/>
                      </a:endParaRPr>
                    </a:p>
                    <a:p>
                      <a:endParaRPr lang="en-US" sz="900" b="0" i="0" kern="1200" dirty="0" smtClean="0">
                        <a:solidFill>
                          <a:schemeClr val="tx1"/>
                        </a:solidFill>
                        <a:latin typeface="Calibri" pitchFamily="34" charset="0"/>
                        <a:ea typeface="+mn-ea"/>
                        <a:cs typeface="Calibri" pitchFamily="34" charset="0"/>
                      </a:endParaRPr>
                    </a:p>
                    <a:p>
                      <a:endParaRPr lang="da-DK" sz="800" b="0" i="0" baseline="0" dirty="0" smtClean="0">
                        <a:solidFill>
                          <a:schemeClr val="tx1"/>
                        </a:solidFill>
                        <a:latin typeface="+mj-lt"/>
                      </a:endParaRPr>
                    </a:p>
                    <a:p>
                      <a:endParaRPr lang="da-DK" sz="800" b="0" i="0" baseline="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txBody>
                  <a:tcPr marL="91452" marR="91452" marT="45693" marB="45693">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sz="1000" b="0" kern="1200" dirty="0" smtClean="0">
                          <a:solidFill>
                            <a:schemeClr val="tx1"/>
                          </a:solidFill>
                          <a:latin typeface="+mn-lt"/>
                          <a:ea typeface="+mn-ea"/>
                          <a:cs typeface="+mn-cs"/>
                        </a:rPr>
                        <a:t> </a:t>
                      </a:r>
                      <a:endParaRPr lang="ka-GE" sz="1000" b="0" kern="1200" dirty="0" smtClean="0">
                        <a:solidFill>
                          <a:schemeClr val="tx1"/>
                        </a:solidFill>
                        <a:latin typeface="+mn-lt"/>
                        <a:ea typeface="+mn-ea"/>
                        <a:cs typeface="+mn-cs"/>
                      </a:endParaRPr>
                    </a:p>
                    <a:p>
                      <a:r>
                        <a:rPr lang="en-US" sz="1000" b="0" kern="1200" dirty="0" smtClean="0">
                          <a:solidFill>
                            <a:schemeClr val="tx1"/>
                          </a:solidFill>
                          <a:latin typeface="+mn-lt"/>
                          <a:ea typeface="+mn-ea"/>
                          <a:cs typeface="+mn-cs"/>
                        </a:rPr>
                        <a:t> </a:t>
                      </a:r>
                      <a:r>
                        <a:rPr lang="ru-RU" sz="900" b="0" kern="1200" dirty="0" smtClean="0">
                          <a:solidFill>
                            <a:schemeClr val="tx1"/>
                          </a:solidFill>
                          <a:latin typeface="+mn-lt"/>
                          <a:ea typeface="+mn-ea"/>
                          <a:cs typeface="+mn-cs"/>
                        </a:rPr>
                        <a:t>მოსწავლეები</a:t>
                      </a:r>
                      <a:r>
                        <a:rPr lang="en-US" sz="900" b="0" kern="1200" dirty="0" smtClean="0">
                          <a:solidFill>
                            <a:schemeClr val="tx1"/>
                          </a:solidFill>
                          <a:latin typeface="+mn-lt"/>
                          <a:ea typeface="+mn-ea"/>
                          <a:cs typeface="+mn-cs"/>
                        </a:rPr>
                        <a:t> </a:t>
                      </a:r>
                      <a:r>
                        <a:rPr lang="ru-RU" sz="900" b="0" kern="1200" dirty="0" smtClean="0">
                          <a:solidFill>
                            <a:schemeClr val="tx1"/>
                          </a:solidFill>
                          <a:latin typeface="+mn-lt"/>
                          <a:ea typeface="+mn-ea"/>
                          <a:cs typeface="+mn-cs"/>
                        </a:rPr>
                        <a:t>გაეცნობიან</a:t>
                      </a:r>
                      <a:r>
                        <a:rPr lang="en-US" sz="900" b="0" kern="1200" dirty="0" smtClean="0">
                          <a:solidFill>
                            <a:schemeClr val="tx1"/>
                          </a:solidFill>
                          <a:latin typeface="+mn-lt"/>
                          <a:ea typeface="+mn-ea"/>
                          <a:cs typeface="+mn-cs"/>
                        </a:rPr>
                        <a:t> </a:t>
                      </a:r>
                      <a:r>
                        <a:rPr lang="ka-GE" sz="900" b="0" kern="1200" dirty="0" smtClean="0">
                          <a:solidFill>
                            <a:schemeClr val="tx1"/>
                          </a:solidFill>
                          <a:latin typeface="+mn-lt"/>
                          <a:ea typeface="+mn-ea"/>
                          <a:cs typeface="+mn-cs"/>
                        </a:rPr>
                        <a:t>ფრინველებს, მოუსმენე მათ ხმებს, ბუნებაში გავლენ, დაათვალიერებენ და ფოტოებს გადაუღებენ</a:t>
                      </a:r>
                      <a:r>
                        <a:rPr lang="en-US" sz="900" b="0" kern="1200" dirty="0" smtClean="0">
                          <a:solidFill>
                            <a:schemeClr val="tx1"/>
                          </a:solidFill>
                          <a:latin typeface="+mn-lt"/>
                          <a:ea typeface="+mn-ea"/>
                          <a:cs typeface="+mn-cs"/>
                        </a:rPr>
                        <a:t>,</a:t>
                      </a:r>
                      <a:r>
                        <a:rPr lang="ka-GE" sz="900" b="0" kern="1200" dirty="0" smtClean="0">
                          <a:solidFill>
                            <a:schemeClr val="tx1"/>
                          </a:solidFill>
                          <a:latin typeface="+mn-lt"/>
                          <a:ea typeface="+mn-ea"/>
                          <a:cs typeface="+mn-cs"/>
                        </a:rPr>
                        <a:t> გაეცნობიან თუ რა სარგებლობა მოაქვთ მათ ბუნებისთვის, გაიგებენ რას ნიშნავს დავიცვათ</a:t>
                      </a:r>
                      <a:r>
                        <a:rPr lang="ka-GE" sz="900" b="0" kern="1200" baseline="0" dirty="0" smtClean="0">
                          <a:solidFill>
                            <a:schemeClr val="tx1"/>
                          </a:solidFill>
                          <a:latin typeface="+mn-lt"/>
                          <a:ea typeface="+mn-ea"/>
                          <a:cs typeface="+mn-cs"/>
                        </a:rPr>
                        <a:t> </a:t>
                      </a:r>
                      <a:r>
                        <a:rPr lang="ka-GE" sz="900" b="0" kern="1200" dirty="0" smtClean="0">
                          <a:solidFill>
                            <a:schemeClr val="tx1"/>
                          </a:solidFill>
                          <a:latin typeface="+mn-lt"/>
                          <a:ea typeface="+mn-ea"/>
                          <a:cs typeface="+mn-cs"/>
                        </a:rPr>
                        <a:t>ფრინველები.</a:t>
                      </a:r>
                      <a:r>
                        <a:rPr lang="en-US" sz="900" b="0" kern="1200" dirty="0" smtClean="0">
                          <a:solidFill>
                            <a:schemeClr val="tx1"/>
                          </a:solidFill>
                          <a:latin typeface="+mn-lt"/>
                          <a:ea typeface="+mn-ea"/>
                          <a:cs typeface="+mn-cs"/>
                        </a:rPr>
                        <a:t> </a:t>
                      </a:r>
                      <a:r>
                        <a:rPr lang="en-US" sz="1800" b="1" kern="1200" dirty="0" smtClean="0">
                          <a:solidFill>
                            <a:schemeClr val="lt1"/>
                          </a:solidFill>
                          <a:latin typeface="+mn-lt"/>
                          <a:ea typeface="+mn-ea"/>
                          <a:cs typeface="+mn-cs"/>
                        </a:rPr>
                        <a:t/>
                      </a:r>
                      <a:br>
                        <a:rPr lang="en-US" sz="1800" b="1" kern="1200" dirty="0" smtClean="0">
                          <a:solidFill>
                            <a:schemeClr val="lt1"/>
                          </a:solidFill>
                          <a:latin typeface="+mn-lt"/>
                          <a:ea typeface="+mn-ea"/>
                          <a:cs typeface="+mn-cs"/>
                        </a:rPr>
                      </a:br>
                      <a:r>
                        <a:rPr lang="ka-GE" sz="900" b="0" kern="1200" dirty="0" smtClean="0">
                          <a:solidFill>
                            <a:schemeClr val="tx1"/>
                          </a:solidFill>
                          <a:latin typeface="+mn-lt"/>
                          <a:ea typeface="+mn-ea"/>
                          <a:cs typeface="+mn-cs"/>
                        </a:rPr>
                        <a:t>მოიძიეს ინფორმაცია გადაშენების პირას მყოფ ფრინველებზე, გაესაუბრებიან ”ეკოფაქტის” ჟურნალისტს - ოლიკო სოსელია-ცისკარიშვილს. </a:t>
                      </a:r>
                      <a:r>
                        <a:rPr lang="en-US" sz="900" b="0" kern="1200" dirty="0" smtClean="0">
                          <a:solidFill>
                            <a:schemeClr val="tx1"/>
                          </a:solidFill>
                          <a:latin typeface="+mn-lt"/>
                          <a:ea typeface="+mn-ea"/>
                          <a:cs typeface="+mn-cs"/>
                        </a:rPr>
                        <a:t>     </a:t>
                      </a:r>
                    </a:p>
                    <a:p>
                      <a:r>
                        <a:rPr lang="en-US" sz="900" b="0" kern="1200" dirty="0" smtClean="0">
                          <a:solidFill>
                            <a:schemeClr val="tx1"/>
                          </a:solidFill>
                          <a:latin typeface="+mn-lt"/>
                          <a:ea typeface="+mn-ea"/>
                          <a:cs typeface="+mn-cs"/>
                        </a:rPr>
                        <a:t>  </a:t>
                      </a:r>
                      <a:r>
                        <a:rPr lang="ka-GE" sz="900" b="0" kern="1200" dirty="0" smtClean="0">
                          <a:solidFill>
                            <a:schemeClr val="tx1"/>
                          </a:solidFill>
                          <a:latin typeface="+mn-lt"/>
                          <a:ea typeface="+mn-ea"/>
                          <a:cs typeface="+mn-cs"/>
                        </a:rPr>
                        <a:t>ჩაერთვნენ როგორც მშობლები, ასევე უფროსკლასელი მოსწავლეები.  </a:t>
                      </a:r>
                      <a:r>
                        <a:rPr lang="ka-GE" sz="900" b="0" u="sng" kern="1200" dirty="0" smtClean="0">
                          <a:solidFill>
                            <a:schemeClr val="tx1"/>
                          </a:solidFill>
                          <a:latin typeface="+mn-lt"/>
                          <a:ea typeface="+mn-ea"/>
                          <a:cs typeface="+mn-cs"/>
                        </a:rPr>
                        <a:t>მშობელთა ამგვარი აქტივობა ხელს უწყობს მოსწავლის სკოლაში ადაპტაციას. ამასთანავე  ბავშვები გრძნობენ, რომ  სკოლა და თანაკლასელები მშობლისთვისაც ისეთივე მნიშვნელოვანი და საყვარელია, როგორც მათთვის.</a:t>
                      </a:r>
                      <a:r>
                        <a:rPr lang="ka-GE" sz="900" b="0" kern="1200" dirty="0" smtClean="0">
                          <a:solidFill>
                            <a:schemeClr val="tx1"/>
                          </a:solidFill>
                          <a:latin typeface="+mn-lt"/>
                          <a:ea typeface="+mn-ea"/>
                          <a:cs typeface="+mn-cs"/>
                        </a:rPr>
                        <a:t> </a:t>
                      </a:r>
                      <a:endParaRPr lang="en-US" sz="900" b="0" kern="1200" dirty="0" smtClean="0">
                        <a:solidFill>
                          <a:schemeClr val="tx1"/>
                        </a:solidFill>
                        <a:latin typeface="+mn-lt"/>
                        <a:ea typeface="+mn-ea"/>
                        <a:cs typeface="+mn-cs"/>
                      </a:endParaRPr>
                    </a:p>
                    <a:p>
                      <a:r>
                        <a:rPr lang="en-US" sz="900" b="0" kern="1200" dirty="0" smtClean="0">
                          <a:solidFill>
                            <a:schemeClr val="tx1"/>
                          </a:solidFill>
                          <a:latin typeface="+mn-lt"/>
                          <a:ea typeface="+mn-ea"/>
                          <a:cs typeface="+mn-cs"/>
                        </a:rPr>
                        <a:t> </a:t>
                      </a:r>
                      <a:r>
                        <a:rPr lang="ka-GE" sz="900" b="0" kern="1200" dirty="0" smtClean="0">
                          <a:solidFill>
                            <a:schemeClr val="tx1"/>
                          </a:solidFill>
                          <a:latin typeface="+mn-lt"/>
                          <a:ea typeface="+mn-ea"/>
                          <a:cs typeface="+mn-cs"/>
                        </a:rPr>
                        <a:t>მშობლების აქტივობისთვის გამოყოფილი მაქვს კვირის ერთი დღე. ისინი პირველკლასელებთან ერთად განახორციელებენ შემდეგ აქტივობებს: წაუკითხეს</a:t>
                      </a:r>
                      <a:r>
                        <a:rPr lang="ka-GE" sz="900" b="0" kern="1200" baseline="0" dirty="0" smtClean="0">
                          <a:solidFill>
                            <a:schemeClr val="tx1"/>
                          </a:solidFill>
                          <a:latin typeface="+mn-lt"/>
                          <a:ea typeface="+mn-ea"/>
                          <a:cs typeface="+mn-cs"/>
                        </a:rPr>
                        <a:t> ზღაპრები </a:t>
                      </a:r>
                      <a:r>
                        <a:rPr lang="ka-GE" sz="900" b="0" kern="1200" dirty="0" smtClean="0">
                          <a:solidFill>
                            <a:schemeClr val="tx1"/>
                          </a:solidFill>
                          <a:latin typeface="+mn-lt"/>
                          <a:ea typeface="+mn-ea"/>
                          <a:cs typeface="+mn-cs"/>
                        </a:rPr>
                        <a:t>ფრინველთა მონაწილეობით,   ეხმარებიან მასალის შეგროვება-დამუშავებაში. </a:t>
                      </a:r>
                      <a:r>
                        <a:rPr lang="en-US" sz="900" b="0" kern="1200" dirty="0" smtClean="0">
                          <a:solidFill>
                            <a:schemeClr val="tx1"/>
                          </a:solidFill>
                          <a:latin typeface="+mn-lt"/>
                          <a:ea typeface="+mn-ea"/>
                          <a:cs typeface="+mn-cs"/>
                        </a:rPr>
                        <a:t>  </a:t>
                      </a:r>
                    </a:p>
                    <a:p>
                      <a:r>
                        <a:rPr lang="en-US" sz="900" b="0" kern="1200" dirty="0" smtClean="0">
                          <a:solidFill>
                            <a:schemeClr val="tx1"/>
                          </a:solidFill>
                          <a:latin typeface="+mn-lt"/>
                          <a:ea typeface="+mn-ea"/>
                          <a:cs typeface="+mn-cs"/>
                        </a:rPr>
                        <a:t>   </a:t>
                      </a:r>
                      <a:endParaRPr lang="ka-GE" sz="1000" b="1" u="sng" kern="1200" dirty="0" smtClean="0">
                        <a:solidFill>
                          <a:schemeClr val="tx1"/>
                        </a:solidFill>
                        <a:latin typeface="+mn-lt"/>
                        <a:ea typeface="+mn-ea"/>
                        <a:cs typeface="+mn-cs"/>
                        <a:hlinkClick r:id="rId4"/>
                      </a:endParaRPr>
                    </a:p>
                    <a:p>
                      <a:endParaRPr lang="ka-GE" sz="1000" b="1" u="sng" kern="1200" dirty="0" smtClean="0">
                        <a:solidFill>
                          <a:schemeClr val="tx1"/>
                        </a:solidFill>
                        <a:latin typeface="+mn-lt"/>
                        <a:ea typeface="+mn-ea"/>
                        <a:cs typeface="+mn-cs"/>
                      </a:endParaRPr>
                    </a:p>
                    <a:p>
                      <a:endParaRPr lang="en-US" sz="1000" b="1" kern="1200" dirty="0" smtClean="0">
                        <a:solidFill>
                          <a:schemeClr val="tx1"/>
                        </a:solidFill>
                        <a:latin typeface="+mn-lt"/>
                        <a:ea typeface="+mn-ea"/>
                        <a:cs typeface="+mn-cs"/>
                      </a:endParaRPr>
                    </a:p>
                    <a:p>
                      <a:endParaRPr lang="en-US" sz="1000" b="1" kern="1200" dirty="0" smtClean="0">
                        <a:solidFill>
                          <a:schemeClr val="tx1"/>
                        </a:solidFill>
                        <a:latin typeface="+mn-lt"/>
                        <a:ea typeface="+mn-ea"/>
                        <a:cs typeface="+mn-cs"/>
                      </a:endParaRPr>
                    </a:p>
                    <a:p>
                      <a:endParaRPr lang="ka-GE" sz="10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1000" b="0" kern="1200" dirty="0" smtClean="0">
                          <a:solidFill>
                            <a:schemeClr val="tx1"/>
                          </a:solidFill>
                          <a:latin typeface="+mn-lt"/>
                          <a:ea typeface="+mn-ea"/>
                          <a:cs typeface="+mn-cs"/>
                        </a:rPr>
                        <a:t>პროექტის მიმდინარეობის პროცესში მოსწავლეებს ვაჩვენე ფოტოკოლაჟს ”ფრინველები, ბუმბული და ფანტაზია” და ხელოვნების გაკვეთილებზე დავეხმარები  მსგავსი ტექნიკით შექმნან აპლიკაციები.</a:t>
                      </a:r>
                      <a:endParaRPr lang="ru-RU" sz="1000" b="0" kern="1200" dirty="0" smtClean="0">
                        <a:solidFill>
                          <a:schemeClr val="tx1"/>
                        </a:solidFill>
                        <a:latin typeface="+mn-lt"/>
                        <a:ea typeface="+mn-ea"/>
                        <a:cs typeface="+mn-cs"/>
                      </a:endParaRPr>
                    </a:p>
                    <a:p>
                      <a:r>
                        <a:rPr lang="en-US" sz="1000" dirty="0" smtClean="0">
                          <a:hlinkClick r:id="rId5"/>
                        </a:rPr>
                        <a:t>https://skydrive.live.com/?cid=e6f4f9cc0eb2e99c#!/view.aspx?cid=E6F4F9CC0EB2E99C&amp;resid=E6F4F9CC0EB2E99C%21108</a:t>
                      </a:r>
                      <a:endParaRPr lang="ka-GE" sz="1000" dirty="0" smtClean="0"/>
                    </a:p>
                    <a:p>
                      <a:endParaRPr lang="ka-GE" sz="1000" b="1" kern="1200" dirty="0" smtClean="0">
                        <a:solidFill>
                          <a:schemeClr val="tx1"/>
                        </a:solidFill>
                        <a:latin typeface="+mn-lt"/>
                        <a:ea typeface="+mn-ea"/>
                        <a:cs typeface="+mn-cs"/>
                      </a:endParaRPr>
                    </a:p>
                    <a:p>
                      <a:endParaRPr lang="ka-GE" sz="1000" b="1" kern="1200" dirty="0" smtClean="0">
                        <a:solidFill>
                          <a:schemeClr val="tx1"/>
                        </a:solidFill>
                        <a:latin typeface="+mn-lt"/>
                        <a:ea typeface="+mn-ea"/>
                        <a:cs typeface="+mn-cs"/>
                      </a:endParaRPr>
                    </a:p>
                    <a:p>
                      <a:r>
                        <a:rPr lang="ka-GE" sz="1000" b="0" kern="1200" dirty="0" smtClean="0">
                          <a:solidFill>
                            <a:schemeClr val="tx1"/>
                          </a:solidFill>
                          <a:latin typeface="+mn-lt"/>
                          <a:ea typeface="+mn-ea"/>
                          <a:cs typeface="+mn-cs"/>
                        </a:rPr>
                        <a:t>მშობლების მიერ ჩატარებული ”ზღაპრის საათის” ფოტოკოლაჟი შევქმენით, რაც მოტივაციას გამოიწვევდა ნაკლებად დაინტერესებულ მშობლებში. </a:t>
                      </a:r>
                      <a:r>
                        <a:rPr lang="en-US" sz="1000" dirty="0" smtClean="0">
                          <a:hlinkClick r:id="rId5"/>
                        </a:rPr>
                        <a:t>https://skydrive.live.com/?cid=e6f4f9cc0eb2e99c#cid=E6F4F9CC0EB2E99C&amp;id=E6F4F9CC0EB2E99C%21107</a:t>
                      </a:r>
                      <a:endParaRPr lang="ru-RU" sz="1000" b="1" kern="1200" dirty="0" smtClean="0">
                        <a:solidFill>
                          <a:schemeClr val="tx1"/>
                        </a:solidFill>
                        <a:latin typeface="+mn-lt"/>
                        <a:ea typeface="+mn-ea"/>
                        <a:cs typeface="+mn-cs"/>
                      </a:endParaRPr>
                    </a:p>
                    <a:p>
                      <a:r>
                        <a:rPr lang="ka-GE" sz="1000" b="0" kern="1200" dirty="0" smtClean="0">
                          <a:solidFill>
                            <a:schemeClr val="tx1"/>
                          </a:solidFill>
                          <a:latin typeface="+mn-lt"/>
                          <a:ea typeface="+mn-ea"/>
                          <a:cs typeface="+mn-cs"/>
                        </a:rPr>
                        <a:t/>
                      </a:r>
                      <a:br>
                        <a:rPr lang="ka-GE" sz="1000" b="0" kern="1200" dirty="0" smtClean="0">
                          <a:solidFill>
                            <a:schemeClr val="tx1"/>
                          </a:solidFill>
                          <a:latin typeface="+mn-lt"/>
                          <a:ea typeface="+mn-ea"/>
                          <a:cs typeface="+mn-cs"/>
                        </a:rPr>
                      </a:br>
                      <a:endParaRPr lang="ka-GE" sz="1000" b="0" kern="1200" dirty="0" smtClean="0">
                        <a:solidFill>
                          <a:schemeClr val="tx1"/>
                        </a:solidFill>
                        <a:latin typeface="+mn-lt"/>
                        <a:ea typeface="+mn-ea"/>
                        <a:cs typeface="+mn-cs"/>
                      </a:endParaRPr>
                    </a:p>
                    <a:p>
                      <a:r>
                        <a:rPr lang="ru-RU" sz="1000" b="0" kern="1200" dirty="0" smtClean="0">
                          <a:solidFill>
                            <a:schemeClr val="tx1"/>
                          </a:solidFill>
                          <a:latin typeface="+mn-lt"/>
                          <a:ea typeface="+mn-ea"/>
                          <a:cs typeface="+mn-cs"/>
                        </a:rPr>
                        <a:t>ტექნიკური რესურსები</a:t>
                      </a:r>
                      <a:r>
                        <a:rPr lang="ka-GE" sz="1000" b="0" kern="1200" dirty="0" smtClean="0">
                          <a:solidFill>
                            <a:schemeClr val="tx1"/>
                          </a:solidFill>
                          <a:latin typeface="+mn-lt"/>
                          <a:ea typeface="+mn-ea"/>
                          <a:cs typeface="+mn-cs"/>
                        </a:rPr>
                        <a:t>: </a:t>
                      </a:r>
                      <a:endParaRPr lang="ru-RU" sz="1000" b="0" kern="1200" dirty="0" smtClean="0">
                        <a:solidFill>
                          <a:schemeClr val="tx1"/>
                        </a:solidFill>
                        <a:latin typeface="+mn-lt"/>
                        <a:ea typeface="+mn-ea"/>
                        <a:cs typeface="+mn-cs"/>
                      </a:endParaRPr>
                    </a:p>
                    <a:p>
                      <a:r>
                        <a:rPr lang="en-US" sz="1000" b="1" u="sng" kern="1200" dirty="0" smtClean="0">
                          <a:solidFill>
                            <a:schemeClr val="tx1"/>
                          </a:solidFill>
                          <a:latin typeface="+mn-lt"/>
                          <a:ea typeface="+mn-ea"/>
                          <a:cs typeface="+mn-cs"/>
                          <a:hlinkClick r:id="rId6"/>
                        </a:rPr>
                        <a:t>http</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www</a:t>
                      </a:r>
                      <a:r>
                        <a:rPr lang="ru-RU" sz="1000" b="1" u="sng" kern="1200" dirty="0" smtClean="0">
                          <a:solidFill>
                            <a:schemeClr val="tx1"/>
                          </a:solidFill>
                          <a:latin typeface="+mn-lt"/>
                          <a:ea typeface="+mn-ea"/>
                          <a:cs typeface="+mn-cs"/>
                          <a:hlinkClick r:id="rId6"/>
                        </a:rPr>
                        <a:t>.</a:t>
                      </a:r>
                      <a:r>
                        <a:rPr lang="en-US" sz="1000" b="1" u="sng" kern="1200" dirty="0" err="1" smtClean="0">
                          <a:solidFill>
                            <a:schemeClr val="tx1"/>
                          </a:solidFill>
                          <a:latin typeface="+mn-lt"/>
                          <a:ea typeface="+mn-ea"/>
                          <a:cs typeface="+mn-cs"/>
                          <a:hlinkClick r:id="rId6"/>
                        </a:rPr>
                        <a:t>univers</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nature</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com</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dossiers</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chant</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des</a:t>
                      </a:r>
                      <a:r>
                        <a:rPr lang="ru-RU" sz="1000" b="1" u="sng" kern="1200" dirty="0" smtClean="0">
                          <a:solidFill>
                            <a:schemeClr val="tx1"/>
                          </a:solidFill>
                          <a:latin typeface="+mn-lt"/>
                          <a:ea typeface="+mn-ea"/>
                          <a:cs typeface="+mn-cs"/>
                          <a:hlinkClick r:id="rId6"/>
                        </a:rPr>
                        <a:t>-</a:t>
                      </a:r>
                      <a:r>
                        <a:rPr lang="en-US" sz="1000" b="1" u="sng" kern="1200" dirty="0" err="1" smtClean="0">
                          <a:solidFill>
                            <a:schemeClr val="tx1"/>
                          </a:solidFill>
                          <a:latin typeface="+mn-lt"/>
                          <a:ea typeface="+mn-ea"/>
                          <a:cs typeface="+mn-cs"/>
                          <a:hlinkClick r:id="rId6"/>
                        </a:rPr>
                        <a:t>oiseaux</a:t>
                      </a:r>
                      <a:r>
                        <a:rPr lang="ru-RU" sz="1000" b="1" u="sng" kern="1200" dirty="0" smtClean="0">
                          <a:solidFill>
                            <a:schemeClr val="tx1"/>
                          </a:solidFill>
                          <a:latin typeface="+mn-lt"/>
                          <a:ea typeface="+mn-ea"/>
                          <a:cs typeface="+mn-cs"/>
                          <a:hlinkClick r:id="rId6"/>
                        </a:rPr>
                        <a:t>.</a:t>
                      </a:r>
                      <a:r>
                        <a:rPr lang="en-US" sz="1000" b="1" u="sng" kern="1200" dirty="0" smtClean="0">
                          <a:solidFill>
                            <a:schemeClr val="tx1"/>
                          </a:solidFill>
                          <a:latin typeface="+mn-lt"/>
                          <a:ea typeface="+mn-ea"/>
                          <a:cs typeface="+mn-cs"/>
                          <a:hlinkClick r:id="rId6"/>
                        </a:rPr>
                        <a:t>html</a:t>
                      </a:r>
                      <a:r>
                        <a:rPr lang="ru-RU" sz="1000" b="1" kern="1200" dirty="0" smtClean="0">
                          <a:solidFill>
                            <a:schemeClr val="tx1"/>
                          </a:solidFill>
                          <a:latin typeface="+mn-lt"/>
                          <a:ea typeface="+mn-ea"/>
                          <a:cs typeface="+mn-cs"/>
                        </a:rPr>
                        <a:t> </a:t>
                      </a:r>
                    </a:p>
                    <a:p>
                      <a:r>
                        <a:rPr lang="en-US" sz="1000" b="1" u="sng" kern="1200" dirty="0" smtClean="0">
                          <a:solidFill>
                            <a:schemeClr val="tx1"/>
                          </a:solidFill>
                          <a:latin typeface="+mn-lt"/>
                          <a:ea typeface="+mn-ea"/>
                          <a:cs typeface="+mn-cs"/>
                          <a:hlinkClick r:id="rId7"/>
                        </a:rPr>
                        <a:t>http</a:t>
                      </a:r>
                      <a:r>
                        <a:rPr lang="ru-RU" sz="1000" b="1" u="sng" kern="1200" dirty="0" smtClean="0">
                          <a:solidFill>
                            <a:schemeClr val="tx1"/>
                          </a:solidFill>
                          <a:latin typeface="+mn-lt"/>
                          <a:ea typeface="+mn-ea"/>
                          <a:cs typeface="+mn-cs"/>
                          <a:hlinkClick r:id="rId7"/>
                        </a:rPr>
                        <a:t>://</a:t>
                      </a:r>
                      <a:r>
                        <a:rPr lang="en-US" sz="1000" b="1" u="sng" kern="1200" dirty="0" smtClean="0">
                          <a:solidFill>
                            <a:schemeClr val="tx1"/>
                          </a:solidFill>
                          <a:latin typeface="+mn-lt"/>
                          <a:ea typeface="+mn-ea"/>
                          <a:cs typeface="+mn-cs"/>
                          <a:hlinkClick r:id="rId7"/>
                        </a:rPr>
                        <a:t>www</a:t>
                      </a:r>
                      <a:r>
                        <a:rPr lang="ru-RU" sz="1000" b="1" u="sng" kern="1200" dirty="0" smtClean="0">
                          <a:solidFill>
                            <a:schemeClr val="tx1"/>
                          </a:solidFill>
                          <a:latin typeface="+mn-lt"/>
                          <a:ea typeface="+mn-ea"/>
                          <a:cs typeface="+mn-cs"/>
                          <a:hlinkClick r:id="rId7"/>
                        </a:rPr>
                        <a:t>.</a:t>
                      </a:r>
                      <a:r>
                        <a:rPr lang="en-US" sz="1000" b="1" u="sng" kern="1200" dirty="0" smtClean="0">
                          <a:solidFill>
                            <a:schemeClr val="tx1"/>
                          </a:solidFill>
                          <a:latin typeface="+mn-lt"/>
                          <a:ea typeface="+mn-ea"/>
                          <a:cs typeface="+mn-cs"/>
                          <a:hlinkClick r:id="rId7"/>
                        </a:rPr>
                        <a:t>universal</a:t>
                      </a:r>
                      <a:r>
                        <a:rPr lang="ru-RU" sz="1000" b="1" u="sng" kern="1200" dirty="0" smtClean="0">
                          <a:solidFill>
                            <a:schemeClr val="tx1"/>
                          </a:solidFill>
                          <a:latin typeface="+mn-lt"/>
                          <a:ea typeface="+mn-ea"/>
                          <a:cs typeface="+mn-cs"/>
                          <a:hlinkClick r:id="rId7"/>
                        </a:rPr>
                        <a:t>-</a:t>
                      </a:r>
                      <a:r>
                        <a:rPr lang="en-US" sz="1000" b="1" u="sng" kern="1200" dirty="0" err="1" smtClean="0">
                          <a:solidFill>
                            <a:schemeClr val="tx1"/>
                          </a:solidFill>
                          <a:latin typeface="+mn-lt"/>
                          <a:ea typeface="+mn-ea"/>
                          <a:cs typeface="+mn-cs"/>
                          <a:hlinkClick r:id="rId7"/>
                        </a:rPr>
                        <a:t>soundbank</a:t>
                      </a:r>
                      <a:r>
                        <a:rPr lang="ru-RU" sz="1000" b="1" u="sng" kern="1200" dirty="0" smtClean="0">
                          <a:solidFill>
                            <a:schemeClr val="tx1"/>
                          </a:solidFill>
                          <a:latin typeface="+mn-lt"/>
                          <a:ea typeface="+mn-ea"/>
                          <a:cs typeface="+mn-cs"/>
                          <a:hlinkClick r:id="rId7"/>
                        </a:rPr>
                        <a:t>.</a:t>
                      </a:r>
                      <a:r>
                        <a:rPr lang="en-US" sz="1000" b="1" u="sng" kern="1200" dirty="0" smtClean="0">
                          <a:solidFill>
                            <a:schemeClr val="tx1"/>
                          </a:solidFill>
                          <a:latin typeface="+mn-lt"/>
                          <a:ea typeface="+mn-ea"/>
                          <a:cs typeface="+mn-cs"/>
                          <a:hlinkClick r:id="rId7"/>
                        </a:rPr>
                        <a:t>com</a:t>
                      </a:r>
                      <a:r>
                        <a:rPr lang="ru-RU" sz="1000" b="1" u="sng" kern="1200" dirty="0" smtClean="0">
                          <a:solidFill>
                            <a:schemeClr val="tx1"/>
                          </a:solidFill>
                          <a:latin typeface="+mn-lt"/>
                          <a:ea typeface="+mn-ea"/>
                          <a:cs typeface="+mn-cs"/>
                          <a:hlinkClick r:id="rId7"/>
                        </a:rPr>
                        <a:t>/</a:t>
                      </a:r>
                      <a:r>
                        <a:rPr lang="en-US" sz="1000" b="1" u="sng" kern="1200" dirty="0" err="1" smtClean="0">
                          <a:solidFill>
                            <a:schemeClr val="tx1"/>
                          </a:solidFill>
                          <a:latin typeface="+mn-lt"/>
                          <a:ea typeface="+mn-ea"/>
                          <a:cs typeface="+mn-cs"/>
                          <a:hlinkClick r:id="rId7"/>
                        </a:rPr>
                        <a:t>oiseaux</a:t>
                      </a:r>
                      <a:r>
                        <a:rPr lang="ru-RU" sz="1000" b="1" u="sng" kern="1200" dirty="0" smtClean="0">
                          <a:solidFill>
                            <a:schemeClr val="tx1"/>
                          </a:solidFill>
                          <a:latin typeface="+mn-lt"/>
                          <a:ea typeface="+mn-ea"/>
                          <a:cs typeface="+mn-cs"/>
                          <a:hlinkClick r:id="rId7"/>
                        </a:rPr>
                        <a:t>3.</a:t>
                      </a:r>
                      <a:r>
                        <a:rPr lang="en-US" sz="1000" b="1" u="sng" kern="1200" dirty="0" err="1" smtClean="0">
                          <a:solidFill>
                            <a:schemeClr val="tx1"/>
                          </a:solidFill>
                          <a:latin typeface="+mn-lt"/>
                          <a:ea typeface="+mn-ea"/>
                          <a:cs typeface="+mn-cs"/>
                          <a:hlinkClick r:id="rId7"/>
                        </a:rPr>
                        <a:t>htm</a:t>
                      </a:r>
                      <a:r>
                        <a:rPr lang="ru-RU" sz="1000" b="1" u="sng" kern="1200" dirty="0" smtClean="0">
                          <a:solidFill>
                            <a:schemeClr val="tx1"/>
                          </a:solidFill>
                          <a:latin typeface="+mn-lt"/>
                          <a:ea typeface="+mn-ea"/>
                          <a:cs typeface="+mn-cs"/>
                        </a:rPr>
                        <a:t> </a:t>
                      </a:r>
                      <a:endParaRPr lang="ru-RU" sz="1000" b="1" kern="1200" dirty="0" smtClean="0">
                        <a:solidFill>
                          <a:schemeClr val="tx1"/>
                        </a:solidFill>
                        <a:latin typeface="+mn-lt"/>
                        <a:ea typeface="+mn-ea"/>
                        <a:cs typeface="+mn-cs"/>
                      </a:endParaRPr>
                    </a:p>
                    <a:p>
                      <a:r>
                        <a:rPr lang="ka-GE" sz="1000" b="1" kern="1200" dirty="0" smtClean="0">
                          <a:solidFill>
                            <a:schemeClr val="tx1"/>
                          </a:solidFill>
                          <a:latin typeface="+mn-lt"/>
                          <a:ea typeface="+mn-ea"/>
                          <a:cs typeface="+mn-cs"/>
                        </a:rPr>
                        <a:t> </a:t>
                      </a:r>
                      <a:endParaRPr lang="en-US" sz="800" b="0" i="0" kern="1200" dirty="0" smtClean="0">
                        <a:solidFill>
                          <a:schemeClr val="tx1"/>
                        </a:solidFill>
                        <a:latin typeface="+mj-lt"/>
                        <a:ea typeface="+mn-ea"/>
                        <a:cs typeface="+mn-cs"/>
                      </a:endParaRPr>
                    </a:p>
                  </a:txBody>
                  <a:tcPr marL="91452" marR="91452" marT="45693" marB="45693">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1026" name="Object 6"/>
          <p:cNvGraphicFramePr>
            <a:graphicFrameLocks noChangeAspect="1"/>
          </p:cNvGraphicFramePr>
          <p:nvPr/>
        </p:nvGraphicFramePr>
        <p:xfrm>
          <a:off x="4071938" y="1871663"/>
          <a:ext cx="914400" cy="771525"/>
        </p:xfrm>
        <a:graphic>
          <a:graphicData uri="http://schemas.openxmlformats.org/presentationml/2006/ole">
            <mc:AlternateContent xmlns:mc="http://schemas.openxmlformats.org/markup-compatibility/2006">
              <mc:Choice xmlns:v="urn:schemas-microsoft-com:vml" Requires="v">
                <p:oleObj spid="_x0000_s1031" name="Document" showAsIcon="1" r:id="rId8" imgW="914400" imgH="771480" progId="Word.Document.8">
                  <p:embed/>
                </p:oleObj>
              </mc:Choice>
              <mc:Fallback>
                <p:oleObj name="Document" showAsIcon="1" r:id="rId8" imgW="914400" imgH="771480" progId="Word.Document.8">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71938" y="1871663"/>
                        <a:ext cx="914400"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46050"/>
          <a:ext cx="7921625" cy="5051425"/>
        </p:xfrm>
        <a:graphic>
          <a:graphicData uri="http://schemas.openxmlformats.org/drawingml/2006/table">
            <a:tbl>
              <a:tblPr firstRow="1" bandRow="1">
                <a:tableStyleId>{5C22544A-7EE6-4342-B048-85BDC9FD1C3A}</a:tableStyleId>
              </a:tblPr>
              <a:tblGrid>
                <a:gridCol w="2034671"/>
                <a:gridCol w="5886954"/>
              </a:tblGrid>
              <a:tr h="50514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1000" b="1" i="0" u="none" strike="noStrike" kern="1200" cap="none" spc="0" normalizeH="0" baseline="0" noProof="0" dirty="0" smtClean="0">
                          <a:ln>
                            <a:noFill/>
                          </a:ln>
                          <a:solidFill>
                            <a:schemeClr val="tx1"/>
                          </a:solidFill>
                          <a:effectLst/>
                          <a:uLnTx/>
                          <a:uFillTx/>
                          <a:latin typeface="+mn-lt"/>
                          <a:ea typeface="+mn-ea"/>
                          <a:cs typeface="+mn-cs"/>
                        </a:rPr>
                        <a:t>სასწავლო </a:t>
                      </a:r>
                      <a:r>
                        <a:rPr kumimoji="0" lang="da-DK" sz="1000" b="1" i="0" u="none" strike="noStrike" kern="1200" cap="none" spc="0" normalizeH="0" baseline="0" noProof="0" dirty="0" smtClean="0">
                          <a:ln>
                            <a:noFill/>
                          </a:ln>
                          <a:solidFill>
                            <a:schemeClr val="tx1"/>
                          </a:solidFill>
                          <a:effectLst/>
                          <a:uLnTx/>
                          <a:uFillTx/>
                          <a:latin typeface="+mn-lt"/>
                          <a:ea typeface="+mn-ea"/>
                          <a:cs typeface="+mn-cs"/>
                        </a:rPr>
                        <a:t>მასალები</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Calibri" pitchFamily="34" charset="0"/>
                        </a:rPr>
                        <a:t>პროექტის ფარგლებში მოსწავლეების მიერ შექმნილი პროდუქტების და მიღწეული შედეგების მაგალითები,</a:t>
                      </a:r>
                      <a:r>
                        <a:rPr kumimoji="0" lang="da-DK" sz="900" b="0" i="0" u="none" strike="noStrike" kern="1200" cap="none" spc="0" normalizeH="0" baseline="0" noProof="0" dirty="0" smtClean="0">
                          <a:ln>
                            <a:noFill/>
                          </a:ln>
                          <a:solidFill>
                            <a:schemeClr val="tx1"/>
                          </a:solidFill>
                          <a:effectLst/>
                          <a:uLnTx/>
                          <a:uFillTx/>
                          <a:latin typeface="+mn-lt"/>
                          <a:ea typeface="+mn-ea"/>
                          <a:cs typeface="+mn-cs"/>
                        </a:rPr>
                        <a:t> ისტ-ის გამოყენების ჩათვლით. რა ტიპის ისტ-ია გამოყენებული პროექტში და როგორ.</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mn-cs"/>
                        </a:rPr>
                        <a:t>რამდენად იყენებენ მოსწავლეები ისტ</a:t>
                      </a:r>
                      <a:r>
                        <a:rPr lang="en-US" sz="900" b="0" i="0" kern="1200" dirty="0" smtClean="0">
                          <a:solidFill>
                            <a:schemeClr val="tx1"/>
                          </a:solidFill>
                          <a:latin typeface="+mn-lt"/>
                          <a:ea typeface="+mn-ea"/>
                          <a:cs typeface="+mn-cs"/>
                        </a:rPr>
                        <a:t>-</a:t>
                      </a:r>
                      <a:r>
                        <a:rPr lang="ka-GE" sz="900" b="0" i="0" kern="1200" dirty="0" smtClean="0">
                          <a:solidFill>
                            <a:schemeClr val="tx1"/>
                          </a:solidFill>
                          <a:latin typeface="+mn-lt"/>
                          <a:ea typeface="+mn-ea"/>
                          <a:cs typeface="+mn-cs"/>
                        </a:rPr>
                        <a:t>ს ცოდნის კონსტრუირების, კოლაბორაციისა და კლასგარეშე სწავლის ხელშესაწყობად? უზრუნველყოფს თუ არა ისტ-ის გამოყენება როგორც საკლასო ოთახში, ასევე მის მიღმა ახალი ცოდნის</a:t>
                      </a:r>
                      <a:r>
                        <a:rPr lang="ka-GE" sz="900" b="0" i="0" kern="1200" baseline="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კონსტრუირების/კოლაბორაციის/ სწავლის იმ შესაძლებლობებს, რომლებიც ისტ-ის გარეშე ვერ შეიქმნებოდა? გამოიყენება თუ არა ციფრული ინსტრუმენტები სწავლის პროცესის ინოვაციურობის უზრუნველსაყოფად? </a:t>
                      </a:r>
                      <a:r>
                        <a:rPr lang="en-US"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a-GE"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გთხოვთ, დაურთოთ ფაილები,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ბმულები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ვიდეოებ</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ზე</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 და ა.შ.,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რომლებიც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მოსწავლეების სწავლის პროცესსა და მის შედეგებს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ასახავს</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1"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smtClean="0">
                        <a:solidFill>
                          <a:schemeClr val="tx1"/>
                        </a:solidFill>
                        <a:latin typeface="+mn-lt"/>
                      </a:endParaRPr>
                    </a:p>
                    <a:p>
                      <a:endParaRPr lang="da-DK" sz="900" b="0" dirty="0" smtClean="0">
                        <a:solidFill>
                          <a:schemeClr val="tx1"/>
                        </a:solidFill>
                        <a:latin typeface="+mn-lt"/>
                      </a:endParaRPr>
                    </a:p>
                    <a:p>
                      <a:endParaRPr lang="da-DK" sz="900" b="0" dirty="0" smtClean="0">
                        <a:solidFill>
                          <a:schemeClr val="tx1"/>
                        </a:solidFill>
                        <a:latin typeface="+mn-lt"/>
                      </a:endParaRPr>
                    </a:p>
                  </a:txBody>
                  <a:tcPr marL="91452" marR="91452" marT="45690" marB="45690">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  </a:t>
                      </a:r>
                      <a:endParaRPr lang="ka-GE" sz="10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ბუკში გადმოვტვირთე ფრინველების ხმა, მოვასმენინე  ჭიკჭიკი და მოსწ. შექმნეს ნახატი საკუთარი ფანტაზიით, თუ როგორი ფრინველს შეიძლება ჰქონოდა ასეთი ხმა.</a:t>
                      </a:r>
                      <a:endParaRPr lang="ru-RU" sz="1000" b="0" kern="1200" dirty="0" smtClean="0">
                        <a:solidFill>
                          <a:schemeClr val="tx1"/>
                        </a:solidFill>
                        <a:latin typeface="+mn-lt"/>
                        <a:ea typeface="+mn-ea"/>
                        <a:cs typeface="+mn-cs"/>
                      </a:endParaRPr>
                    </a:p>
                    <a:p>
                      <a:endParaRPr lang="en-US" sz="1000" b="0" kern="1200" dirty="0" smtClean="0">
                        <a:solidFill>
                          <a:schemeClr val="tx1"/>
                        </a:solidFill>
                        <a:latin typeface="+mn-lt"/>
                        <a:ea typeface="+mn-ea"/>
                        <a:cs typeface="+mn-cs"/>
                      </a:endParaRPr>
                    </a:p>
                    <a:p>
                      <a:r>
                        <a:rPr lang="en-US" sz="1000" b="0"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მოსწავლემ ბუკით ვიდეო გადაუღო თუთიყუშს თანაკლასელბთა წარსადგენად.</a:t>
                      </a:r>
                      <a:endParaRPr lang="ru-RU" sz="1000" b="0" kern="1200" dirty="0" smtClean="0">
                        <a:solidFill>
                          <a:schemeClr val="tx1"/>
                        </a:solidFill>
                        <a:latin typeface="+mn-lt"/>
                        <a:ea typeface="+mn-ea"/>
                        <a:cs typeface="+mn-cs"/>
                      </a:endParaRPr>
                    </a:p>
                    <a:p>
                      <a:r>
                        <a:rPr lang="ka-GE" sz="1000" b="0" kern="1200" dirty="0" smtClean="0">
                          <a:solidFill>
                            <a:schemeClr val="tx1"/>
                          </a:solidFill>
                          <a:latin typeface="+mn-lt"/>
                          <a:ea typeface="+mn-ea"/>
                          <a:cs typeface="+mn-cs"/>
                        </a:rPr>
                        <a:t>დავათვალიერეთ ”ეკოფაქტის” ვებგვერდი, რათა წარმოდგენა შექმნოდათ ინტერნეტ  მედიაზე:</a:t>
                      </a:r>
                      <a:endParaRPr lang="ru-RU" sz="1000" b="0" kern="1200" dirty="0" smtClean="0">
                        <a:solidFill>
                          <a:schemeClr val="tx1"/>
                        </a:solidFill>
                        <a:latin typeface="+mn-lt"/>
                        <a:ea typeface="+mn-ea"/>
                        <a:cs typeface="+mn-cs"/>
                      </a:endParaRPr>
                    </a:p>
                    <a:p>
                      <a:endParaRPr lang="ka-GE" sz="1000" b="1" u="sng" kern="1200" dirty="0" smtClean="0">
                        <a:solidFill>
                          <a:schemeClr val="tx1"/>
                        </a:solidFill>
                        <a:latin typeface="+mn-lt"/>
                        <a:ea typeface="+mn-ea"/>
                        <a:cs typeface="+mn-cs"/>
                        <a:hlinkClick r:id="rId4"/>
                      </a:endParaRPr>
                    </a:p>
                    <a:p>
                      <a:r>
                        <a:rPr lang="ka-GE" sz="1000" b="1" u="sng" kern="1200" dirty="0" smtClean="0">
                          <a:solidFill>
                            <a:schemeClr val="tx1"/>
                          </a:solidFill>
                          <a:latin typeface="+mn-lt"/>
                          <a:ea typeface="+mn-ea"/>
                          <a:cs typeface="+mn-cs"/>
                          <a:hlinkClick r:id="rId4"/>
                        </a:rPr>
                        <a:t>http://ekofact.wordpress.com/</a:t>
                      </a:r>
                      <a:r>
                        <a:rPr lang="ru-RU" sz="1000" b="1" kern="1200" dirty="0" smtClean="0">
                          <a:solidFill>
                            <a:schemeClr val="tx1"/>
                          </a:solidFill>
                          <a:latin typeface="+mn-lt"/>
                          <a:ea typeface="+mn-ea"/>
                          <a:cs typeface="+mn-cs"/>
                        </a:rPr>
                        <a:t> </a:t>
                      </a:r>
                    </a:p>
                    <a:p>
                      <a:endParaRPr lang="ka-GE" sz="1000" b="1" kern="1200" dirty="0" smtClean="0">
                        <a:solidFill>
                          <a:schemeClr val="tx1"/>
                        </a:solidFill>
                        <a:latin typeface="+mn-lt"/>
                        <a:ea typeface="+mn-ea"/>
                        <a:cs typeface="+mn-cs"/>
                        <a:hlinkClick r:id="rId5"/>
                      </a:endParaRPr>
                    </a:p>
                    <a:p>
                      <a:r>
                        <a:rPr lang="en-US" sz="1000" b="1" kern="1200" dirty="0" smtClean="0">
                          <a:solidFill>
                            <a:schemeClr val="tx1"/>
                          </a:solidFill>
                          <a:latin typeface="+mn-lt"/>
                          <a:ea typeface="+mn-ea"/>
                          <a:cs typeface="+mn-cs"/>
                          <a:hlinkClick r:id="rId5"/>
                        </a:rPr>
                        <a:t>http://www.facebook.com/l.php?u=http%3A%2F%2Fphotosfacts.wordpress.com%2F2011%2F08%2F24%2F%25e1%2583%25a9%25e1%2583%2598%25e1%2583%25a2%25e1%2583%2594%25e1%2583%2591%25e1%2583%2598%2F&amp;h=fAQGOr6h- </a:t>
                      </a:r>
                      <a:endParaRPr lang="en-US" sz="1000" b="1" kern="1200" dirty="0" smtClean="0">
                        <a:solidFill>
                          <a:schemeClr val="tx1"/>
                        </a:solidFill>
                        <a:latin typeface="+mn-lt"/>
                        <a:ea typeface="+mn-ea"/>
                        <a:cs typeface="+mn-cs"/>
                      </a:endParaRPr>
                    </a:p>
                    <a:p>
                      <a:r>
                        <a:rPr lang="en-US" sz="1000" b="1" kern="1200" dirty="0" smtClean="0">
                          <a:solidFill>
                            <a:schemeClr val="tx1"/>
                          </a:solidFill>
                          <a:latin typeface="+mn-lt"/>
                          <a:ea typeface="+mn-ea"/>
                          <a:cs typeface="+mn-cs"/>
                        </a:rPr>
                        <a:t>  </a:t>
                      </a:r>
                      <a:endParaRPr lang="ka-GE" sz="1000" b="1" kern="1200" dirty="0" smtClean="0">
                        <a:solidFill>
                          <a:schemeClr val="tx1"/>
                        </a:solidFill>
                        <a:latin typeface="+mn-lt"/>
                        <a:ea typeface="+mn-ea"/>
                        <a:cs typeface="+mn-cs"/>
                      </a:endParaRPr>
                    </a:p>
                    <a:p>
                      <a:r>
                        <a:rPr lang="en-US" sz="1000" b="1"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ეკოფაქტის </a:t>
                      </a:r>
                      <a:r>
                        <a:rPr lang="en-US" sz="1000" b="0" kern="1200" dirty="0" smtClean="0">
                          <a:solidFill>
                            <a:schemeClr val="tx1"/>
                          </a:solidFill>
                          <a:latin typeface="+mn-lt"/>
                          <a:ea typeface="+mn-ea"/>
                          <a:cs typeface="+mn-cs"/>
                        </a:rPr>
                        <a:t>“</a:t>
                      </a:r>
                      <a:r>
                        <a:rPr lang="ka-GE" sz="1000" b="0" kern="1200" dirty="0" smtClean="0">
                          <a:solidFill>
                            <a:schemeClr val="tx1"/>
                          </a:solidFill>
                          <a:latin typeface="+mn-lt"/>
                          <a:ea typeface="+mn-ea"/>
                          <a:cs typeface="+mn-cs"/>
                        </a:rPr>
                        <a:t>ჟურნალისტისგან, ოლიკო ცისკარიშვილისგან  აიღეს ინტერვიუ</a:t>
                      </a:r>
                      <a:r>
                        <a:rPr lang="en-US" sz="1000" b="0" kern="1200" baseline="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ეკოლოგისს შესახებ.</a:t>
                      </a:r>
                      <a:r>
                        <a:rPr lang="en-US" sz="1000" b="0"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 გამოიყენეს ციფრული აპარატი.</a:t>
                      </a:r>
                      <a:r>
                        <a:rPr lang="en-US" sz="1000" b="0"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(მასალას დამუშავების პროცეშია.)</a:t>
                      </a:r>
                      <a:endParaRPr lang="ru-RU" sz="1000" b="0" kern="1200" dirty="0" smtClean="0">
                        <a:solidFill>
                          <a:schemeClr val="tx1"/>
                        </a:solidFill>
                        <a:latin typeface="+mn-lt"/>
                        <a:ea typeface="+mn-ea"/>
                        <a:cs typeface="+mn-cs"/>
                      </a:endParaRPr>
                    </a:p>
                    <a:p>
                      <a:endParaRPr lang="en-US" sz="1000" b="0" kern="1200" dirty="0" smtClean="0">
                        <a:solidFill>
                          <a:schemeClr val="tx1"/>
                        </a:solidFill>
                        <a:latin typeface="+mn-lt"/>
                        <a:ea typeface="+mn-ea"/>
                        <a:cs typeface="+mn-cs"/>
                      </a:endParaRPr>
                    </a:p>
                    <a:p>
                      <a:r>
                        <a:rPr lang="en-US" sz="1000" b="0"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პროექტის მომდევნო ეტაპია:</a:t>
                      </a:r>
                      <a:r>
                        <a:rPr lang="en-US" sz="1000" b="0" kern="1200" dirty="0" smtClean="0">
                          <a:solidFill>
                            <a:schemeClr val="tx1"/>
                          </a:solidFill>
                          <a:latin typeface="+mn-lt"/>
                          <a:ea typeface="+mn-ea"/>
                          <a:cs typeface="+mn-cs"/>
                        </a:rPr>
                        <a:t> </a:t>
                      </a:r>
                      <a:r>
                        <a:rPr lang="ka-GE" sz="1000" b="0" kern="1200" dirty="0" smtClean="0">
                          <a:solidFill>
                            <a:schemeClr val="tx1"/>
                          </a:solidFill>
                          <a:latin typeface="+mn-lt"/>
                          <a:ea typeface="+mn-ea"/>
                          <a:cs typeface="+mn-cs"/>
                        </a:rPr>
                        <a:t> ოლიკო ცისკარიშვილს დახმარებით რამოდენიმე ფოტოს გადაუღონ ფრინველებს. საკუთრივ გადაღებული სურათებით  შექმნან ფოტოკოლაჟი უფროსკლასელის დახმარებით.</a:t>
                      </a:r>
                    </a:p>
                    <a:p>
                      <a:endParaRPr lang="ka-GE" sz="1000" b="0" kern="1200" dirty="0" smtClean="0">
                        <a:solidFill>
                          <a:schemeClr val="tx1"/>
                        </a:solidFill>
                        <a:latin typeface="+mn-lt"/>
                        <a:ea typeface="+mn-ea"/>
                        <a:cs typeface="+mn-cs"/>
                      </a:endParaRPr>
                    </a:p>
                    <a:p>
                      <a:endParaRPr lang="ka-GE" sz="1000" b="0" kern="1200" dirty="0" smtClean="0">
                        <a:solidFill>
                          <a:schemeClr val="tx1"/>
                        </a:solidFill>
                        <a:latin typeface="+mn-lt"/>
                        <a:ea typeface="+mn-ea"/>
                        <a:cs typeface="+mn-cs"/>
                      </a:endParaRPr>
                    </a:p>
                    <a:p>
                      <a:r>
                        <a:rPr lang="en-US" sz="1000" smtClean="0">
                          <a:hlinkClick r:id="rId6"/>
                        </a:rPr>
                        <a:t>https://skydrive.live.com/?cid=e6f4f9cc0eb2e99c#!/view.aspx?cid=E6F4F9CC0EB2E99C&amp;resid=E6F4F9CC0EB2E99C%21117</a:t>
                      </a:r>
                      <a:endParaRPr lang="ru-RU" sz="1000" b="0" kern="1200" dirty="0" smtClean="0">
                        <a:solidFill>
                          <a:schemeClr val="tx1"/>
                        </a:solidFill>
                        <a:latin typeface="+mn-lt"/>
                        <a:ea typeface="+mn-ea"/>
                        <a:cs typeface="+mn-cs"/>
                      </a:endParaRPr>
                    </a:p>
                  </a:txBody>
                  <a:tcPr marL="91452" marR="91452" marT="45690" marB="45690">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2050" name="Object 6"/>
          <p:cNvGraphicFramePr>
            <a:graphicFrameLocks noChangeAspect="1"/>
          </p:cNvGraphicFramePr>
          <p:nvPr/>
        </p:nvGraphicFramePr>
        <p:xfrm>
          <a:off x="2500313" y="3786188"/>
          <a:ext cx="914400" cy="771525"/>
        </p:xfrm>
        <a:graphic>
          <a:graphicData uri="http://schemas.openxmlformats.org/presentationml/2006/ole">
            <mc:AlternateContent xmlns:mc="http://schemas.openxmlformats.org/markup-compatibility/2006">
              <mc:Choice xmlns:v="urn:schemas-microsoft-com:vml" Requires="v">
                <p:oleObj spid="_x0000_s2056" name="Document" showAsIcon="1" r:id="rId7" imgW="914400" imgH="771480" progId="Word.Document.12">
                  <p:embed/>
                </p:oleObj>
              </mc:Choice>
              <mc:Fallback>
                <p:oleObj name="Document" showAsIcon="1" r:id="rId7" imgW="914400" imgH="771480" progId="Word.Document.12">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00313" y="3786188"/>
                        <a:ext cx="914400"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7"/>
          <p:cNvGraphicFramePr>
            <a:graphicFrameLocks noChangeAspect="1"/>
          </p:cNvGraphicFramePr>
          <p:nvPr/>
        </p:nvGraphicFramePr>
        <p:xfrm>
          <a:off x="3857625" y="3800475"/>
          <a:ext cx="914400" cy="771525"/>
        </p:xfrm>
        <a:graphic>
          <a:graphicData uri="http://schemas.openxmlformats.org/presentationml/2006/ole">
            <mc:AlternateContent xmlns:mc="http://schemas.openxmlformats.org/markup-compatibility/2006">
              <mc:Choice xmlns:v="urn:schemas-microsoft-com:vml" Requires="v">
                <p:oleObj spid="_x0000_s2057" name="Document" showAsIcon="1" r:id="rId9" imgW="914400" imgH="771480" progId="Word.Document.8">
                  <p:embed/>
                </p:oleObj>
              </mc:Choice>
              <mc:Fallback>
                <p:oleObj name="Document" showAsIcon="1" r:id="rId9" imgW="914400" imgH="771480" progId="Word.Document.8">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57625" y="3800475"/>
                        <a:ext cx="914400"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46050"/>
          <a:ext cx="7921625" cy="5421313"/>
        </p:xfrm>
        <a:graphic>
          <a:graphicData uri="http://schemas.openxmlformats.org/drawingml/2006/table">
            <a:tbl>
              <a:tblPr firstRow="1" bandRow="1">
                <a:tableStyleId>{5940675A-B579-460E-94D1-54222C63F5DA}</a:tableStyleId>
              </a:tblPr>
              <a:tblGrid>
                <a:gridCol w="1944399"/>
                <a:gridCol w="5977226"/>
              </a:tblGrid>
              <a:tr h="5421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1"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1" i="0" kern="1200" noProof="0" dirty="0" smtClean="0">
                          <a:solidFill>
                            <a:schemeClr val="tx1"/>
                          </a:solidFill>
                          <a:latin typeface="+mn-lt"/>
                          <a:ea typeface="+mn-ea"/>
                          <a:cs typeface="+mn-cs"/>
                        </a:rPr>
                        <a:t>ცოდნის </a:t>
                      </a:r>
                      <a:r>
                        <a:rPr lang="ka-GE" sz="900" b="1" i="0" kern="1200" noProof="0" dirty="0" smtClean="0">
                          <a:solidFill>
                            <a:schemeClr val="tx1"/>
                          </a:solidFill>
                          <a:latin typeface="+mn-lt"/>
                          <a:ea typeface="+mn-ea"/>
                          <a:cs typeface="+mn-cs"/>
                        </a:rPr>
                        <a:t>კონსტრუირება </a:t>
                      </a:r>
                      <a:r>
                        <a:rPr lang="da-DK" sz="900" b="1" i="0" kern="1200" noProof="0" dirty="0" smtClean="0">
                          <a:solidFill>
                            <a:schemeClr val="tx1"/>
                          </a:solidFill>
                          <a:latin typeface="+mn-lt"/>
                          <a:ea typeface="+mn-ea"/>
                          <a:cs typeface="+mn-cs"/>
                        </a:rPr>
                        <a:t>და კრიტიკული აზროვნება</a:t>
                      </a:r>
                      <a:endParaRPr lang="ka-GE" sz="900" b="1"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noProof="0" dirty="0" smtClean="0">
                          <a:solidFill>
                            <a:schemeClr val="tx1"/>
                          </a:solidFill>
                          <a:latin typeface="+mn-lt"/>
                          <a:ea typeface="+mn-ea"/>
                          <a:cs typeface="+mn-cs"/>
                        </a:rPr>
                        <a:t>გთხოვთ, აჩვენოთ </a:t>
                      </a:r>
                      <a:r>
                        <a:rPr lang="en-US" sz="900" b="0" i="0" kern="1200" noProof="0" dirty="0" err="1" smtClean="0">
                          <a:solidFill>
                            <a:schemeClr val="tx1"/>
                          </a:solidFill>
                          <a:latin typeface="+mn-lt"/>
                          <a:ea typeface="+mn-ea"/>
                          <a:cs typeface="+mn-cs"/>
                        </a:rPr>
                        <a:t>მაგალითები</a:t>
                      </a:r>
                      <a:r>
                        <a:rPr lang="en-US" sz="900" b="0" i="0" kern="1200" noProof="0" dirty="0" smtClean="0">
                          <a:solidFill>
                            <a:schemeClr val="tx1"/>
                          </a:solidFill>
                          <a:latin typeface="+mn-lt"/>
                          <a:ea typeface="+mn-ea"/>
                          <a:cs typeface="+mn-cs"/>
                        </a:rPr>
                        <a:t> </a:t>
                      </a:r>
                      <a:r>
                        <a:rPr lang="en-US" sz="900" b="0" i="0" kern="1200" noProof="0" dirty="0" err="1" smtClean="0">
                          <a:solidFill>
                            <a:schemeClr val="tx1"/>
                          </a:solidFill>
                          <a:latin typeface="+mn-lt"/>
                          <a:ea typeface="+mn-ea"/>
                          <a:cs typeface="+mn-cs"/>
                        </a:rPr>
                        <a:t>იმისა</a:t>
                      </a:r>
                      <a:r>
                        <a:rPr lang="en-US" sz="900" b="0" i="0" kern="1200" noProof="0" dirty="0" smtClean="0">
                          <a:solidFill>
                            <a:schemeClr val="tx1"/>
                          </a:solidFill>
                          <a:latin typeface="+mn-lt"/>
                          <a:ea typeface="+mn-ea"/>
                          <a:cs typeface="+mn-cs"/>
                        </a:rPr>
                        <a:t>, </a:t>
                      </a:r>
                      <a:r>
                        <a:rPr lang="ka-GE" sz="900" b="0" i="0" kern="1200" noProof="0" dirty="0" smtClean="0">
                          <a:solidFill>
                            <a:schemeClr val="tx1"/>
                          </a:solidFill>
                          <a:latin typeface="+mn-lt"/>
                          <a:ea typeface="+mn-ea"/>
                          <a:cs typeface="+mn-cs"/>
                        </a:rPr>
                        <a:t>თუ  როგორ მოითხოვს </a:t>
                      </a:r>
                      <a:r>
                        <a:rPr lang="ka-GE" sz="900" b="0" i="0" kern="1200" dirty="0" smtClean="0">
                          <a:solidFill>
                            <a:schemeClr val="tx1"/>
                          </a:solidFill>
                          <a:latin typeface="+mn-lt"/>
                          <a:ea typeface="+mn-ea"/>
                          <a:cs typeface="+mn-cs"/>
                        </a:rPr>
                        <a:t>სასწავლო აქტივობა მოსწავლეებისგან, რომ ისინი გასცდნენ  შესწავლილ მასალას და ინტეპრეტირების, ანალიზის, სინთეზისა და შეფასების გზით შექმნან ცოდნა. </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1" i="0" kern="1200" dirty="0" smtClean="0">
                          <a:solidFill>
                            <a:schemeClr val="tx1"/>
                          </a:solidFill>
                          <a:latin typeface="+mn-lt"/>
                          <a:ea typeface="+mn-ea"/>
                          <a:cs typeface="+mn-cs"/>
                        </a:rPr>
                        <a:t>სწავლის პროცესის გაფართოება საკლასო ოთახს მიღმა</a:t>
                      </a:r>
                      <a:endParaRPr lang="da-DK" sz="900" b="1"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სასწავლო გამოცდილება არ არის </a:t>
                      </a:r>
                      <a:r>
                        <a:rPr lang="ka-GE" sz="900" b="0" i="0" kern="1200" dirty="0" smtClean="0">
                          <a:solidFill>
                            <a:schemeClr val="tx1"/>
                          </a:solidFill>
                          <a:latin typeface="+mn-lt"/>
                          <a:ea typeface="+mn-ea"/>
                          <a:cs typeface="+mn-cs"/>
                        </a:rPr>
                        <a:t>შემოსაზღვრული </a:t>
                      </a:r>
                      <a:r>
                        <a:rPr lang="da-DK" sz="900" b="0" i="0" kern="1200" dirty="0" smtClean="0">
                          <a:solidFill>
                            <a:schemeClr val="tx1"/>
                          </a:solidFill>
                          <a:latin typeface="+mn-lt"/>
                          <a:ea typeface="+mn-ea"/>
                          <a:cs typeface="+mn-cs"/>
                        </a:rPr>
                        <a:t>საკლასო ოთახის კედლებით, </a:t>
                      </a:r>
                      <a:r>
                        <a:rPr lang="ka-GE" sz="900" b="0" i="0" kern="1200" dirty="0" smtClean="0">
                          <a:solidFill>
                            <a:schemeClr val="tx1"/>
                          </a:solidFill>
                          <a:latin typeface="+mn-lt"/>
                          <a:ea typeface="+mn-ea"/>
                          <a:cs typeface="+mn-cs"/>
                        </a:rPr>
                        <a:t> გაკვეთილის </a:t>
                      </a:r>
                      <a:r>
                        <a:rPr lang="da-DK" sz="900" b="0" i="0" kern="1200" dirty="0" smtClean="0">
                          <a:solidFill>
                            <a:schemeClr val="tx1"/>
                          </a:solidFill>
                          <a:latin typeface="+mn-lt"/>
                          <a:ea typeface="+mn-ea"/>
                          <a:cs typeface="+mn-cs"/>
                        </a:rPr>
                        <a:t>დროითი ჩარჩო</a:t>
                      </a:r>
                      <a:r>
                        <a:rPr lang="ka-GE" sz="900" b="0" i="0" kern="1200" dirty="0" smtClean="0">
                          <a:solidFill>
                            <a:schemeClr val="tx1"/>
                          </a:solidFill>
                          <a:latin typeface="+mn-lt"/>
                          <a:ea typeface="+mn-ea"/>
                          <a:cs typeface="+mn-cs"/>
                        </a:rPr>
                        <a:t>ები</a:t>
                      </a:r>
                      <a:r>
                        <a:rPr lang="da-DK" sz="900" b="0" i="0" kern="1200" dirty="0" smtClean="0">
                          <a:solidFill>
                            <a:schemeClr val="tx1"/>
                          </a:solidFill>
                          <a:latin typeface="+mn-lt"/>
                          <a:ea typeface="+mn-ea"/>
                          <a:cs typeface="+mn-cs"/>
                        </a:rPr>
                        <a:t>თ,</a:t>
                      </a:r>
                      <a:r>
                        <a:rPr lang="ka-GE" sz="900" b="0" i="0" kern="1200" dirty="0" smtClean="0">
                          <a:solidFill>
                            <a:schemeClr val="tx1"/>
                          </a:solidFill>
                          <a:latin typeface="+mn-lt"/>
                          <a:ea typeface="+mn-ea"/>
                          <a:cs typeface="+mn-cs"/>
                        </a:rPr>
                        <a:t> თემატური</a:t>
                      </a:r>
                      <a:r>
                        <a:rPr lang="da-DK" sz="900" b="0" i="0" kern="1200" dirty="0" smtClean="0">
                          <a:solidFill>
                            <a:schemeClr val="tx1"/>
                          </a:solidFill>
                          <a:latin typeface="+mn-lt"/>
                          <a:ea typeface="+mn-ea"/>
                          <a:cs typeface="+mn-cs"/>
                        </a:rPr>
                        <a:t> პარამეტრებით</a:t>
                      </a:r>
                      <a:r>
                        <a:rPr lang="ka-GE" sz="900" b="0" i="0" kern="1200" dirty="0" smtClean="0">
                          <a:solidFill>
                            <a:schemeClr val="tx1"/>
                          </a:solidFill>
                          <a:latin typeface="+mn-lt"/>
                          <a:ea typeface="+mn-ea"/>
                          <a:cs typeface="+mn-cs"/>
                        </a:rPr>
                        <a:t>.</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პროექტი </a:t>
                      </a:r>
                      <a:r>
                        <a:rPr lang="ka-GE" sz="900" b="0" i="0" kern="1200" dirty="0" smtClean="0">
                          <a:solidFill>
                            <a:schemeClr val="tx1"/>
                          </a:solidFill>
                          <a:latin typeface="+mn-lt"/>
                          <a:ea typeface="+mn-ea"/>
                          <a:cs typeface="+mn-cs"/>
                        </a:rPr>
                        <a:t>ეხება </a:t>
                      </a:r>
                      <a:r>
                        <a:rPr lang="da-DK" sz="900" b="0" i="0" kern="1200" dirty="0" smtClean="0">
                          <a:solidFill>
                            <a:schemeClr val="tx1"/>
                          </a:solidFill>
                          <a:latin typeface="+mn-lt"/>
                          <a:ea typeface="+mn-ea"/>
                          <a:cs typeface="+mn-cs"/>
                        </a:rPr>
                        <a:t>რეალურ</a:t>
                      </a:r>
                      <a:r>
                        <a:rPr lang="ka-GE" sz="900" b="0" i="0" kern="1200" dirty="0" smtClean="0">
                          <a:solidFill>
                            <a:schemeClr val="tx1"/>
                          </a:solidFill>
                          <a:latin typeface="+mn-lt"/>
                          <a:ea typeface="+mn-ea"/>
                          <a:cs typeface="+mn-cs"/>
                        </a:rPr>
                        <a:t>ი სამყაროს</a:t>
                      </a:r>
                      <a:r>
                        <a:rPr lang="da-DK" sz="900" b="0" i="0" kern="1200" dirty="0" smtClean="0">
                          <a:solidFill>
                            <a:schemeClr val="tx1"/>
                          </a:solidFill>
                          <a:latin typeface="+mn-lt"/>
                          <a:ea typeface="+mn-ea"/>
                          <a:cs typeface="+mn-cs"/>
                        </a:rPr>
                        <a:t> პრობლემებს (მაგ</a:t>
                      </a:r>
                      <a:r>
                        <a:rPr lang="ka-GE" sz="900" b="0" i="0" kern="1200" dirty="0" err="1" smtClean="0">
                          <a:solidFill>
                            <a:schemeClr val="tx1"/>
                          </a:solidFill>
                          <a:latin typeface="+mn-lt"/>
                          <a:ea typeface="+mn-ea"/>
                          <a:cs typeface="+mn-cs"/>
                        </a:rPr>
                        <a:t>ალითად</a:t>
                      </a:r>
                      <a:r>
                        <a:rPr lang="ka-GE" sz="900" b="0" i="0" kern="1200" dirty="0" smtClean="0">
                          <a:solidFill>
                            <a:schemeClr val="tx1"/>
                          </a:solidFill>
                          <a:latin typeface="+mn-lt"/>
                          <a:ea typeface="+mn-ea"/>
                          <a:cs typeface="+mn-cs"/>
                        </a:rPr>
                        <a:t>, საკლასო ოთახს მიღმა რეალურ </a:t>
                      </a:r>
                      <a:r>
                        <a:rPr lang="da-DK" sz="900" b="0" i="0" kern="1200" dirty="0" smtClean="0">
                          <a:solidFill>
                            <a:schemeClr val="tx1"/>
                          </a:solidFill>
                          <a:latin typeface="+mn-lt"/>
                          <a:ea typeface="+mn-ea"/>
                          <a:cs typeface="+mn-cs"/>
                        </a:rPr>
                        <a:t>სიტუაცი</a:t>
                      </a:r>
                      <a:r>
                        <a:rPr lang="ka-GE" sz="900" b="0" i="0" kern="1200" dirty="0" smtClean="0">
                          <a:solidFill>
                            <a:schemeClr val="tx1"/>
                          </a:solidFill>
                          <a:latin typeface="+mn-lt"/>
                          <a:ea typeface="+mn-ea"/>
                          <a:cs typeface="+mn-cs"/>
                        </a:rPr>
                        <a:t>ებსა </a:t>
                      </a:r>
                      <a:r>
                        <a:rPr lang="da-DK" sz="900" b="0" i="0" kern="1200" dirty="0" smtClean="0">
                          <a:solidFill>
                            <a:schemeClr val="tx1"/>
                          </a:solidFill>
                          <a:latin typeface="+mn-lt"/>
                          <a:ea typeface="+mn-ea"/>
                          <a:cs typeface="+mn-cs"/>
                        </a:rPr>
                        <a:t>და მონაცემებ</a:t>
                      </a:r>
                      <a:r>
                        <a:rPr lang="ka-GE" sz="900" b="0" i="0" kern="1200" dirty="0" smtClean="0">
                          <a:solidFill>
                            <a:schemeClr val="tx1"/>
                          </a:solidFill>
                          <a:latin typeface="+mn-lt"/>
                          <a:ea typeface="+mn-ea"/>
                          <a:cs typeface="+mn-cs"/>
                        </a:rPr>
                        <a:t>ს</a:t>
                      </a:r>
                      <a:r>
                        <a:rPr lang="da-DK" sz="900" b="0" i="0" kern="1200" dirty="0" smtClean="0">
                          <a:solidFill>
                            <a:schemeClr val="tx1"/>
                          </a:solidFill>
                          <a:latin typeface="+mn-lt"/>
                          <a:ea typeface="+mn-ea"/>
                          <a:cs typeface="+mn-cs"/>
                        </a:rPr>
                        <a:t>) და მნიშვნელოვანი გავლენა აქვს ლოკალურ</a:t>
                      </a:r>
                      <a:r>
                        <a:rPr lang="ka-GE" sz="900" b="0" i="0" kern="1200" dirty="0" smtClean="0">
                          <a:solidFill>
                            <a:schemeClr val="tx1"/>
                          </a:solidFill>
                          <a:latin typeface="+mn-lt"/>
                          <a:ea typeface="+mn-ea"/>
                          <a:cs typeface="+mn-cs"/>
                        </a:rPr>
                        <a:t> </a:t>
                      </a:r>
                      <a:r>
                        <a:rPr lang="da-DK" sz="900" b="0" i="0" kern="1200" dirty="0" smtClean="0">
                          <a:solidFill>
                            <a:schemeClr val="tx1"/>
                          </a:solidFill>
                          <a:latin typeface="+mn-lt"/>
                          <a:ea typeface="+mn-ea"/>
                          <a:cs typeface="+mn-cs"/>
                        </a:rPr>
                        <a:t>ან გლობალურ საზოგადოებებზე</a:t>
                      </a:r>
                      <a:r>
                        <a:rPr lang="ka-GE"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mn-cs"/>
                      </a:endParaRPr>
                    </a:p>
                    <a:p>
                      <a:endParaRPr lang="en-US" sz="1000" dirty="0" smtClean="0"/>
                    </a:p>
                    <a:p>
                      <a:endParaRPr lang="en-US" sz="1000" dirty="0" smtClean="0"/>
                    </a:p>
                    <a:p>
                      <a:endParaRPr lang="da-DK" sz="1000" b="0" i="1" dirty="0" smtClean="0">
                        <a:solidFill>
                          <a:schemeClr val="tx1"/>
                        </a:solidFill>
                        <a:latin typeface="+mn-lt"/>
                      </a:endParaRPr>
                    </a:p>
                  </a:txBody>
                  <a:tcPr marL="91452" marR="91452" marT="45690" marB="45690"/>
                </a:tc>
                <a:tc>
                  <a:txBody>
                    <a:bodyPr/>
                    <a:lstStyle/>
                    <a:p>
                      <a:r>
                        <a:rPr lang="en-US" sz="900" b="1" kern="1200" dirty="0" smtClean="0">
                          <a:solidFill>
                            <a:schemeClr val="tx1"/>
                          </a:solidFill>
                          <a:latin typeface="+mn-lt"/>
                          <a:ea typeface="+mn-ea"/>
                          <a:cs typeface="+mn-cs"/>
                        </a:rPr>
                        <a:t>  </a:t>
                      </a:r>
                    </a:p>
                    <a:p>
                      <a:r>
                        <a:rPr lang="en-US" sz="900" b="1" kern="1200" dirty="0" smtClean="0">
                          <a:solidFill>
                            <a:schemeClr val="tx1"/>
                          </a:solidFill>
                          <a:latin typeface="+mn-lt"/>
                          <a:ea typeface="+mn-ea"/>
                          <a:cs typeface="+mn-cs"/>
                        </a:rPr>
                        <a:t>  </a:t>
                      </a:r>
                      <a:r>
                        <a:rPr lang="ka-GE" sz="900" b="0" kern="1200" dirty="0" smtClean="0">
                          <a:solidFill>
                            <a:schemeClr val="tx1"/>
                          </a:solidFill>
                          <a:latin typeface="+mn-lt"/>
                          <a:ea typeface="+mn-ea"/>
                          <a:cs typeface="+mn-cs"/>
                        </a:rPr>
                        <a:t>მოსწავლეები დავყავი 5ჯგუფად. </a:t>
                      </a:r>
                      <a:r>
                        <a:rPr lang="ka-GE" sz="900" b="1" kern="1200" dirty="0" smtClean="0">
                          <a:solidFill>
                            <a:schemeClr val="tx1"/>
                          </a:solidFill>
                          <a:latin typeface="+mn-lt"/>
                          <a:ea typeface="+mn-ea"/>
                          <a:cs typeface="+mn-cs"/>
                        </a:rPr>
                        <a:t> ჯგუფებს  ხელმძღვანელებად დავუნიშნე მეოთხეკლასელები. </a:t>
                      </a:r>
                      <a:endParaRPr lang="ru-RU" sz="900" kern="1200" dirty="0" smtClean="0">
                        <a:solidFill>
                          <a:schemeClr val="tx1"/>
                        </a:solidFill>
                        <a:latin typeface="+mn-lt"/>
                        <a:ea typeface="+mn-ea"/>
                        <a:cs typeface="+mn-cs"/>
                      </a:endParaRPr>
                    </a:p>
                    <a:p>
                      <a:r>
                        <a:rPr lang="ka-GE" sz="900" b="0" kern="1200" dirty="0" smtClean="0">
                          <a:solidFill>
                            <a:schemeClr val="tx1"/>
                          </a:solidFill>
                          <a:latin typeface="+mn-lt"/>
                          <a:ea typeface="+mn-ea"/>
                          <a:cs typeface="+mn-cs"/>
                        </a:rPr>
                        <a:t>გადავუნაწილე თემები:I  ჯგუფი დააკვირდება ფრინველების ცხოვრებას , II  -ხმებს , III  გაესაუბრება ეკოფაქტის ჟურნალისტ -ოლიკო ცისკარიშვილს, აიღებს ინტერვიუს ეკოლოგიის შესახებ.  IV- ფოტოჟურნალისტის  დახმარებით სურთებს გადაუღებს ფრინველებს.V  პაპა - ბებიასგან აიღებს ინტერვიუს ,თუ როგორ უნდა მოუარონ შინაურ ფრინველებს და მათ ნაშიერებს. </a:t>
                      </a:r>
                      <a:endParaRPr lang="ru-RU" sz="900" b="0" kern="1200" dirty="0" smtClean="0">
                        <a:solidFill>
                          <a:schemeClr val="tx1"/>
                        </a:solidFill>
                        <a:latin typeface="+mn-lt"/>
                        <a:ea typeface="+mn-ea"/>
                        <a:cs typeface="+mn-cs"/>
                      </a:endParaRPr>
                    </a:p>
                    <a:p>
                      <a:r>
                        <a:rPr lang="ka-GE" sz="900" b="0" kern="1200" dirty="0" smtClean="0">
                          <a:solidFill>
                            <a:schemeClr val="tx1"/>
                          </a:solidFill>
                          <a:latin typeface="+mn-lt"/>
                          <a:ea typeface="+mn-ea"/>
                          <a:cs typeface="+mn-cs"/>
                        </a:rPr>
                        <a:t>დასკვნით ეტაპზე მოსწავლეები წარმოგვიდგენენ  ზღაპარს ”მელია და ჩიტი ჩიორა”. </a:t>
                      </a:r>
                      <a:endParaRPr lang="ru-RU" sz="900" b="0" kern="1200" dirty="0" smtClean="0">
                        <a:solidFill>
                          <a:schemeClr val="tx1"/>
                        </a:solidFill>
                        <a:latin typeface="+mn-lt"/>
                        <a:ea typeface="+mn-ea"/>
                        <a:cs typeface="+mn-cs"/>
                      </a:endParaRPr>
                    </a:p>
                    <a:p>
                      <a:endParaRPr lang="en-US" sz="900" kern="1200" dirty="0" smtClean="0">
                        <a:solidFill>
                          <a:schemeClr val="bg1">
                            <a:lumMod val="50000"/>
                          </a:schemeClr>
                        </a:solidFill>
                        <a:latin typeface="+mn-lt"/>
                        <a:ea typeface="+mn-ea"/>
                        <a:cs typeface="Calibri" pitchFamily="34" charset="0"/>
                      </a:endParaRPr>
                    </a:p>
                    <a:p>
                      <a:r>
                        <a:rPr lang="ka-GE" sz="900" kern="1200" dirty="0" smtClean="0">
                          <a:solidFill>
                            <a:schemeClr val="tx1"/>
                          </a:solidFill>
                          <a:latin typeface="+mn-lt"/>
                          <a:ea typeface="+mn-ea"/>
                          <a:cs typeface="+mn-cs"/>
                        </a:rPr>
                        <a:t>მოცემულ თემაზე მოძიებულ მასალას დაამუშავებენ და კომპაქტურისახით ჩაწერენ უფროკლასელები. სკოლის მოსწავლეებისათვის მისაბაძი იქნება ენთუზიაზმი, ასაკით პატარების დახმარება,რაიმე ახლისა და საინტერესოს შექმნის მცდელობა; პროექტის გეგმასა და მოძიებულ მასალას განვათავსებ ჩემს  ბლოგზე,  </a:t>
                      </a:r>
                      <a:r>
                        <a:rPr lang="ka-GE" sz="900" b="1" u="sng" kern="1200" dirty="0" smtClean="0">
                          <a:solidFill>
                            <a:schemeClr val="tx1"/>
                          </a:solidFill>
                          <a:latin typeface="+mn-lt"/>
                          <a:ea typeface="+mn-ea"/>
                          <a:cs typeface="+mn-cs"/>
                          <a:hlinkClick r:id="rId3"/>
                        </a:rPr>
                        <a:t>http://marexbasilidze.blogspot.com</a:t>
                      </a:r>
                      <a:r>
                        <a:rPr lang="ka-GE" sz="900" b="1" kern="1200" dirty="0" smtClean="0">
                          <a:solidFill>
                            <a:schemeClr val="tx1"/>
                          </a:solidFill>
                          <a:latin typeface="+mn-lt"/>
                          <a:ea typeface="+mn-ea"/>
                          <a:cs typeface="+mn-cs"/>
                        </a:rPr>
                        <a:t>.      </a:t>
                      </a:r>
                      <a:endParaRPr lang="ru-RU" sz="900" kern="1200" dirty="0" smtClean="0">
                        <a:solidFill>
                          <a:schemeClr val="tx1"/>
                        </a:solidFill>
                        <a:latin typeface="+mn-lt"/>
                        <a:ea typeface="+mn-ea"/>
                        <a:cs typeface="+mn-cs"/>
                      </a:endParaRPr>
                    </a:p>
                    <a:p>
                      <a:r>
                        <a:rPr lang="ka-GE" sz="900" b="1" kern="1200" dirty="0" smtClean="0">
                          <a:solidFill>
                            <a:schemeClr val="tx1"/>
                          </a:solidFill>
                          <a:latin typeface="+mn-lt"/>
                          <a:ea typeface="+mn-ea"/>
                          <a:cs typeface="+mn-cs"/>
                        </a:rPr>
                        <a:t>    </a:t>
                      </a:r>
                      <a:r>
                        <a:rPr lang="ka-GE" sz="900" kern="1200" dirty="0" smtClean="0">
                          <a:solidFill>
                            <a:schemeClr val="tx1"/>
                          </a:solidFill>
                          <a:latin typeface="+mn-lt"/>
                          <a:ea typeface="+mn-ea"/>
                          <a:cs typeface="+mn-cs"/>
                        </a:rPr>
                        <a:t>ბლოგის  საშუალებით,დაინტერესებული პირები გაეცნობიან პატარების თვალით დანახულ რეალური სამყაროს პრობლემებს, გაეცნობიან მათ მიერ ჩატარებულ კვლევის შედეგებს.</a:t>
                      </a:r>
                      <a:endParaRPr lang="en-US" sz="900" kern="1200" dirty="0" smtClean="0">
                        <a:solidFill>
                          <a:schemeClr val="tx1"/>
                        </a:solidFill>
                        <a:latin typeface="+mn-lt"/>
                        <a:ea typeface="+mn-ea"/>
                        <a:cs typeface="+mn-cs"/>
                      </a:endParaRPr>
                    </a:p>
                    <a:p>
                      <a:endParaRPr lang="ru-RU" sz="900" kern="1200" dirty="0" smtClean="0">
                        <a:solidFill>
                          <a:schemeClr val="tx1"/>
                        </a:solidFill>
                        <a:latin typeface="+mn-lt"/>
                        <a:ea typeface="+mn-ea"/>
                        <a:cs typeface="+mn-cs"/>
                      </a:endParaRPr>
                    </a:p>
                    <a:p>
                      <a:r>
                        <a:rPr lang="en-US" sz="900" dirty="0" smtClean="0">
                          <a:hlinkClick r:id="rId4"/>
                        </a:rPr>
                        <a:t>https://skydrive.live.com/?cid=e6f4f9cc0eb2e99c#!/?cid=E6F4F9CC0EB2E99C&amp;id=E6F4F9CC0EB2E99C%21106!cid=E6F4F9CC0EB2E99C&amp;id=E6F4F9CC0EB2E99C%21114&amp;sc=photos</a:t>
                      </a:r>
                      <a:endParaRPr lang="en-US" sz="900" dirty="0" smtClean="0"/>
                    </a:p>
                    <a:p>
                      <a:endParaRPr lang="en-US" sz="900" dirty="0" smtClean="0">
                        <a:hlinkClick r:id="rId4"/>
                      </a:endParaRPr>
                    </a:p>
                    <a:p>
                      <a:r>
                        <a:rPr lang="en-US" sz="900" dirty="0" smtClean="0">
                          <a:hlinkClick r:id="rId4"/>
                        </a:rPr>
                        <a:t>https://skydrive.live.com/?cid=e6f4f9cc0eb2e99c#!/?cid=E6F4F9CC0EB2E99C&amp;id=E6F4F9CC0EB2E99C%21106!cid=E6F4F9CC0EB2E99C&amp;id=E6F4F9CC0EB2E99C%21111&amp;sc=photos</a:t>
                      </a:r>
                      <a:endParaRPr lang="ka-GE" sz="900" dirty="0" smtClean="0"/>
                    </a:p>
                    <a:p>
                      <a:endParaRPr lang="ka-GE" sz="900" dirty="0" smtClean="0">
                        <a:hlinkClick r:id="rId4"/>
                      </a:endParaRPr>
                    </a:p>
                    <a:p>
                      <a:r>
                        <a:rPr lang="en-US" sz="900" dirty="0" smtClean="0">
                          <a:hlinkClick r:id="rId4"/>
                        </a:rPr>
                        <a:t>https://skydrive.live.com/?cid=e6f4f9cc0eb2e99c#!/?cid=E6F4F9CC0EB2E99C&amp;id=E6F4F9CC0EB2E99C%21106!cid=E6F4F9CC0EB2E99C&amp;id=E6F4F9CC0EB2E99C%21109&amp;sc=photos</a:t>
                      </a:r>
                      <a:endParaRPr lang="ka-GE" sz="900" dirty="0" smtClean="0"/>
                    </a:p>
                    <a:p>
                      <a:endParaRPr lang="ka-GE" sz="900" dirty="0" smtClean="0">
                        <a:hlinkClick r:id="rId4"/>
                      </a:endParaRPr>
                    </a:p>
                    <a:p>
                      <a:r>
                        <a:rPr lang="en-US" sz="900" dirty="0" smtClean="0">
                          <a:hlinkClick r:id="rId4"/>
                        </a:rPr>
                        <a:t>https://skydrive.live.com/?cid=e6f4f9cc0eb2e99c#!/?cid=E6F4F9CC0EB2E99C&amp;id=E6F4F9CC0EB2E99C%21106!cid=E6F4F9CC0EB2E99C&amp;id=E6F4F9CC0EB2E99C%21110&amp;sc=photos</a:t>
                      </a:r>
                      <a:endParaRPr lang="ka-GE" sz="900" dirty="0" smtClean="0"/>
                    </a:p>
                    <a:p>
                      <a:endParaRPr lang="ka-GE" sz="900" dirty="0" smtClean="0">
                        <a:hlinkClick r:id="rId4"/>
                      </a:endParaRPr>
                    </a:p>
                    <a:p>
                      <a:r>
                        <a:rPr lang="en-US" sz="900" dirty="0" smtClean="0">
                          <a:hlinkClick r:id="rId4"/>
                        </a:rPr>
                        <a:t>https://skydrive.live.com/?cid=e6f4f9cc0eb2e99c#!/?cid=E6F4F9CC0EB2E99C&amp;id=E6F4F9CC0EB2E99C%21106!cid=E6F4F9CC0EB2E99C&amp;id=E6F4F9CC0EB2E99C%21112&amp;sc=photos</a:t>
                      </a:r>
                      <a:endParaRPr lang="en-US" sz="900" kern="1200" dirty="0" smtClean="0">
                        <a:solidFill>
                          <a:schemeClr val="bg1">
                            <a:lumMod val="50000"/>
                          </a:schemeClr>
                        </a:solidFill>
                        <a:latin typeface="+mn-lt"/>
                        <a:ea typeface="+mn-ea"/>
                        <a:cs typeface="Calibri" pitchFamily="34" charset="0"/>
                      </a:endParaRPr>
                    </a:p>
                  </a:txBody>
                  <a:tcPr marL="91452" marR="91452" marT="45690" marB="4569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46050"/>
          <a:ext cx="7921625" cy="5545138"/>
        </p:xfrm>
        <a:graphic>
          <a:graphicData uri="http://schemas.openxmlformats.org/drawingml/2006/table">
            <a:tbl>
              <a:tblPr firstRow="1" bandRow="1">
                <a:tableStyleId>{5C22544A-7EE6-4342-B048-85BDC9FD1C3A}</a:tableStyleId>
              </a:tblPr>
              <a:tblGrid>
                <a:gridCol w="2016414"/>
                <a:gridCol w="5905211"/>
              </a:tblGrid>
              <a:tr h="45612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0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000" b="0" dirty="0" smtClean="0">
                        <a:solidFill>
                          <a:schemeClr val="tx1"/>
                        </a:solidFill>
                        <a:latin typeface="+mn-lt"/>
                      </a:endParaRPr>
                    </a:p>
                    <a:p>
                      <a:endParaRPr lang="da-DK" sz="1000" b="0" dirty="0" smtClean="0">
                        <a:solidFill>
                          <a:schemeClr val="tx1"/>
                        </a:solidFill>
                        <a:latin typeface="+mn-lt"/>
                      </a:endParaRPr>
                    </a:p>
                    <a:p>
                      <a:r>
                        <a:rPr lang="da-DK" sz="1000" b="1" dirty="0" err="1" smtClean="0">
                          <a:solidFill>
                            <a:schemeClr val="tx1"/>
                          </a:solidFill>
                          <a:latin typeface="+mn-lt"/>
                        </a:rPr>
                        <a:t>კოლაბორაცია</a:t>
                      </a:r>
                      <a:endParaRPr lang="da-DK" sz="1000" b="1" dirty="0" smtClean="0">
                        <a:solidFill>
                          <a:schemeClr val="tx1"/>
                        </a:solidFill>
                        <a:latin typeface="+mn-lt"/>
                      </a:endParaRPr>
                    </a:p>
                    <a:p>
                      <a:endParaRPr lang="da-DK" sz="1000" b="0" dirty="0" smtClean="0">
                        <a:solidFill>
                          <a:schemeClr val="tx1"/>
                        </a:solidFill>
                        <a:latin typeface="+mn-lt"/>
                      </a:endParaRPr>
                    </a:p>
                    <a:p>
                      <a:r>
                        <a:rPr lang="en-US" sz="900" b="0" i="0" kern="1200" dirty="0" err="1" smtClean="0">
                          <a:solidFill>
                            <a:schemeClr val="tx1"/>
                          </a:solidFill>
                          <a:latin typeface="+mn-lt"/>
                          <a:ea typeface="+mn-ea"/>
                          <a:cs typeface="+mn-cs"/>
                        </a:rPr>
                        <a:t>მაგალითები</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იმისა</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თუ</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როგორ</a:t>
                      </a:r>
                      <a:r>
                        <a:rPr lang="en-US" sz="900" b="0" i="0" kern="120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მუშაობენ მოსწავლეები სხვებთან ერთად, უზიარებენ მათ პასუხისმგებლობას, როდესაც იღებენ არსებით გადაწყვეტილებას ერთობლივი პროდუქტის შექმნისა და გეგმის გასავითარებლად, კომპლექსურ შეკითხვებზე პასუხის გასაცემად.  არსებითი გადაწყვეტილებების მიღებისას მოსწავლეებს შეუძლიათ ითანამშრომლონ როგორც კლასელებთან, ასევე საკლასო ოთახს მიღმა მოსწავლეებთან ან ზრდასრულ ადამიანებთან. </a:t>
                      </a:r>
                      <a:endParaRPr lang="en-US" sz="900" b="0" i="0" kern="1200" dirty="0">
                        <a:solidFill>
                          <a:schemeClr val="tx1"/>
                        </a:solidFill>
                        <a:latin typeface="+mn-lt"/>
                        <a:ea typeface="+mn-ea"/>
                        <a:cs typeface="+mn-cs"/>
                      </a:endParaRPr>
                    </a:p>
                  </a:txBody>
                  <a:tcPr marL="91452" marR="91452" marT="45694" marB="45694">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kern="1200" dirty="0" smtClean="0">
                        <a:solidFill>
                          <a:schemeClr val="tx1"/>
                        </a:solidFill>
                        <a:latin typeface="+mn-lt"/>
                        <a:ea typeface="+mn-ea"/>
                        <a:cs typeface="Calibri" pitchFamily="34" charset="0"/>
                      </a:endParaRPr>
                    </a:p>
                    <a:p>
                      <a:endParaRPr lang="ka-GE" sz="1000" b="1" kern="1200" dirty="0" smtClean="0">
                        <a:solidFill>
                          <a:schemeClr val="tx1"/>
                        </a:solidFill>
                        <a:latin typeface="+mn-lt"/>
                        <a:ea typeface="+mn-ea"/>
                        <a:cs typeface="+mn-cs"/>
                      </a:endParaRPr>
                    </a:p>
                    <a:p>
                      <a:endParaRPr lang="ka-GE" sz="1000" b="1" kern="1200" dirty="0" smtClean="0">
                        <a:solidFill>
                          <a:schemeClr val="tx1"/>
                        </a:solidFill>
                        <a:latin typeface="+mn-lt"/>
                        <a:ea typeface="+mn-ea"/>
                        <a:cs typeface="+mn-cs"/>
                      </a:endParaRPr>
                    </a:p>
                    <a:p>
                      <a:endParaRPr lang="ka-GE" sz="1100" b="1" kern="1200" dirty="0" smtClean="0">
                        <a:solidFill>
                          <a:schemeClr val="tx1"/>
                        </a:solidFill>
                        <a:latin typeface="+mn-lt"/>
                        <a:ea typeface="+mn-ea"/>
                        <a:cs typeface="+mn-cs"/>
                      </a:endParaRPr>
                    </a:p>
                    <a:p>
                      <a:r>
                        <a:rPr lang="ka-GE" sz="1100" b="1" kern="1200" dirty="0" smtClean="0">
                          <a:solidFill>
                            <a:schemeClr val="tx1"/>
                          </a:solidFill>
                          <a:latin typeface="+mn-lt"/>
                          <a:ea typeface="+mn-ea"/>
                          <a:cs typeface="+mn-cs"/>
                        </a:rPr>
                        <a:t>                          </a:t>
                      </a:r>
                      <a:r>
                        <a:rPr lang="ka-GE" sz="1100" b="0" kern="1200" dirty="0" smtClean="0">
                          <a:solidFill>
                            <a:schemeClr val="tx1"/>
                          </a:solidFill>
                          <a:latin typeface="+mn-lt"/>
                          <a:ea typeface="+mn-ea"/>
                          <a:cs typeface="+mn-cs"/>
                        </a:rPr>
                        <a:t>მოცემულ თემაზე მოძიებულ მასალას დაამუშავებენ და კომპაქტურისახით ჩაწერენ </a:t>
                      </a:r>
                    </a:p>
                    <a:p>
                      <a:r>
                        <a:rPr lang="ka-GE" sz="1100" b="0" kern="1200" dirty="0" smtClean="0">
                          <a:solidFill>
                            <a:schemeClr val="tx1"/>
                          </a:solidFill>
                          <a:latin typeface="+mn-lt"/>
                          <a:ea typeface="+mn-ea"/>
                          <a:cs typeface="+mn-cs"/>
                        </a:rPr>
                        <a:t>უფროსკლასელები. სკოლის მოსწავლეებისათვის მისაბაძი იქნება ენთუზიაზმი, ასაკით პატარების დახმარება,რაიმე ახლისა და საინტერესოს შექმნის მცდელობა; პროექტის გეგმასა და მოძიებულ მასალას განვათავსებ</a:t>
                      </a:r>
                      <a:r>
                        <a:rPr lang="ka-GE" sz="1100" b="0" kern="1200" baseline="0" dirty="0" smtClean="0">
                          <a:solidFill>
                            <a:schemeClr val="tx1"/>
                          </a:solidFill>
                          <a:latin typeface="+mn-lt"/>
                          <a:ea typeface="+mn-ea"/>
                          <a:cs typeface="+mn-cs"/>
                        </a:rPr>
                        <a:t> </a:t>
                      </a:r>
                      <a:r>
                        <a:rPr lang="ka-GE" sz="1100" b="0" kern="1200" dirty="0" smtClean="0">
                          <a:solidFill>
                            <a:schemeClr val="tx1"/>
                          </a:solidFill>
                          <a:latin typeface="+mn-lt"/>
                          <a:ea typeface="+mn-ea"/>
                          <a:cs typeface="+mn-cs"/>
                        </a:rPr>
                        <a:t>ჩემს  ბლოგზე,  </a:t>
                      </a:r>
                      <a:r>
                        <a:rPr lang="ka-GE" sz="1100" b="0" u="sng" kern="1200" dirty="0" smtClean="0">
                          <a:solidFill>
                            <a:schemeClr val="tx1"/>
                          </a:solidFill>
                          <a:latin typeface="+mn-lt"/>
                          <a:ea typeface="+mn-ea"/>
                          <a:cs typeface="+mn-cs"/>
                          <a:hlinkClick r:id="rId3"/>
                        </a:rPr>
                        <a:t>http://marexbasilidze.blogspot.com</a:t>
                      </a:r>
                      <a:r>
                        <a:rPr lang="ka-GE" sz="1100" b="0" kern="1200" dirty="0" smtClean="0">
                          <a:solidFill>
                            <a:schemeClr val="tx1"/>
                          </a:solidFill>
                          <a:latin typeface="+mn-lt"/>
                          <a:ea typeface="+mn-ea"/>
                          <a:cs typeface="+mn-cs"/>
                        </a:rPr>
                        <a:t>.      </a:t>
                      </a:r>
                      <a:endParaRPr lang="ru-RU" sz="1100" b="0" kern="1200" dirty="0" smtClean="0">
                        <a:solidFill>
                          <a:schemeClr val="tx1"/>
                        </a:solidFill>
                        <a:latin typeface="+mn-lt"/>
                        <a:ea typeface="+mn-ea"/>
                        <a:cs typeface="+mn-cs"/>
                      </a:endParaRPr>
                    </a:p>
                    <a:p>
                      <a:r>
                        <a:rPr lang="ka-GE" sz="1100" b="0" kern="1200" dirty="0" smtClean="0">
                          <a:solidFill>
                            <a:schemeClr val="tx1"/>
                          </a:solidFill>
                          <a:latin typeface="+mn-lt"/>
                          <a:ea typeface="+mn-ea"/>
                          <a:cs typeface="+mn-cs"/>
                        </a:rPr>
                        <a:t>    ბლოგის  საშუალებით, დაინტერესებული პირები გაეცნობიან პატარების თვალიტთ დანახულ რეალური სამყაროს პრობლემებს, გაეცნობიან მათ მიერ ჩატარებულ კვლევის შედეგებს.</a:t>
                      </a:r>
                      <a:endParaRPr lang="ru-RU" sz="1100" b="0" kern="1200" dirty="0" smtClean="0">
                        <a:solidFill>
                          <a:schemeClr val="tx1"/>
                        </a:solidFill>
                        <a:latin typeface="+mn-lt"/>
                        <a:ea typeface="+mn-ea"/>
                        <a:cs typeface="+mn-cs"/>
                      </a:endParaRPr>
                    </a:p>
                    <a:p>
                      <a:endParaRPr lang="en-US" sz="1000" b="0" i="0" kern="1200" dirty="0">
                        <a:solidFill>
                          <a:schemeClr val="tx1"/>
                        </a:solidFill>
                        <a:latin typeface="+mn-lt"/>
                        <a:ea typeface="+mn-ea"/>
                        <a:cs typeface="Calibri" pitchFamily="34" charset="0"/>
                      </a:endParaRPr>
                    </a:p>
                  </a:txBody>
                  <a:tcPr marL="91452" marR="91452" marT="45694" marB="45694">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r h="397168">
                <a:tc>
                  <a:txBody>
                    <a:bodyPr/>
                    <a:lstStyle/>
                    <a:p>
                      <a:endParaRPr lang="en-US" sz="1000" b="0" dirty="0">
                        <a:solidFill>
                          <a:schemeClr val="tx1"/>
                        </a:solidFill>
                        <a:latin typeface="+mn-lt"/>
                      </a:endParaRPr>
                    </a:p>
                  </a:txBody>
                  <a:tcPr marL="91452" marR="91452" marT="45694" marB="45694">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000" b="0" kern="1200" dirty="0">
                        <a:solidFill>
                          <a:schemeClr val="tx1"/>
                        </a:solidFill>
                        <a:latin typeface="+mn-lt"/>
                        <a:ea typeface="+mn-ea"/>
                        <a:cs typeface="Calibri" pitchFamily="34" charset="0"/>
                      </a:endParaRPr>
                    </a:p>
                  </a:txBody>
                  <a:tcPr marL="91452" marR="91452" marT="45694" marB="45694">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r>
              <a:tr h="268395">
                <a:tc>
                  <a:txBody>
                    <a:bodyPr/>
                    <a:lstStyle/>
                    <a:p>
                      <a:endParaRPr lang="en-US" sz="1000" b="0" dirty="0">
                        <a:solidFill>
                          <a:schemeClr val="tx1"/>
                        </a:solidFill>
                        <a:latin typeface="+mn-lt"/>
                      </a:endParaRPr>
                    </a:p>
                  </a:txBody>
                  <a:tcPr marL="91452" marR="91452" marT="45694" marB="45694">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00" b="0" kern="1200" dirty="0">
                        <a:solidFill>
                          <a:schemeClr val="tx1"/>
                        </a:solidFill>
                        <a:latin typeface="+mn-lt"/>
                        <a:ea typeface="+mn-ea"/>
                        <a:cs typeface="Calibri" pitchFamily="34" charset="0"/>
                      </a:endParaRPr>
                    </a:p>
                  </a:txBody>
                  <a:tcPr marL="91452" marR="91452" marT="45694" marB="45694">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318292">
                <a:tc>
                  <a:txBody>
                    <a:bodyPr/>
                    <a:lstStyle/>
                    <a:p>
                      <a:endParaRPr lang="en-US" sz="1000" b="0" dirty="0">
                        <a:solidFill>
                          <a:schemeClr val="tx1"/>
                        </a:solidFill>
                        <a:latin typeface="+mn-lt"/>
                      </a:endParaRPr>
                    </a:p>
                  </a:txBody>
                  <a:tcPr marL="91452" marR="91452" marT="45694" marB="45694">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00" b="0" kern="1200" dirty="0">
                        <a:solidFill>
                          <a:schemeClr val="tx1"/>
                        </a:solidFill>
                        <a:latin typeface="+mn-lt"/>
                        <a:ea typeface="+mn-ea"/>
                        <a:cs typeface="Calibri" pitchFamily="34" charset="0"/>
                      </a:endParaRPr>
                    </a:p>
                  </a:txBody>
                  <a:tcPr marL="91452" marR="91452" marT="45694" marB="45694">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33F7516EBA8241B7AEDF8C05E6B189" ma:contentTypeVersion="0" ma:contentTypeDescription="Create a new document." ma:contentTypeScope="" ma:versionID="543f723ce4c428a299918e3cacf0c78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C3EF7E-2C5B-4FA7-BE7F-B4C8E69E9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EF8CEFD-7783-433D-BE83-E29C2C9E2DEE}">
  <ds:schemaRefs>
    <ds:schemaRef ds:uri="http://schemas.microsoft.com/sharepoint/v3/contenttype/forms"/>
  </ds:schemaRefs>
</ds:datastoreItem>
</file>

<file path=customXml/itemProps3.xml><?xml version="1.0" encoding="utf-8"?>
<ds:datastoreItem xmlns:ds="http://schemas.openxmlformats.org/officeDocument/2006/customXml" ds:itemID="{FF73A5BA-13B5-4B90-8104-DAF04CF6FB9D}">
  <ds:schemaRefs>
    <ds:schemaRef ds:uri="http://www.w3.org/XML/1998/namespace"/>
    <ds:schemaRef ds:uri="http://schemas.openxmlformats.org/package/2006/metadata/core-properties"/>
    <ds:schemaRef ds:uri="http://schemas.microsoft.com/office/infopath/2007/PartnerControls"/>
    <ds:schemaRef ds:uri="http://purl.org/dc/terms/"/>
    <ds:schemaRef ds:uri="http://purl.org/dc/elements/1.1/"/>
    <ds:schemaRef ds:uri="http://schemas.microsoft.com/office/2006/documentManagement/typ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439</TotalTime>
  <Words>651</Words>
  <Application>Microsoft Office PowerPoint</Application>
  <PresentationFormat>On-screen Show (4:3)</PresentationFormat>
  <Paragraphs>141</Paragraphs>
  <Slides>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13" baseType="lpstr">
      <vt:lpstr>Arial</vt:lpstr>
      <vt:lpstr>Calibri</vt:lpstr>
      <vt:lpstr>ＭＳ Ｐゴシック</vt:lpstr>
      <vt:lpstr>Sylfaen</vt:lpstr>
      <vt:lpstr>Office Theme</vt:lpstr>
      <vt:lpstr>Microsoft Office Word 97 - 2003 Document</vt:lpstr>
      <vt:lpstr>Microsoft Office Word Document</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 in Learning Global Forum 2011</dc:title>
  <dc:creator>Kirsten Panton</dc:creator>
  <cp:lastModifiedBy>n_ingorokhva</cp:lastModifiedBy>
  <cp:revision>68</cp:revision>
  <dcterms:created xsi:type="dcterms:W3CDTF">2011-08-17T11:53:16Z</dcterms:created>
  <dcterms:modified xsi:type="dcterms:W3CDTF">2012-03-09T12:09:57Z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0x01010064A4C9067EF0E240A0D929DA769F7D1C</vt:lpwstr>
  </property>
</Properties>
</file>